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07" r:id="rId3"/>
    <p:sldId id="1279" r:id="rId4"/>
    <p:sldId id="1280" r:id="rId5"/>
    <p:sldId id="1281" r:id="rId6"/>
    <p:sldId id="1282" r:id="rId7"/>
    <p:sldId id="1283" r:id="rId8"/>
    <p:sldId id="1284" r:id="rId9"/>
    <p:sldId id="1285" r:id="rId10"/>
    <p:sldId id="1286" r:id="rId11"/>
    <p:sldId id="1287" r:id="rId12"/>
    <p:sldId id="1288" r:id="rId13"/>
    <p:sldId id="1289" r:id="rId14"/>
    <p:sldId id="1290" r:id="rId15"/>
    <p:sldId id="1291" r:id="rId16"/>
    <p:sldId id="1292" r:id="rId17"/>
    <p:sldId id="1293" r:id="rId18"/>
    <p:sldId id="1294" r:id="rId19"/>
    <p:sldId id="1296" r:id="rId20"/>
    <p:sldId id="1297" r:id="rId21"/>
    <p:sldId id="1298" r:id="rId22"/>
    <p:sldId id="1299" r:id="rId23"/>
    <p:sldId id="651" r:id="rId24"/>
    <p:sldId id="670" r:id="rId25"/>
    <p:sldId id="643" r:id="rId26"/>
    <p:sldId id="644" r:id="rId27"/>
    <p:sldId id="30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7" autoAdjust="0"/>
    <p:restoredTop sz="95078" autoAdjust="0"/>
  </p:normalViewPr>
  <p:slideViewPr>
    <p:cSldViewPr snapToGrid="0">
      <p:cViewPr>
        <p:scale>
          <a:sx n="100" d="100"/>
          <a:sy n="100" d="100"/>
        </p:scale>
        <p:origin x="-91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змінювати вигляд виконавців у проекті </a:t>
          </a:r>
          <a:r>
            <a:rPr lang="uk-UA" i="1" noProof="0" dirty="0" err="1"/>
            <a:t>Скретч</a:t>
          </a:r>
          <a:r>
            <a:rPr lang="uk-UA" i="1" noProof="0" dirty="0"/>
            <a:t>.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створити цикл із лічильником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A7147120-382F-41FE-AB27-3B4AC43ACE1C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описувати алгоритми створення малюнків.</a:t>
          </a:r>
        </a:p>
      </dgm:t>
    </dgm:pt>
    <dgm:pt modelId="{06637D58-BADF-4BB1-B294-9D7C253B0F5C}" type="parTrans" cxnId="{CAD7B1C6-3729-4DE2-B882-B124498788EB}">
      <dgm:prSet/>
      <dgm:spPr/>
    </dgm:pt>
    <dgm:pt modelId="{E888FC70-C237-4DFE-9227-9AD7AE734384}" type="sibTrans" cxnId="{CAD7B1C6-3729-4DE2-B882-B124498788EB}">
      <dgm:prSet/>
      <dgm:spPr/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2EA77295-865E-424E-A34A-236A67AE42B8}" type="presOf" srcId="{A7147120-382F-41FE-AB27-3B4AC43ACE1C}" destId="{FAB089FA-E62B-4CA2-81E6-4269C82BD344}" srcOrd="0" destOrd="1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CAD7B1C6-3729-4DE2-B882-B124498788EB}" srcId="{03BE68DC-2A40-40DE-8DA8-DFADED8E1DB4}" destId="{A7147120-382F-41FE-AB27-3B4AC43ACE1C}" srcOrd="1" destOrd="0" parTransId="{06637D58-BADF-4BB1-B294-9D7C253B0F5C}" sibTransId="{E888FC70-C237-4DFE-9227-9AD7AE734384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84678"/>
          <a:ext cx="12050141" cy="110331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1" kern="1200" dirty="0"/>
            <a:t>Пригадай</a:t>
          </a:r>
        </a:p>
      </dsp:txBody>
      <dsp:txXfrm>
        <a:off x="53859" y="138537"/>
        <a:ext cx="11942423" cy="995592"/>
      </dsp:txXfrm>
    </dsp:sp>
    <dsp:sp modelId="{025CB6B8-CA2B-431B-8414-06FEB88A9357}">
      <dsp:nvSpPr>
        <dsp:cNvPr id="0" name=""/>
        <dsp:cNvSpPr/>
      </dsp:nvSpPr>
      <dsp:spPr>
        <a:xfrm>
          <a:off x="0" y="1208575"/>
          <a:ext cx="12050141" cy="1118835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/>
            <a:t>як змінювати вигляд виконавців у проекті </a:t>
          </a:r>
          <a:r>
            <a:rPr lang="uk-UA" sz="3600" i="1" kern="1200" noProof="0" dirty="0" err="1"/>
            <a:t>Скретч</a:t>
          </a:r>
          <a:r>
            <a:rPr lang="uk-UA" sz="3600" i="1" kern="1200" noProof="0" dirty="0"/>
            <a:t>.</a:t>
          </a:r>
        </a:p>
      </dsp:txBody>
      <dsp:txXfrm>
        <a:off x="0" y="1208575"/>
        <a:ext cx="12050141" cy="1118835"/>
      </dsp:txXfrm>
    </dsp:sp>
    <dsp:sp modelId="{79A6FD81-FCF4-4CE0-8871-588E983C05B5}">
      <dsp:nvSpPr>
        <dsp:cNvPr id="0" name=""/>
        <dsp:cNvSpPr/>
      </dsp:nvSpPr>
      <dsp:spPr>
        <a:xfrm>
          <a:off x="0" y="2327410"/>
          <a:ext cx="12050141" cy="110331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i="1" kern="1200" dirty="0"/>
            <a:t>Ти дізнаєшся</a:t>
          </a:r>
        </a:p>
      </dsp:txBody>
      <dsp:txXfrm>
        <a:off x="53859" y="2381269"/>
        <a:ext cx="11942423" cy="995592"/>
      </dsp:txXfrm>
    </dsp:sp>
    <dsp:sp modelId="{FAB089FA-E62B-4CA2-81E6-4269C82BD344}">
      <dsp:nvSpPr>
        <dsp:cNvPr id="0" name=""/>
        <dsp:cNvSpPr/>
      </dsp:nvSpPr>
      <dsp:spPr>
        <a:xfrm>
          <a:off x="0" y="3430720"/>
          <a:ext cx="12050141" cy="176157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>
              <a:solidFill>
                <a:schemeClr val="bg1"/>
              </a:solidFill>
            </a:rPr>
            <a:t>як створити цикл із лічильником у середовищі </a:t>
          </a:r>
          <a:r>
            <a:rPr lang="uk-UA" sz="3600" i="1" kern="1200" noProof="0" dirty="0" err="1">
              <a:solidFill>
                <a:schemeClr val="bg1"/>
              </a:solidFill>
            </a:rPr>
            <a:t>Скретч</a:t>
          </a:r>
          <a:r>
            <a:rPr lang="uk-UA" sz="3600" i="1" kern="1200" noProof="0" dirty="0">
              <a:solidFill>
                <a:schemeClr val="bg1"/>
              </a:solidFill>
            </a:rPr>
            <a:t>;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600" i="1" kern="1200" noProof="0" dirty="0">
              <a:solidFill>
                <a:schemeClr val="bg1"/>
              </a:solidFill>
            </a:rPr>
            <a:t>як описувати алгоритми створення малюнків.</a:t>
          </a:r>
        </a:p>
      </dsp:txBody>
      <dsp:txXfrm>
        <a:off x="0" y="3430720"/>
        <a:ext cx="12050141" cy="1761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056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03.04.2019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791325" y="5962650"/>
            <a:ext cx="5400675" cy="895350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CF1B19-4FA9-48D5-90B5-B6867217A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Цикли з лічильником</a:t>
            </a:r>
          </a:p>
        </p:txBody>
      </p:sp>
      <p:pic>
        <p:nvPicPr>
          <p:cNvPr id="12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F26D1ED1-D0AC-4A0C-B9F3-0DB9D4BC1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7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2DD563-E40F-4665-B52A-B292A231255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Програма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реалізовано даний фрагмент алгоритму, матиме такий вигляд: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CB9E19-3D05-41F2-8D06-173F1D214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931" y="2317392"/>
            <a:ext cx="4008379" cy="4132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842F26-DCBB-400A-8FAD-0DFEC089AAC1}"/>
              </a:ext>
            </a:extLst>
          </p:cNvPr>
          <p:cNvSpPr txBox="1"/>
          <p:nvPr/>
        </p:nvSpPr>
        <p:spPr>
          <a:xfrm>
            <a:off x="6813755" y="2927605"/>
            <a:ext cx="5308395" cy="1815882"/>
          </a:xfrm>
          <a:prstGeom prst="wedgeRectCallout">
            <a:avLst>
              <a:gd name="adj1" fmla="val -71584"/>
              <a:gd name="adj2" fmla="val 500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Команда, якою у програмі здійснюють зміну вигляду виконавця.</a:t>
            </a:r>
          </a:p>
        </p:txBody>
      </p:sp>
    </p:spTree>
    <p:extLst>
      <p:ext uri="{BB962C8B-B14F-4D97-AF65-F5344CB8AC3E}">
        <p14:creationId xmlns:p14="http://schemas.microsoft.com/office/powerpoint/2010/main" val="296166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05D9A6-FEAA-49FA-B242-9E0616B5527B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Достроково перервати виконання програми, яка містить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 із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так само, як і зупинити виконання програми, у якій використано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 Для цього використовують інструмент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CE627C-F8B7-487D-B6B5-FC48C0DD9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76" y="3541853"/>
            <a:ext cx="9389806" cy="278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E53C6C04-6383-45D8-8995-E641066849E4}"/>
              </a:ext>
            </a:extLst>
          </p:cNvPr>
          <p:cNvSpPr/>
          <p:nvPr/>
        </p:nvSpPr>
        <p:spPr>
          <a:xfrm>
            <a:off x="7444739" y="4398984"/>
            <a:ext cx="434955" cy="482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3229565-ADCA-46B9-AA45-BB1BD94C5382}"/>
              </a:ext>
            </a:extLst>
          </p:cNvPr>
          <p:cNvSpPr/>
          <p:nvPr/>
        </p:nvSpPr>
        <p:spPr>
          <a:xfrm rot="18900000">
            <a:off x="7595549" y="377721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76679F-DD21-4E84-BF1C-CF37FE87993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команди, за допомогою яких можна створювати малюнки, об'єднані у групу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, Для того щоб почати малювати на сцені, як на полотні для малювання,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E796550-8F9F-4500-9EA0-40759C9AE2C5}"/>
              </a:ext>
            </a:extLst>
          </p:cNvPr>
          <p:cNvSpPr/>
          <p:nvPr/>
        </p:nvSpPr>
        <p:spPr>
          <a:xfrm>
            <a:off x="72007" y="316208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програмі задають команду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489BAA6-1187-484B-B11C-BD0CFB236978}"/>
              </a:ext>
            </a:extLst>
          </p:cNvPr>
          <p:cNvSpPr/>
          <p:nvPr/>
        </p:nvSpPr>
        <p:spPr>
          <a:xfrm>
            <a:off x="6149819" y="3162089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Протилежною командою є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128282-F528-4CF6-AC14-E63CCFE25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4640464"/>
            <a:ext cx="5972332" cy="1542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F1E1BE-C28D-4BC7-A05F-B86959568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156" y="4640465"/>
            <a:ext cx="5629657" cy="15420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153EB4B-D6D2-4974-8144-5BA0066FEE3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 інструментів для малювання задають команди, подані в таблиці.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B4B5F0BD-89EC-43C5-A756-C4FE1B601949}"/>
              </a:ext>
            </a:extLst>
          </p:cNvPr>
          <p:cNvSpPr/>
          <p:nvPr/>
        </p:nvSpPr>
        <p:spPr>
          <a:xfrm>
            <a:off x="72008" y="2258401"/>
            <a:ext cx="3038475" cy="710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B8EF690A-3389-43C5-8A8E-0434D8F56411}"/>
              </a:ext>
            </a:extLst>
          </p:cNvPr>
          <p:cNvSpPr/>
          <p:nvPr/>
        </p:nvSpPr>
        <p:spPr>
          <a:xfrm>
            <a:off x="3224981" y="2258401"/>
            <a:ext cx="8897171" cy="71094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Пояснення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B19D28-86ED-49F8-B45D-8D1D29866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4" y="3218945"/>
            <a:ext cx="2133600" cy="6000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65E4F7-54E5-4E7A-99AE-064DB14CB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1" y="4072295"/>
            <a:ext cx="3038475" cy="62865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F934F774-8DFC-4827-B420-83B83146CA50}"/>
              </a:ext>
            </a:extLst>
          </p:cNvPr>
          <p:cNvSpPr/>
          <p:nvPr/>
        </p:nvSpPr>
        <p:spPr>
          <a:xfrm>
            <a:off x="3224981" y="3075452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Колір олівця, який можна отримати, торкнувшись кольору об'єкта в середовищі </a:t>
            </a:r>
            <a:r>
              <a:rPr lang="uk-UA" b="1" i="1" kern="0" dirty="0" err="1">
                <a:solidFill>
                  <a:srgbClr val="FFFFFF"/>
                </a:solidFill>
              </a:rPr>
              <a:t>Скретч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0778BDE-D9CB-4EBD-8E3E-FB69D6199A5F}"/>
              </a:ext>
            </a:extLst>
          </p:cNvPr>
          <p:cNvSpPr/>
          <p:nvPr/>
        </p:nvSpPr>
        <p:spPr>
          <a:xfrm>
            <a:off x="3224981" y="3984934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Номер кольору олівця від 0 до 200. Наприклад, 0 — червоний, 70 — зелений, 130 — синій, 170 — яскраво фіолетовий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4040FC42-DE26-44ED-8157-BD72C99EE2D5}"/>
              </a:ext>
            </a:extLst>
          </p:cNvPr>
          <p:cNvSpPr/>
          <p:nvPr/>
        </p:nvSpPr>
        <p:spPr>
          <a:xfrm>
            <a:off x="3224979" y="4894416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>
                <a:solidFill>
                  <a:srgbClr val="FFFFFF"/>
                </a:solidFill>
              </a:rPr>
              <a:t>Товщина олівця для малювання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A6F04AB8-9F1E-44F3-A290-005DC5B2ACA9}"/>
              </a:ext>
            </a:extLst>
          </p:cNvPr>
          <p:cNvSpPr/>
          <p:nvPr/>
        </p:nvSpPr>
        <p:spPr>
          <a:xfrm>
            <a:off x="3224978" y="5803898"/>
            <a:ext cx="8897171" cy="80337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Насиченість кольору, яка задається  від 0 до 100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060EF2F-A6B7-4292-8231-12EC2EA0E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4986539"/>
            <a:ext cx="3133725" cy="619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0D84BD0-AE76-48B0-BC79-80D1D7CDE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58" y="5910309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287957-34CF-444C-873C-7B6C5D7F7C1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Зазвичай команди, з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rgbClr val="FFFFFF"/>
                </a:solidFill>
              </a:rPr>
              <a:t>, у програмі використовують для опису лінійних алгоритмів чи для встановлення початкових значень у циклічних.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4D5F04-C415-4C2A-AC2E-1D10266F0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87" y="2699812"/>
            <a:ext cx="7605141" cy="12641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C131A44-085E-420F-B1CF-50C158FDA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687" y="3963991"/>
            <a:ext cx="7565014" cy="1304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8C8B44-1611-41E2-8067-B719BDF74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3687" y="5294774"/>
            <a:ext cx="7223883" cy="1284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82B18B-1B50-4B1F-B061-92C40D5263F1}"/>
              </a:ext>
            </a:extLst>
          </p:cNvPr>
          <p:cNvSpPr txBox="1"/>
          <p:nvPr/>
        </p:nvSpPr>
        <p:spPr>
          <a:xfrm>
            <a:off x="72008" y="2699812"/>
            <a:ext cx="409686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тілі циклу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команди, у яких параметри можна змінювати.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описувати алгоритми</a:t>
            </a:r>
            <a:br>
              <a:rPr lang="uk-UA" dirty="0"/>
            </a:br>
            <a:r>
              <a:rPr lang="uk-UA" dirty="0"/>
              <a:t>створення малюнків?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55D2D7-5A34-404C-876E-B37402670DA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після запуску програми,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471CBF-4A7C-4D7C-B82E-A3874F8DEDA6}"/>
              </a:ext>
            </a:extLst>
          </p:cNvPr>
          <p:cNvSpPr txBox="1"/>
          <p:nvPr/>
        </p:nvSpPr>
        <p:spPr>
          <a:xfrm>
            <a:off x="6086168" y="1892084"/>
            <a:ext cx="603598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Відбудеться дублювання виконавця-кульки. У результаті на сцені буде розміщено 5 кульок різного кольору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E9C503-1E59-4E8C-9536-BADD9C3E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168" y="4639173"/>
            <a:ext cx="6035982" cy="862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21E28D5-7560-4C5D-A334-E21DDC0F2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1892084"/>
            <a:ext cx="5758521" cy="45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535222-5BB6-4073-8DB0-33AD76F9B306}"/>
              </a:ext>
            </a:extLst>
          </p:cNvPr>
          <p:cNvSpPr txBox="1"/>
          <p:nvPr/>
        </p:nvSpPr>
        <p:spPr>
          <a:xfrm>
            <a:off x="72008" y="1196763"/>
            <a:ext cx="781662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Виконавши наведений алгоритм, що містить цикл.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</a:t>
            </a:r>
            <a:r>
              <a:rPr lang="uk-UA" sz="2800" b="1" i="1" kern="0" dirty="0">
                <a:solidFill>
                  <a:srgbClr val="FFFFFF"/>
                </a:solidFill>
              </a:rPr>
              <a:t> намалює орнамент.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1E2D89-4D65-4511-8CF8-FBCACDE4C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092" y="1196762"/>
            <a:ext cx="3730791" cy="5570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F7D252-0A1B-4D5F-BAA3-30DD3B94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67" y="2745766"/>
            <a:ext cx="5688632" cy="381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3B3360-2C0F-4B2A-81DA-56A73AD6D3F0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 запропонованого алгоритму містить команди малювання квадрата і повороту виконавця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Повторюватиметься це тіло циклу 6 разів. Тому отриманий орнамент складається із шести квадратів, кожний наступний з яких повернуто відносно попереднього на кут 60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F4C4FC-6276-47CE-9BBF-9A339C03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2" y="5040552"/>
            <a:ext cx="4650262" cy="1479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756FFD-068C-4509-871B-C45520A3CF99}"/>
              </a:ext>
            </a:extLst>
          </p:cNvPr>
          <p:cNvSpPr txBox="1"/>
          <p:nvPr/>
        </p:nvSpPr>
        <p:spPr>
          <a:xfrm>
            <a:off x="72008" y="398311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вашу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в тілі циклу алгоритму малювання орнаменту дві команди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C34EE9-CE92-4A03-83E5-37428813FD1F}"/>
              </a:ext>
            </a:extLst>
          </p:cNvPr>
          <p:cNvSpPr txBox="1"/>
          <p:nvPr/>
        </p:nvSpPr>
        <p:spPr>
          <a:xfrm>
            <a:off x="5346914" y="5226151"/>
            <a:ext cx="6775235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повторюються </a:t>
            </a:r>
            <a:r>
              <a:rPr lang="uk-UA" sz="2800" b="1" i="1" kern="0" dirty="0">
                <a:solidFill>
                  <a:srgbClr val="FFFF00"/>
                </a:solidFill>
              </a:rPr>
              <a:t>4 рази </a:t>
            </a:r>
            <a:r>
              <a:rPr lang="uk-UA" sz="2800" b="1" i="1" kern="0" dirty="0">
                <a:solidFill>
                  <a:srgbClr val="FFFFFF"/>
                </a:solidFill>
              </a:rPr>
              <a:t>поспіль.</a:t>
            </a:r>
          </a:p>
        </p:txBody>
      </p:sp>
    </p:spTree>
    <p:extLst>
      <p:ext uri="{BB962C8B-B14F-4D97-AF65-F5344CB8AC3E}">
        <p14:creationId xmlns:p14="http://schemas.microsoft.com/office/powerpoint/2010/main" val="115448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71ADB1-E562-4FBB-8232-DDBFA01FD2D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Тому цей алгоритм можна записати коротше, використовуючи в тілі, циклу ще одну команду циклу.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D1777A-A529-47E6-AD5F-FC421E7C8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181" y="2285458"/>
            <a:ext cx="4620970" cy="43742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E18209-85C6-4505-965B-1A3286C83F98}"/>
              </a:ext>
            </a:extLst>
          </p:cNvPr>
          <p:cNvSpPr txBox="1"/>
          <p:nvPr/>
        </p:nvSpPr>
        <p:spPr>
          <a:xfrm>
            <a:off x="77631" y="2278064"/>
            <a:ext cx="729956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6</a:t>
            </a:r>
            <a:r>
              <a:rPr lang="uk-UA" sz="2800" b="1" i="1" kern="0" dirty="0">
                <a:solidFill>
                  <a:srgbClr val="FFFFFF"/>
                </a:solidFill>
              </a:rPr>
              <a:t>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зовнішнім</a:t>
            </a:r>
            <a:r>
              <a:rPr lang="uk-UA" sz="2800" b="1" i="1" kern="0" dirty="0">
                <a:solidFill>
                  <a:srgbClr val="FFFFFF"/>
                </a:solidFill>
              </a:rPr>
              <a:t>, а цикл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4</a:t>
            </a:r>
            <a:r>
              <a:rPr lang="uk-UA" sz="2800" b="1" i="1" kern="0" dirty="0">
                <a:solidFill>
                  <a:srgbClr val="FFFFFF"/>
                </a:solidFill>
              </a:rPr>
              <a:t> — </a:t>
            </a:r>
            <a:r>
              <a:rPr lang="uk-UA" sz="2800" b="1" i="1" kern="0" dirty="0">
                <a:solidFill>
                  <a:srgbClr val="FFFF00"/>
                </a:solidFill>
              </a:rPr>
              <a:t>внутрішній</a:t>
            </a:r>
            <a:r>
              <a:rPr lang="uk-UA" sz="2800" b="1" i="1" kern="0" dirty="0">
                <a:solidFill>
                  <a:srgbClr val="FFFFFF"/>
                </a:solidFill>
              </a:rPr>
              <a:t>, або </a:t>
            </a:r>
            <a:r>
              <a:rPr lang="uk-UA" sz="2800" b="1" i="1" kern="0" dirty="0">
                <a:solidFill>
                  <a:srgbClr val="FFFF00"/>
                </a:solidFill>
              </a:rPr>
              <a:t>вкладеним</a:t>
            </a:r>
            <a:r>
              <a:rPr lang="uk-UA" sz="2800" b="1" i="1" kern="0" dirty="0">
                <a:solidFill>
                  <a:srgbClr val="FFFFFF"/>
                </a:solidFill>
              </a:rPr>
              <a:t>. Кожне наступне виконання зовнішнього циклу буде відбуватися лише після того, як завершиться чергове виконання внутрішнього.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84BBC2-4283-4800-AF60-A83347BE5D6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змінити кількість повторень тіла циклу, наприклад на 20, то й кут у команді зовнішнього циклу потрібно змінити на 18</a:t>
            </a:r>
            <a:r>
              <a:rPr lang="uk-UA" sz="2800" b="1" i="1" kern="0" baseline="30000" dirty="0">
                <a:solidFill>
                  <a:srgbClr val="FFFFFF"/>
                </a:solidFill>
              </a:rPr>
              <a:t>0</a:t>
            </a:r>
            <a:r>
              <a:rPr lang="uk-UA" sz="2800" b="1" i="1" kern="0" dirty="0">
                <a:solidFill>
                  <a:srgbClr val="FFFFFF"/>
                </a:solidFill>
              </a:rPr>
              <a:t>. У цьому разі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намалює інший орнамент.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4DE62A-63B5-46E1-9BEC-A9BA584D7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135" y="3177449"/>
            <a:ext cx="5328592" cy="34936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3D8F87-2215-4B89-871B-293DF7198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89" y="3069926"/>
            <a:ext cx="3688529" cy="35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xmlns="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80865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8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B79ED5-B89E-431D-8F6A-A53580BD74DE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Команду циклу з лічильником можна використати для циклічного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змінення </a:t>
            </a:r>
            <a:r>
              <a:rPr lang="uk-UA" sz="2800" b="1" i="1" kern="0" dirty="0">
                <a:solidFill>
                  <a:srgbClr val="FFFFFF"/>
                </a:solidFill>
              </a:rPr>
              <a:t>кольору малювання. У </a:t>
            </a:r>
            <a:r>
              <a:rPr lang="en-US" sz="2800" b="1" i="1" kern="0" dirty="0">
                <a:solidFill>
                  <a:srgbClr val="FFFF00"/>
                </a:solidFill>
              </a:rPr>
              <a:t>Scratch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кожному кольору олівця відповідає певне число, код цього кольору. В алгоритмі, перед командою циклу розміщено команду,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08AD66-5FC3-425B-95BD-12675643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326" y="3580700"/>
            <a:ext cx="7547506" cy="12713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07E94-AFBF-40F1-9501-EADE802AF846}"/>
              </a:ext>
            </a:extLst>
          </p:cNvPr>
          <p:cNvSpPr txBox="1"/>
          <p:nvPr/>
        </p:nvSpPr>
        <p:spPr>
          <a:xfrm>
            <a:off x="72008" y="498923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задає початковий колір олівця. Під час виконання команди тіла наведеного циклу кожного разу код кольору олівця збільшується на 30.</a:t>
            </a:r>
          </a:p>
        </p:txBody>
      </p:sp>
    </p:spTree>
    <p:extLst>
      <p:ext uri="{BB962C8B-B14F-4D97-AF65-F5344CB8AC3E}">
        <p14:creationId xmlns:p14="http://schemas.microsoft.com/office/powerpoint/2010/main" val="15269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C3B048-027E-44F5-9D27-6AF8FEA36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527" y="1268760"/>
            <a:ext cx="4284955" cy="51999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30CFC60-E09D-4BAB-90F7-BFFFE0B3F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268760"/>
            <a:ext cx="5225777" cy="51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Цикли з лічильником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1BA0DA-3803-482E-8E35-B718E1599E3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ще приклад алгоритму  із циклом, виконавши який, </a:t>
            </a:r>
            <a:r>
              <a:rPr lang="uk-UA" sz="2800" b="1" i="1" kern="0" dirty="0">
                <a:solidFill>
                  <a:srgbClr val="FFFF00"/>
                </a:solidFill>
              </a:rPr>
              <a:t>Рудий кіт </a:t>
            </a:r>
            <a:r>
              <a:rPr lang="uk-UA" sz="2800" b="1" i="1" kern="0" dirty="0">
                <a:solidFill>
                  <a:srgbClr val="FFFFFF"/>
                </a:solidFill>
              </a:rPr>
              <a:t>намалює коло.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0A3D87-06B8-4F3C-B1DB-FA90F525A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1" y="2250005"/>
            <a:ext cx="5642367" cy="4177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A637148-B0DA-4B53-90D6-77BA6E438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1740" y="2250005"/>
            <a:ext cx="3831026" cy="44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/>
          </p:nvPr>
        </p:nvGraphicFramePr>
        <p:xfrm>
          <a:off x="2492889" y="1931379"/>
          <a:ext cx="7672356" cy="336690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371963288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321081795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24677620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651554765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52731112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942232249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455078844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521802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80336145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7618549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674860522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281749010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3140058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79289806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23637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7122814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9468699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800" b="1" i="1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7996694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09" y="1960376"/>
            <a:ext cx="504056" cy="504056"/>
          </a:xfrm>
          <a:prstGeom prst="rect">
            <a:avLst/>
          </a:prstGeom>
        </p:spPr>
      </p:pic>
      <p:sp>
        <p:nvSpPr>
          <p:cNvPr id="14" name="Прямокутна виноска 12"/>
          <p:cNvSpPr/>
          <p:nvPr/>
        </p:nvSpPr>
        <p:spPr>
          <a:xfrm>
            <a:off x="1878632" y="1942914"/>
            <a:ext cx="557584" cy="514565"/>
          </a:xfrm>
          <a:prstGeom prst="wedgeRectCallout">
            <a:avLst>
              <a:gd name="adj1" fmla="val 68624"/>
              <a:gd name="adj2" fmla="val -7312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202" y="5573351"/>
            <a:ext cx="116703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Процес неодноразового виконання.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17" name="Таблиця 16"/>
          <p:cNvGraphicFramePr>
            <a:graphicFrameLocks noGrp="1"/>
          </p:cNvGraphicFramePr>
          <p:nvPr/>
        </p:nvGraphicFramePr>
        <p:xfrm>
          <a:off x="2490806" y="1938751"/>
          <a:ext cx="6393630" cy="56115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1958135113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74419102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6039331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153159141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319896384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29782356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559918202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46027119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61011257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783848422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П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Е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Я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28331050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491" y="3092745"/>
            <a:ext cx="504056" cy="504056"/>
          </a:xfrm>
          <a:prstGeom prst="rect">
            <a:avLst/>
          </a:prstGeom>
        </p:spPr>
      </p:pic>
      <p:sp>
        <p:nvSpPr>
          <p:cNvPr id="19" name="Прямокутна виноска 16"/>
          <p:cNvSpPr/>
          <p:nvPr/>
        </p:nvSpPr>
        <p:spPr>
          <a:xfrm>
            <a:off x="3756533" y="3100264"/>
            <a:ext cx="557584" cy="514565"/>
          </a:xfrm>
          <a:prstGeom prst="wedgeRectCallout">
            <a:avLst>
              <a:gd name="adj1" fmla="val 68624"/>
              <a:gd name="adj2" fmla="val -7312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7202" y="5573351"/>
            <a:ext cx="116703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Змінна, значення якої визначає кількість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повторень команд тіла циклу.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/>
        </p:nvGraphicFramePr>
        <p:xfrm>
          <a:off x="4410978" y="3042442"/>
          <a:ext cx="5754267" cy="56115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163587363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4147293559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899171959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358500937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995007486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280910658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1158162477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2197280323"/>
                    </a:ext>
                  </a:extLst>
                </a:gridCol>
                <a:gridCol w="639363">
                  <a:extLst>
                    <a:ext uri="{9D8B030D-6E8A-4147-A177-3AD203B41FA5}">
                      <a16:colId xmlns:a16="http://schemas.microsoft.com/office/drawing/2014/main" xmlns="" val="832989793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Ч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Ь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Н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3972556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69" y="4165179"/>
            <a:ext cx="504056" cy="504056"/>
          </a:xfrm>
          <a:prstGeom prst="rect">
            <a:avLst/>
          </a:prstGeom>
        </p:spPr>
      </p:pic>
      <p:sp>
        <p:nvSpPr>
          <p:cNvPr id="24" name="Прямокутна виноска 21"/>
          <p:cNvSpPr/>
          <p:nvPr/>
        </p:nvSpPr>
        <p:spPr>
          <a:xfrm>
            <a:off x="4456104" y="1343053"/>
            <a:ext cx="557584" cy="514565"/>
          </a:xfrm>
          <a:prstGeom prst="wedgeRectCallout">
            <a:avLst>
              <a:gd name="adj1" fmla="val -4262"/>
              <a:gd name="adj2" fmla="val 6488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7202" y="5573351"/>
            <a:ext cx="11670351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входять до циклу в алгоритмі.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/>
        </p:nvGraphicFramePr>
        <p:xfrm>
          <a:off x="4415215" y="1931379"/>
          <a:ext cx="639363" cy="224460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1131883493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3638096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720054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5495800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11274551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61" y="4175979"/>
            <a:ext cx="504056" cy="504056"/>
          </a:xfrm>
          <a:prstGeom prst="rect">
            <a:avLst/>
          </a:prstGeom>
        </p:spPr>
      </p:pic>
      <p:sp>
        <p:nvSpPr>
          <p:cNvPr id="29" name="Прямокутна виноска 26"/>
          <p:cNvSpPr/>
          <p:nvPr/>
        </p:nvSpPr>
        <p:spPr>
          <a:xfrm>
            <a:off x="9579606" y="1343053"/>
            <a:ext cx="557584" cy="514565"/>
          </a:xfrm>
          <a:prstGeom prst="wedgeRectCallout">
            <a:avLst>
              <a:gd name="adj1" fmla="val -4262"/>
              <a:gd name="adj2" fmla="val 64880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202" y="5573351"/>
            <a:ext cx="11670351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Одна або кілька команд алгоритму, які можуть виконуватися більше ніж один раз.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894" y="5573351"/>
            <a:ext cx="539334" cy="381130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/>
        </p:nvGraphicFramePr>
        <p:xfrm>
          <a:off x="9533651" y="1931379"/>
          <a:ext cx="639363" cy="2244600"/>
        </p:xfrm>
        <a:graphic>
          <a:graphicData uri="http://schemas.openxmlformats.org/drawingml/2006/table">
            <a:tbl>
              <a:tblPr firstRow="1" bandRow="1"/>
              <a:tblGrid>
                <a:gridCol w="639363">
                  <a:extLst>
                    <a:ext uri="{9D8B030D-6E8A-4147-A177-3AD203B41FA5}">
                      <a16:colId xmlns:a16="http://schemas.microsoft.com/office/drawing/2014/main" xmlns="" val="3684975333"/>
                    </a:ext>
                  </a:extLst>
                </a:gridCol>
              </a:tblGrid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Ц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0766845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399670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4856539"/>
                  </a:ext>
                </a:extLst>
              </a:tr>
              <a:tr h="5611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>
                          <a:solidFill>
                            <a:srgbClr val="000000"/>
                          </a:solidFill>
                        </a:rPr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64376328"/>
                  </a:ext>
                </a:extLst>
              </a:tr>
            </a:tbl>
          </a:graphicData>
        </a:graphic>
      </p:graphicFrame>
      <p:pic>
        <p:nvPicPr>
          <p:cNvPr id="34" name="Picture 4" descr="repeat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66" y="2671882"/>
            <a:ext cx="2711678" cy="27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rrow, copy, duplicate, outline, refresh, reload, repeat, retweet, social, sync, twitter, updat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745" y="3746079"/>
            <a:ext cx="1643235" cy="16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4184810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215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5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Які ситуації у твоєму повсякденному житті можна описати за допомогою циклів з лічильником? Наведи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73481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Яку структуру повторення можна створити за допомогою команди Повторити?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384197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Чи можна достроково зупинити виконання команди Повторити?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90" y="4949140"/>
            <a:ext cx="10464248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Чим відрізняється команда повторення Завжди від команди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57E1E2-DAF5-42A8-B6AE-2663A8610E2C}"/>
              </a:ext>
            </a:extLst>
          </p:cNvPr>
          <p:cNvSpPr txBox="1"/>
          <p:nvPr/>
        </p:nvSpPr>
        <p:spPr>
          <a:xfrm>
            <a:off x="92972" y="6056303"/>
            <a:ext cx="10453766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команди використовують в алгоритмах малювання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ru-RU" sz="3200" i="1" kern="0" noProof="0" dirty="0">
                <a:solidFill>
                  <a:srgbClr val="FFFFFF"/>
                </a:solidFill>
                <a:latin typeface="Verdana"/>
              </a:rPr>
              <a:t>7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-225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81"/>
              <a:gd name="adj2" fmla="val 1206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221-223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8E6D24A-6A92-4AE0-B113-B3D4084DE6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AC1632C8-CEA9-42E6-8948-B40EFFA7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73" y="3556776"/>
            <a:ext cx="2588035" cy="25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а прямокутна виноска 5"/>
          <p:cNvSpPr/>
          <p:nvPr/>
        </p:nvSpPr>
        <p:spPr>
          <a:xfrm>
            <a:off x="6791325" y="5962650"/>
            <a:ext cx="5400675" cy="895350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ru-RU" sz="3600" b="1" i="1" kern="0" dirty="0">
                <a:solidFill>
                  <a:srgbClr val="002060"/>
                </a:solidFill>
                <a:latin typeface="Verdana"/>
              </a:rPr>
              <a:t>6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2E14B2-793F-4859-B761-6B3D2D6E999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циклічних алгоритмах деякі команди можуть виконуватися визначену кількість разів.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56CE06A-401E-483F-993D-6481D8166582}"/>
              </a:ext>
            </a:extLst>
          </p:cNvPr>
          <p:cNvSpPr txBox="1"/>
          <p:nvPr/>
        </p:nvSpPr>
        <p:spPr>
          <a:xfrm>
            <a:off x="72008" y="2278064"/>
            <a:ext cx="577920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щоб на стадіоні пробігти дистанцію </a:t>
            </a:r>
            <a:r>
              <a:rPr lang="uk-UA" sz="2800" b="1" i="1" kern="0" dirty="0">
                <a:solidFill>
                  <a:srgbClr val="FFFF00"/>
                </a:solidFill>
              </a:rPr>
              <a:t>2000</a:t>
            </a:r>
            <a:r>
              <a:rPr lang="uk-UA" dirty="0">
                <a:solidFill>
                  <a:srgbClr val="FFFF00"/>
                </a:solidFill>
              </a:rPr>
              <a:t> </a:t>
            </a:r>
            <a:r>
              <a:rPr lang="uk-UA" sz="2800" b="1" i="1" kern="0" dirty="0">
                <a:solidFill>
                  <a:srgbClr val="FFFF00"/>
                </a:solidFill>
              </a:rPr>
              <a:t>м</a:t>
            </a:r>
            <a:r>
              <a:rPr lang="uk-UA" sz="2800" b="1" i="1" kern="0" dirty="0">
                <a:solidFill>
                  <a:srgbClr val="FFFFFF"/>
                </a:solidFill>
              </a:rPr>
              <a:t>, спортсмени біжать </a:t>
            </a:r>
            <a:r>
              <a:rPr lang="uk-UA" sz="2800" b="1" i="1" kern="0" dirty="0">
                <a:solidFill>
                  <a:srgbClr val="FFFF00"/>
                </a:solidFill>
              </a:rPr>
              <a:t>п'ять кіл</a:t>
            </a:r>
            <a:r>
              <a:rPr lang="uk-UA" sz="2800" b="1" i="1" kern="0" dirty="0">
                <a:solidFill>
                  <a:srgbClr val="FFFFFF"/>
                </a:solidFill>
              </a:rPr>
              <a:t> забігу, де кожне коло становить </a:t>
            </a:r>
            <a:r>
              <a:rPr lang="uk-UA" sz="2800" b="1" i="1" kern="0" dirty="0">
                <a:solidFill>
                  <a:srgbClr val="FFFF00"/>
                </a:solidFill>
              </a:rPr>
              <a:t>400 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xmlns="" id="{939803FF-420A-4CC8-82A8-66E190C79E32}"/>
              </a:ext>
            </a:extLst>
          </p:cNvPr>
          <p:cNvGrpSpPr/>
          <p:nvPr/>
        </p:nvGrpSpPr>
        <p:grpSpPr>
          <a:xfrm>
            <a:off x="6774426" y="2168126"/>
            <a:ext cx="4454013" cy="4471269"/>
            <a:chOff x="6774426" y="2168126"/>
            <a:chExt cx="4454013" cy="4471269"/>
          </a:xfrm>
        </p:grpSpPr>
        <p:pic>
          <p:nvPicPr>
            <p:cNvPr id="31" name="Picture 4" descr="Результат пошуку зображень за запитом &quot;Stadium for running icon&quot;">
              <a:extLst>
                <a:ext uri="{FF2B5EF4-FFF2-40B4-BE49-F238E27FC236}">
                  <a16:creationId xmlns:a16="http://schemas.microsoft.com/office/drawing/2014/main" xmlns="" id="{C5B34FD1-2D1F-46B2-A6E0-89A4B845C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26" y="2168126"/>
              <a:ext cx="4454013" cy="445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Пов’язане зображення">
              <a:extLst>
                <a:ext uri="{FF2B5EF4-FFF2-40B4-BE49-F238E27FC236}">
                  <a16:creationId xmlns:a16="http://schemas.microsoft.com/office/drawing/2014/main" xmlns="" id="{6AFB1CA8-4E56-41D3-978F-171467CC0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883" y="3670052"/>
              <a:ext cx="2969343" cy="2969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1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C1205C-CFD5-480E-BC61-3F993F32984C}"/>
              </a:ext>
            </a:extLst>
          </p:cNvPr>
          <p:cNvSpPr txBox="1"/>
          <p:nvPr/>
        </p:nvSpPr>
        <p:spPr>
          <a:xfrm>
            <a:off x="72008" y="1196763"/>
            <a:ext cx="1059599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в грі Лабіринт на сайті: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21796B-560D-401A-B75D-2CB8FC841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568" y="1196763"/>
            <a:ext cx="1333582" cy="13396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3136E7-4787-469B-A257-68A75E728F51}"/>
              </a:ext>
            </a:extLst>
          </p:cNvPr>
          <p:cNvSpPr txBox="1"/>
          <p:nvPr/>
        </p:nvSpPr>
        <p:spPr>
          <a:xfrm>
            <a:off x="72008" y="1828548"/>
            <a:ext cx="1059599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https://studio.code.Org/hoc/7</a:t>
            </a:r>
          </a:p>
        </p:txBody>
      </p:sp>
      <p:pic>
        <p:nvPicPr>
          <p:cNvPr id="10" name="Picture 6" descr="Результат пошуку зображень за запитом &quot;angry birds свинья&quot;">
            <a:extLst>
              <a:ext uri="{FF2B5EF4-FFF2-40B4-BE49-F238E27FC236}">
                <a16:creationId xmlns:a16="http://schemas.microsoft.com/office/drawing/2014/main" xmlns="" id="{B213B9CF-366C-405F-8569-97B14A6B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030" y="3971290"/>
            <a:ext cx="2707908" cy="26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Результат пошуку зображень за запитом &quot;angry birds&quot;">
            <a:extLst>
              <a:ext uri="{FF2B5EF4-FFF2-40B4-BE49-F238E27FC236}">
                <a16:creationId xmlns:a16="http://schemas.microsoft.com/office/drawing/2014/main" xmlns="" id="{DF4BEEAE-0F30-45D2-9E70-854DC04A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5" y="3993814"/>
            <a:ext cx="2988334" cy="282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6564319-D943-4612-AAA2-B740F8E331DB}"/>
              </a:ext>
            </a:extLst>
          </p:cNvPr>
          <p:cNvSpPr/>
          <p:nvPr/>
        </p:nvSpPr>
        <p:spPr>
          <a:xfrm>
            <a:off x="72006" y="267862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привести  виконавця </a:t>
            </a:r>
            <a:r>
              <a:rPr lang="uk-UA" sz="2800" b="1" i="1" kern="0" dirty="0">
                <a:solidFill>
                  <a:srgbClr val="FFFF00"/>
                </a:solidFill>
              </a:rPr>
              <a:t>Пташку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3A7D20AA-7F75-4F8D-B623-A5F177D0371B}"/>
              </a:ext>
            </a:extLst>
          </p:cNvPr>
          <p:cNvSpPr/>
          <p:nvPr/>
        </p:nvSpPr>
        <p:spPr>
          <a:xfrm>
            <a:off x="6149818" y="2678629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</a:t>
            </a:r>
            <a:r>
              <a:rPr lang="uk-UA" sz="2800" b="1" i="1" kern="0" dirty="0">
                <a:solidFill>
                  <a:srgbClr val="FFFF00"/>
                </a:solidFill>
              </a:rPr>
              <a:t>Зеленої свинки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3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165494-EFC3-46B9-93C2-76DBDB411CC1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Потрібно повернути пташку праворуч і 5 разів повторити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Рухатись вперед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F47A12-A1BD-4216-B68B-A069BA695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76" y="2278064"/>
            <a:ext cx="4096869" cy="4117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C7BB208-71DA-4A07-A089-1BD4AD65D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78" y="2278063"/>
            <a:ext cx="6800617" cy="41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3DC0B2-0D57-48F6-8CB1-4D74BC2835C0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контролювати виконання потрібної кількості команд при повторенні,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лічильник циклу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8D5C90-A72A-4468-A22D-F28908F79379}"/>
              </a:ext>
            </a:extLst>
          </p:cNvPr>
          <p:cNvSpPr txBox="1"/>
          <p:nvPr/>
        </p:nvSpPr>
        <p:spPr>
          <a:xfrm>
            <a:off x="72008" y="2661769"/>
            <a:ext cx="603382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Він змінюється від початкового значення 1, яке встановлюється за замовчуванням, до вказаного числа. Такі алгоритми мають назву </a:t>
            </a:r>
            <a:r>
              <a:rPr lang="uk-UA" sz="2800" b="1" i="1" kern="0" dirty="0">
                <a:solidFill>
                  <a:srgbClr val="FFFF00"/>
                </a:solidFill>
              </a:rPr>
              <a:t>циклів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9CC389-E28F-4404-BB8C-FDF2DD95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86" y="2661769"/>
            <a:ext cx="5908163" cy="3446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6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72D03F-5960-4B13-B5A9-4E1614C9B81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циклів з лічильником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, у якій параметром є найбільше з можливих значень лічильника циклу, що змінюються від 1 з кроком 1.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C64888-74AA-464C-AAA1-FBFE9917B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2"/>
          <a:stretch/>
        </p:blipFill>
        <p:spPr>
          <a:xfrm>
            <a:off x="72007" y="3046796"/>
            <a:ext cx="6974275" cy="365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7977ED3-A572-421D-A096-8A7EF32089BC}"/>
              </a:ext>
            </a:extLst>
          </p:cNvPr>
          <p:cNvSpPr/>
          <p:nvPr/>
        </p:nvSpPr>
        <p:spPr>
          <a:xfrm>
            <a:off x="5668286" y="4367489"/>
            <a:ext cx="1143001" cy="2971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EEC4DABD-C488-4924-B026-80B9513B55E9}"/>
              </a:ext>
            </a:extLst>
          </p:cNvPr>
          <p:cNvSpPr/>
          <p:nvPr/>
        </p:nvSpPr>
        <p:spPr>
          <a:xfrm rot="18900000">
            <a:off x="6235223" y="36214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A77F7C6B-EF0B-4C51-8DA7-292FA50FDD1A}"/>
              </a:ext>
            </a:extLst>
          </p:cNvPr>
          <p:cNvSpPr/>
          <p:nvPr/>
        </p:nvSpPr>
        <p:spPr>
          <a:xfrm>
            <a:off x="4436383" y="5936252"/>
            <a:ext cx="1231903" cy="6975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A5218AEB-08B4-458C-AF22-6CB86ADADCBE}"/>
              </a:ext>
            </a:extLst>
          </p:cNvPr>
          <p:cNvSpPr/>
          <p:nvPr/>
        </p:nvSpPr>
        <p:spPr>
          <a:xfrm rot="18900000">
            <a:off x="5398021" y="52774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ECC59C88-9133-4160-9BC4-5FC6AFCA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307" y="3832264"/>
            <a:ext cx="4073313" cy="2216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69D790-6491-400E-90B2-53FDDBD1C103}"/>
              </a:ext>
            </a:extLst>
          </p:cNvPr>
          <p:cNvSpPr txBox="1"/>
          <p:nvPr/>
        </p:nvSpPr>
        <p:spPr>
          <a:xfrm>
            <a:off x="8507162" y="6056846"/>
            <a:ext cx="3495458" cy="646986"/>
          </a:xfrm>
          <a:prstGeom prst="wedgeRoundRectCallout">
            <a:avLst>
              <a:gd name="adj1" fmla="val -31028"/>
              <a:gd name="adj2" fmla="val -22182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Тіло циклу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433F6D-D238-4798-AD96-02B3A92172C8}"/>
              </a:ext>
            </a:extLst>
          </p:cNvPr>
          <p:cNvSpPr txBox="1"/>
          <p:nvPr/>
        </p:nvSpPr>
        <p:spPr>
          <a:xfrm>
            <a:off x="7519119" y="3102544"/>
            <a:ext cx="4603031" cy="646986"/>
          </a:xfrm>
          <a:prstGeom prst="wedgeRoundRectCallout">
            <a:avLst>
              <a:gd name="adj1" fmla="val 25854"/>
              <a:gd name="adj2" fmla="val 9731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Лічильник циклу</a:t>
            </a:r>
          </a:p>
        </p:txBody>
      </p:sp>
    </p:spTree>
    <p:extLst>
      <p:ext uri="{BB962C8B-B14F-4D97-AF65-F5344CB8AC3E}">
        <p14:creationId xmlns:p14="http://schemas.microsoft.com/office/powerpoint/2010/main" val="27531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2684D1-BD3B-48C8-876A-ADE511E98B9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розглянемо алгоритм, за яким виконавець </a:t>
            </a:r>
            <a:r>
              <a:rPr lang="uk-UA" sz="2800" b="1" i="1" kern="0" dirty="0">
                <a:solidFill>
                  <a:srgbClr val="FFFF00"/>
                </a:solidFill>
              </a:rPr>
              <a:t>Танцівниця</a:t>
            </a:r>
            <a:r>
              <a:rPr lang="uk-UA" sz="2800" b="1" i="1" kern="0" dirty="0">
                <a:solidFill>
                  <a:srgbClr val="FFFFFF"/>
                </a:solidFill>
              </a:rPr>
              <a:t> під музику змінюватиме зовнішній вигляд 4 рази з інтервалом 0,8 с.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C6E0E616-77E0-4587-BE6E-D4C2C3F72F24}"/>
              </a:ext>
            </a:extLst>
          </p:cNvPr>
          <p:cNvGrpSpPr/>
          <p:nvPr/>
        </p:nvGrpSpPr>
        <p:grpSpPr>
          <a:xfrm>
            <a:off x="72007" y="2666995"/>
            <a:ext cx="2887061" cy="3774575"/>
            <a:chOff x="72007" y="2666995"/>
            <a:chExt cx="2887061" cy="377457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16843E00-1368-45A6-9A08-8E7D4D4A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38" y="2666995"/>
              <a:ext cx="1962598" cy="3187482"/>
            </a:xfrm>
            <a:prstGeom prst="rect">
              <a:avLst/>
            </a:prstGeom>
          </p:spPr>
        </p:pic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xmlns="" id="{FD1DD9B3-96F8-4D1E-96F1-A4686B4F8E13}"/>
                </a:ext>
              </a:extLst>
            </p:cNvPr>
            <p:cNvSpPr/>
            <p:nvPr/>
          </p:nvSpPr>
          <p:spPr>
            <a:xfrm>
              <a:off x="72007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32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8858179A-42C0-40C2-92B2-A07776FB6CC9}"/>
              </a:ext>
            </a:extLst>
          </p:cNvPr>
          <p:cNvGrpSpPr/>
          <p:nvPr/>
        </p:nvGrpSpPr>
        <p:grpSpPr>
          <a:xfrm>
            <a:off x="3125137" y="2628110"/>
            <a:ext cx="2887061" cy="3813460"/>
            <a:chOff x="3125137" y="2628110"/>
            <a:chExt cx="2887061" cy="3813460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D6AF5CC5-CE16-4378-B81A-1295E3CBA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52570" y="2628110"/>
              <a:ext cx="2032194" cy="3284916"/>
            </a:xfrm>
            <a:prstGeom prst="rect">
              <a:avLst/>
            </a:prstGeom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8775DCDF-A395-419D-92E2-B0FC52C36948}"/>
                </a:ext>
              </a:extLst>
            </p:cNvPr>
            <p:cNvSpPr/>
            <p:nvPr/>
          </p:nvSpPr>
          <p:spPr>
            <a:xfrm>
              <a:off x="3125137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3CC6A403-6E50-443B-9F36-3183D20FA1B5}"/>
              </a:ext>
            </a:extLst>
          </p:cNvPr>
          <p:cNvGrpSpPr/>
          <p:nvPr/>
        </p:nvGrpSpPr>
        <p:grpSpPr>
          <a:xfrm>
            <a:off x="6178266" y="3336772"/>
            <a:ext cx="2887061" cy="3104798"/>
            <a:chOff x="6178266" y="3336772"/>
            <a:chExt cx="2887061" cy="3104798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870EB1F0-9121-4C0D-8389-6A719B744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8335" y="3336772"/>
              <a:ext cx="1906921" cy="2547201"/>
            </a:xfrm>
            <a:prstGeom prst="rect">
              <a:avLst/>
            </a:prstGeom>
          </p:spPr>
        </p:pic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xmlns="" id="{5ED3038B-14E1-412E-BB43-4E0B75C75FAC}"/>
                </a:ext>
              </a:extLst>
            </p:cNvPr>
            <p:cNvSpPr/>
            <p:nvPr/>
          </p:nvSpPr>
          <p:spPr>
            <a:xfrm>
              <a:off x="6178266" y="5913026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xmlns="" id="{5370D3A0-6A3C-47CF-BD2B-22B0319955F5}"/>
              </a:ext>
            </a:extLst>
          </p:cNvPr>
          <p:cNvGrpSpPr/>
          <p:nvPr/>
        </p:nvGrpSpPr>
        <p:grpSpPr>
          <a:xfrm>
            <a:off x="9229549" y="2791549"/>
            <a:ext cx="2887061" cy="3651939"/>
            <a:chOff x="9229549" y="2791549"/>
            <a:chExt cx="2887061" cy="365193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34563F46-16F8-44F3-8769-D35F73444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52588" y="2791549"/>
              <a:ext cx="2240981" cy="3076129"/>
            </a:xfrm>
            <a:prstGeom prst="rect">
              <a:avLst/>
            </a:prstGeom>
          </p:spPr>
        </p:pic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xmlns="" id="{5F82EF74-79C0-4FEA-BBBB-60E2CE7E9CE9}"/>
                </a:ext>
              </a:extLst>
            </p:cNvPr>
            <p:cNvSpPr/>
            <p:nvPr/>
          </p:nvSpPr>
          <p:spPr>
            <a:xfrm>
              <a:off x="9229549" y="5914944"/>
              <a:ext cx="2887061" cy="5285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9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33" y="6438900"/>
            <a:ext cx="4547058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створити цикл із лічильником у середовищі </a:t>
            </a:r>
            <a:r>
              <a:rPr lang="uk-UA" dirty="0" err="1"/>
              <a:t>Скретч</a:t>
            </a:r>
            <a:r>
              <a:rPr lang="uk-UA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93AD6D-AE81-403C-8192-670D2A2576F3}"/>
              </a:ext>
            </a:extLst>
          </p:cNvPr>
          <p:cNvSpPr txBox="1"/>
          <p:nvPr/>
        </p:nvSpPr>
        <p:spPr>
          <a:xfrm>
            <a:off x="72008" y="1196763"/>
            <a:ext cx="447049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Фрагмент алгоритму зміни вигляду можна подати графічно.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B3FB4B-4616-4C88-9BBF-E76ED5A88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56" y="3197936"/>
            <a:ext cx="1962598" cy="31874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DCDE64B-7807-4751-B8EB-F9D8ACD1D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60" y="3100502"/>
            <a:ext cx="2032194" cy="32849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8BE708-8B41-467A-88A3-60C0DEE18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2374" y="3838217"/>
            <a:ext cx="1906921" cy="25472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6A93C70-A4DC-44B6-B225-7DBCE2A47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314" y="3309289"/>
            <a:ext cx="2240981" cy="30761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725778-A4EA-42B2-90A0-27CF931234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4844" y="1196763"/>
            <a:ext cx="6822101" cy="546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78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139930</TotalTime>
  <Words>1031</Words>
  <Application>Microsoft Office PowerPoint</Application>
  <PresentationFormat>Произвольный</PresentationFormat>
  <Paragraphs>152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Цикли з лічильником</vt:lpstr>
      <vt:lpstr>Цикли з лічильником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створити цикл із лічильником у середовищі Скретч?</vt:lpstr>
      <vt:lpstr>Як описувати алгоритми створення малюнків?</vt:lpstr>
      <vt:lpstr>Як описувати алгоритми створення малюнків?</vt:lpstr>
      <vt:lpstr>Як описувати алгоритми створення малюнків?</vt:lpstr>
      <vt:lpstr>Як описувати алгоритми створення малюнків?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Цикли з лічильником</vt:lpstr>
      <vt:lpstr>Розгадайте кросворд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825</cp:revision>
  <dcterms:created xsi:type="dcterms:W3CDTF">2016-06-06T19:48:43Z</dcterms:created>
  <dcterms:modified xsi:type="dcterms:W3CDTF">2019-04-03T20:16:46Z</dcterms:modified>
</cp:coreProperties>
</file>