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850" r:id="rId3"/>
    <p:sldId id="851" r:id="rId4"/>
    <p:sldId id="852" r:id="rId5"/>
    <p:sldId id="855" r:id="rId6"/>
    <p:sldId id="856" r:id="rId7"/>
    <p:sldId id="853" r:id="rId8"/>
    <p:sldId id="829" r:id="rId9"/>
    <p:sldId id="830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8" r:id="rId26"/>
    <p:sldId id="847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4" autoAdjust="0"/>
    <p:restoredTop sz="94660"/>
  </p:normalViewPr>
  <p:slideViewPr>
    <p:cSldViewPr snapToGrid="0">
      <p:cViewPr>
        <p:scale>
          <a:sx n="60" d="100"/>
          <a:sy n="60" d="100"/>
        </p:scale>
        <p:origin x="-2606" y="-1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ім'я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положення на Сцені,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розміри,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напрямок, у якому вони будуть рухатися,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колір костюма та інші.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19983" custLinFactNeighborY="-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 custLinFactNeighborY="-3828"/>
      <dgm:spPr/>
    </dgm:pt>
    <dgm:pt modelId="{E97A966C-ADE1-481C-9602-29D743F1F5D5}" type="pres">
      <dgm:prSet presAssocID="{574467BF-CB95-4D99-A5FA-460B08A3B1CD}" presName="text_4" presStyleLbl="node1" presStyleIdx="3" presStyleCnt="5" custScaleY="136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1894"/>
          <a:ext cx="6975666" cy="756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ім'я</a:t>
          </a:r>
        </a:p>
      </dsp:txBody>
      <dsp:txXfrm>
        <a:off x="474656" y="251894"/>
        <a:ext cx="6975666" cy="756020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6751"/>
          <a:ext cx="6524150" cy="7560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положення на Сцені,</a:t>
          </a:r>
        </a:p>
      </dsp:txBody>
      <dsp:txXfrm>
        <a:off x="926171" y="1196751"/>
        <a:ext cx="6524150" cy="756020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11142"/>
          <a:ext cx="6385571" cy="7560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розміри,</a:t>
          </a:r>
        </a:p>
      </dsp:txBody>
      <dsp:txXfrm>
        <a:off x="1064750" y="2111142"/>
        <a:ext cx="6385571" cy="756020"/>
      </dsp:txXfrm>
    </dsp:sp>
    <dsp:sp modelId="{D13D7DA6-9D1E-4150-A6AE-C6ABC36166D5}">
      <dsp:nvSpPr>
        <dsp:cNvPr id="0" name=""/>
        <dsp:cNvSpPr/>
      </dsp:nvSpPr>
      <dsp:spPr>
        <a:xfrm>
          <a:off x="670934" y="2095651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34516"/>
          <a:ext cx="6524150" cy="859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напрямок, у якому вони будуть рухатися, </a:t>
          </a:r>
        </a:p>
      </dsp:txBody>
      <dsp:txXfrm>
        <a:off x="926171" y="3034516"/>
        <a:ext cx="6524150" cy="859918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1322"/>
          <a:ext cx="6975666" cy="756020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колір костюма та інші.</a:t>
          </a:r>
        </a:p>
      </dsp:txBody>
      <dsp:txXfrm>
        <a:off x="474656" y="4031322"/>
        <a:ext cx="6975666" cy="756020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Поняття про об’єкт у програмуванні. Властивості об’єкта.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81800" y="5981700"/>
            <a:ext cx="5410200" cy="87630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uk-UA" sz="36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xmlns="" id="{DD546DB8-0994-4F69-B7F2-054EA37C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7840" y="1196763"/>
            <a:ext cx="10714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Файли, які відкривають і створюють у середовищі </a:t>
            </a:r>
            <a:r>
              <a:rPr lang="uk-UA" sz="2800" b="1" i="1" kern="0" dirty="0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називають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проєктами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D96A82-D420-4A21-A3E2-28305ACF3D4D}"/>
              </a:ext>
            </a:extLst>
          </p:cNvPr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Кожний </a:t>
            </a:r>
            <a:r>
              <a:rPr lang="uk-UA" sz="2800" b="1" i="1" kern="0" smtClean="0">
                <a:solidFill>
                  <a:srgbClr val="FFFFFF"/>
                </a:solidFill>
              </a:rPr>
              <a:t>проєкт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BF6BFC-172E-4283-8754-0133048AB966}"/>
              </a:ext>
            </a:extLst>
          </p:cNvPr>
          <p:cNvSpPr/>
          <p:nvPr/>
        </p:nvSpPr>
        <p:spPr>
          <a:xfrm>
            <a:off x="72008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виконавців алгоритму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AC66201-48F5-438A-A2FB-5204890FF3E9}"/>
              </a:ext>
            </a:extLst>
          </p:cNvPr>
          <p:cNvSpPr/>
          <p:nvPr/>
        </p:nvSpPr>
        <p:spPr>
          <a:xfrm>
            <a:off x="4110553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Фон сцени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811C6426-0458-4CAB-A8BC-BC0A36B75EB3}"/>
              </a:ext>
            </a:extLst>
          </p:cNvPr>
          <p:cNvSpPr/>
          <p:nvPr/>
        </p:nvSpPr>
        <p:spPr>
          <a:xfrm>
            <a:off x="8149101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Програмний код (</a:t>
            </a:r>
            <a:r>
              <a:rPr lang="uk-UA" sz="2800" b="1" i="1" kern="0" dirty="0">
                <a:solidFill>
                  <a:srgbClr val="FFFF00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79DB292-EA47-4816-AAD1-EAEA9229B413}"/>
              </a:ext>
            </a:extLst>
          </p:cNvPr>
          <p:cNvSpPr/>
          <p:nvPr/>
        </p:nvSpPr>
        <p:spPr>
          <a:xfrm>
            <a:off x="4110553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якій відбуваються події з виконавцями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F4768E9-C104-424A-B509-6ED127866780}"/>
              </a:ext>
            </a:extLst>
          </p:cNvPr>
          <p:cNvSpPr/>
          <p:nvPr/>
        </p:nvSpPr>
        <p:spPr>
          <a:xfrm>
            <a:off x="8149101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складається із запропонованих у середовищі команд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C0016F-2A14-460E-BD09-A1225CAB6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6" y="4471517"/>
            <a:ext cx="1852193" cy="1999569"/>
          </a:xfrm>
          <a:prstGeom prst="rect">
            <a:avLst/>
          </a:prstGeom>
        </p:spPr>
      </p:pic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F81312F-74BE-4D92-B655-8451833F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" y="9952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виконання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Розробники комп'ютерних програм постійно покращують створені середовища. Ми працюватимемо із середовищем, яке: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6E8FDE-5C5C-478D-960F-3FCC707771D2}"/>
              </a:ext>
            </a:extLst>
          </p:cNvPr>
          <p:cNvSpPr txBox="1"/>
          <p:nvPr/>
        </p:nvSpPr>
        <p:spPr>
          <a:xfrm>
            <a:off x="72008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завантажити на сайті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8A9DCE-BBBE-49C7-9A71-AC5D1FA99D45}"/>
              </a:ext>
            </a:extLst>
          </p:cNvPr>
          <p:cNvSpPr txBox="1"/>
          <p:nvPr/>
        </p:nvSpPr>
        <p:spPr>
          <a:xfrm>
            <a:off x="7134477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таке ж середовище онлайн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FCE1B6-2F96-4863-8637-2DDCCA9C527B}"/>
              </a:ext>
            </a:extLst>
          </p:cNvPr>
          <p:cNvSpPr txBox="1"/>
          <p:nvPr/>
        </p:nvSpPr>
        <p:spPr>
          <a:xfrm>
            <a:off x="5172263" y="2963833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4CB99B7-4D9C-4251-A825-1C67FD9E3FB9}"/>
              </a:ext>
            </a:extLst>
          </p:cNvPr>
          <p:cNvSpPr/>
          <p:nvPr/>
        </p:nvSpPr>
        <p:spPr>
          <a:xfrm>
            <a:off x="76771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https://scratch.m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ru-RU" sz="2800" b="1" i="1" kern="0" dirty="0">
                <a:solidFill>
                  <a:srgbClr val="FFFFFF"/>
                </a:solidFill>
              </a:rPr>
              <a:t>t.edu/scratch2download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62C6494F-138E-477A-BC68-EBAAFA24F59E}"/>
              </a:ext>
            </a:extLst>
          </p:cNvPr>
          <p:cNvSpPr/>
          <p:nvPr/>
        </p:nvSpPr>
        <p:spPr>
          <a:xfrm>
            <a:off x="6154583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https://scratch.mit.edu/projects/editor/?tip_bar=home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8C8B65-37BC-4699-BCD9-DEBEE9687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" t="3675" r="3481" b="2896"/>
          <a:stretch/>
        </p:blipFill>
        <p:spPr>
          <a:xfrm>
            <a:off x="3429679" y="3807572"/>
            <a:ext cx="2598575" cy="25833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FF1FDA-F170-45AB-8420-DD65D452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584" y="3807572"/>
            <a:ext cx="2606565" cy="25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виконання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720C501-434D-4EB5-AF98-7A00C399EC37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8359BA6-EFF6-45D7-A4C1-82060A54FDC2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869CA4-6139-4ADE-8266-4659E834B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08"/>
          <a:stretch/>
        </p:blipFill>
        <p:spPr>
          <a:xfrm>
            <a:off x="644067" y="3694961"/>
            <a:ext cx="4760630" cy="2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E345ADE-55C6-4A22-A091-480CEB976E00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1425CE35-B79F-4343-B71A-5B28241117F9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xmlns="" id="{AF99A2F1-D0F6-4072-8B63-DD63BD0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EDB73D-0992-4200-AA27-095D3D9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705AB0A-D90F-4A07-9B8E-3DF55BD17A1F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986B45E-3C50-4741-84EF-DEB3BB6FB8A3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AFC442F-C899-45F3-B693-56CA8C12A426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55389C2-AC4A-45CE-8E2C-9AA024A7DDA6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6BFF9B-049E-4761-B699-BC128A6A11EA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15AD79E-475C-4E88-BC19-F5452B946AFC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C84B9-3C1D-4504-B378-04D666FF9138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3600CE-3B72-46D7-9128-60BC6C56024C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8A842-3982-4DDB-95C8-B498E01A0FB8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18976F0A-BBBF-49F0-9B13-91BCB0F9D5BF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148ADC-7ECF-4973-91A8-E6DE45E2CF89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7320802D-2F3E-49F3-BBFC-E32BF48E297E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65CB49A7-6300-4B3D-B958-5D33DE01A4F3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A1F43462-1255-49CD-B2F2-ED079CC7CF6C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A21FBE-F14E-463B-978F-670A91920A6C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790E1-25B2-466A-AB94-6FCA3B59832D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F573B6-5757-4973-A6A9-1ABA96FB009A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9C4064-971D-4C3F-AB1B-72D1ECD3D140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val="2954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0" grpId="0" animBg="1"/>
      <p:bldP spid="19" grpId="0" animBg="1"/>
      <p:bldP spid="20" grpId="0" animBg="1"/>
      <p:bldP spid="21" grpId="0" animBg="1"/>
      <p:bldP spid="25" grpId="0" animBg="1"/>
      <p:bldP spid="23" grpId="0" animBg="1"/>
      <p:bldP spid="26" grpId="0" animBg="1"/>
      <p:bldP spid="12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69EB48-1395-48C7-BD2B-4DCC0B78564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Виконавців алгоритму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ще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28C20F-6EC3-4A75-A996-B6393065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07559"/>
            <a:ext cx="12050142" cy="377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мають свої властивості: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66C0B65-9F9B-4669-B983-CE9A40361518}"/>
              </a:ext>
            </a:extLst>
          </p:cNvPr>
          <p:cNvGraphicFramePr/>
          <p:nvPr>
            <p:extLst/>
          </p:nvPr>
        </p:nvGraphicFramePr>
        <p:xfrm>
          <a:off x="4506965" y="1719983"/>
          <a:ext cx="752091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6287D-C8DB-4D2C-928A-C120D806CE3E}"/>
              </a:ext>
            </a:extLst>
          </p:cNvPr>
          <p:cNvSpPr txBox="1"/>
          <p:nvPr/>
        </p:nvSpPr>
        <p:spPr>
          <a:xfrm>
            <a:off x="72008" y="5120360"/>
            <a:ext cx="435931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із цих властивостей має своє значення.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7C88BC-9C56-4AC8-BFED-A8245E2B6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68" y="1964325"/>
            <a:ext cx="3762090" cy="27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 та їх образи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6F3287-7C0A-432B-AD8E-A6A43F27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58" y="1801823"/>
            <a:ext cx="7457492" cy="490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EDBFB53-F95F-48A6-A13F-E634F7F22799}"/>
              </a:ext>
            </a:extLst>
          </p:cNvPr>
          <p:cNvSpPr/>
          <p:nvPr/>
        </p:nvSpPr>
        <p:spPr>
          <a:xfrm>
            <a:off x="5266894" y="5389639"/>
            <a:ext cx="3016045" cy="13126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8EAA3-F7C6-4673-816B-2F4DFB8DEDD7}"/>
              </a:ext>
            </a:extLst>
          </p:cNvPr>
          <p:cNvSpPr txBox="1"/>
          <p:nvPr/>
        </p:nvSpPr>
        <p:spPr>
          <a:xfrm>
            <a:off x="72008" y="1883665"/>
            <a:ext cx="4319122" cy="2308324"/>
          </a:xfrm>
          <a:prstGeom prst="wedgeRectCallout">
            <a:avLst>
              <a:gd name="adj1" fmla="val 83098"/>
              <a:gd name="adj2" fmla="val 1043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Розділ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, де ви бачите ескізи двох виконавців: </a:t>
            </a:r>
            <a:r>
              <a:rPr lang="uk-UA" sz="2400" b="1" i="1" kern="0" dirty="0">
                <a:solidFill>
                  <a:srgbClr val="FFFF00"/>
                </a:solidFill>
              </a:rPr>
              <a:t>Рудий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кіт</a:t>
            </a:r>
            <a:r>
              <a:rPr lang="uk-UA" sz="2400" b="1" i="1" kern="0" dirty="0">
                <a:solidFill>
                  <a:srgbClr val="FFFFFF"/>
                </a:solidFill>
              </a:rPr>
              <a:t> і </a:t>
            </a:r>
            <a:r>
              <a:rPr lang="en-US" sz="2400" b="1" i="1" kern="0" dirty="0">
                <a:solidFill>
                  <a:srgbClr val="FFFF00"/>
                </a:solidFill>
              </a:rPr>
              <a:t>Ball</a:t>
            </a:r>
            <a:r>
              <a:rPr lang="uk-UA" sz="2400" b="1" i="1" kern="0" dirty="0">
                <a:solidFill>
                  <a:srgbClr val="FFFFFF"/>
                </a:solidFill>
              </a:rPr>
              <a:t>. Поточним (вибраним) є виконавець Рудий кіт.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87BD4A85-C08B-402E-A4F9-64A1B6F7399C}"/>
              </a:ext>
            </a:extLst>
          </p:cNvPr>
          <p:cNvSpPr/>
          <p:nvPr/>
        </p:nvSpPr>
        <p:spPr>
          <a:xfrm>
            <a:off x="5266894" y="5586145"/>
            <a:ext cx="187121" cy="1993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CF4D2C-27BA-4F4D-A29B-AB3D082DEEF3}"/>
              </a:ext>
            </a:extLst>
          </p:cNvPr>
          <p:cNvSpPr txBox="1"/>
          <p:nvPr/>
        </p:nvSpPr>
        <p:spPr>
          <a:xfrm>
            <a:off x="72008" y="4949785"/>
            <a:ext cx="4319122" cy="1569660"/>
          </a:xfrm>
          <a:prstGeom prst="wedgeRectCallout">
            <a:avLst>
              <a:gd name="adj1" fmla="val 71604"/>
              <a:gd name="adj2" fmla="val -29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для перегляду значень властивостей об'єкта в розділі </a:t>
            </a:r>
            <a:r>
              <a:rPr lang="uk-UA" sz="24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800" b="1" i="1" kern="0" dirty="0">
                <a:solidFill>
                  <a:srgbClr val="FFFFFF"/>
                </a:solidFill>
              </a:rPr>
              <a:t> про об'єкт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5379E0-A5F5-4160-9810-0BC422F6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022994"/>
            <a:ext cx="2916998" cy="2990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3DA8E1-DAEA-4E60-9829-EE9A3F037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26" y="2022993"/>
            <a:ext cx="8843625" cy="299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F7BF44E-B03F-4603-A658-D4A1EF422F9A}"/>
              </a:ext>
            </a:extLst>
          </p:cNvPr>
          <p:cNvSpPr/>
          <p:nvPr/>
        </p:nvSpPr>
        <p:spPr>
          <a:xfrm rot="10800000">
            <a:off x="2485723" y="2837417"/>
            <a:ext cx="792803" cy="9378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</a:t>
            </a:r>
            <a:r>
              <a:rPr lang="uk-UA" sz="2800" b="1" i="1" kern="0" dirty="0" err="1">
                <a:solidFill>
                  <a:srgbClr val="FFFF00"/>
                </a:solidFill>
              </a:rPr>
              <a:t>Ball</a:t>
            </a:r>
            <a:r>
              <a:rPr lang="uk-UA" sz="2800" b="1" i="1" kern="0" dirty="0">
                <a:solidFill>
                  <a:srgbClr val="FFFFFF"/>
                </a:solidFill>
              </a:rPr>
              <a:t> і його образи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DE9A1B-BC2E-40DB-9F52-D3B2BD85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09" y="1801824"/>
            <a:ext cx="7880838" cy="464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47FAF34-8F54-4E29-B84D-CBD2354A42D3}"/>
              </a:ext>
            </a:extLst>
          </p:cNvPr>
          <p:cNvSpPr/>
          <p:nvPr/>
        </p:nvSpPr>
        <p:spPr>
          <a:xfrm>
            <a:off x="3829976" y="5399688"/>
            <a:ext cx="641537" cy="619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9C8347-8AA2-42E4-ABC1-5B7C2C8AB978}"/>
              </a:ext>
            </a:extLst>
          </p:cNvPr>
          <p:cNvSpPr txBox="1"/>
          <p:nvPr/>
        </p:nvSpPr>
        <p:spPr>
          <a:xfrm>
            <a:off x="664857" y="3802900"/>
            <a:ext cx="3274093" cy="1200329"/>
          </a:xfrm>
          <a:prstGeom prst="wedgeRectCallout">
            <a:avLst>
              <a:gd name="adj1" fmla="val 55821"/>
              <a:gd name="adj2" fmla="val 914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Вибраний в розділі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 виконавець </a:t>
            </a:r>
            <a:r>
              <a:rPr lang="uk-UA" sz="2400" b="1" i="1" kern="0" dirty="0" err="1">
                <a:solidFill>
                  <a:srgbClr val="FFFF00"/>
                </a:solidFill>
              </a:rPr>
              <a:t>Ball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1939862-FBD2-4A4D-A9DD-D621B8DBCC9B}"/>
              </a:ext>
            </a:extLst>
          </p:cNvPr>
          <p:cNvSpPr/>
          <p:nvPr/>
        </p:nvSpPr>
        <p:spPr>
          <a:xfrm>
            <a:off x="6689929" y="2265074"/>
            <a:ext cx="518986" cy="25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05B80-3284-48AE-9D1F-2AE31C017C5F}"/>
              </a:ext>
            </a:extLst>
          </p:cNvPr>
          <p:cNvSpPr txBox="1"/>
          <p:nvPr/>
        </p:nvSpPr>
        <p:spPr>
          <a:xfrm>
            <a:off x="7769043" y="1816451"/>
            <a:ext cx="3274093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400" b="1" i="1" kern="0" dirty="0">
                <a:solidFill>
                  <a:srgbClr val="FFFF00"/>
                </a:solidFill>
              </a:rPr>
              <a:t>Образи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685FA6E-994B-40BD-979C-5F9A21369A59}"/>
              </a:ext>
            </a:extLst>
          </p:cNvPr>
          <p:cNvSpPr/>
          <p:nvPr/>
        </p:nvSpPr>
        <p:spPr>
          <a:xfrm>
            <a:off x="6209565" y="2884519"/>
            <a:ext cx="683996" cy="35124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955C66-6E20-4BFF-ABC2-3760A8C73AAC}"/>
              </a:ext>
            </a:extLst>
          </p:cNvPr>
          <p:cNvSpPr txBox="1"/>
          <p:nvPr/>
        </p:nvSpPr>
        <p:spPr>
          <a:xfrm>
            <a:off x="7031421" y="2916735"/>
            <a:ext cx="1581427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Образи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проекті можна кількома способами, вибравши відповідну кнопку на панелі інструментів розділу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84BB51-81E3-4DF0-A6D5-2B723CF3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56" y="5133521"/>
            <a:ext cx="8489156" cy="120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xmlns="" id="{54E887D4-2083-4985-BD85-54C0319762DC}"/>
              </a:ext>
            </a:extLst>
          </p:cNvPr>
          <p:cNvSpPr/>
          <p:nvPr/>
        </p:nvSpPr>
        <p:spPr>
          <a:xfrm>
            <a:off x="72007" y="4544415"/>
            <a:ext cx="3314288" cy="1796095"/>
          </a:xfrm>
          <a:prstGeom prst="wedgeRectCallout">
            <a:avLst>
              <a:gd name="adj1" fmla="val 198690"/>
              <a:gd name="adj2" fmla="val -184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обрати готовий об'єкт з бібліотеки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5BD29FEE-383E-4970-BF20-DB5BE13A4B4B}"/>
              </a:ext>
            </a:extLst>
          </p:cNvPr>
          <p:cNvSpPr/>
          <p:nvPr/>
        </p:nvSpPr>
        <p:spPr>
          <a:xfrm>
            <a:off x="8430568" y="2638396"/>
            <a:ext cx="3686044" cy="1853217"/>
          </a:xfrm>
          <a:prstGeom prst="wedgeRectCallout">
            <a:avLst>
              <a:gd name="adj1" fmla="val 26974"/>
              <a:gd name="adj2" fmla="val 9946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сфотографувати камерою, підключеною до комп'ютера.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DCE1A3E7-57C3-4745-9BB5-62D7A9DF601A}"/>
              </a:ext>
            </a:extLst>
          </p:cNvPr>
          <p:cNvSpPr/>
          <p:nvPr/>
        </p:nvSpPr>
        <p:spPr>
          <a:xfrm>
            <a:off x="5751872" y="2636478"/>
            <a:ext cx="2527970" cy="1853217"/>
          </a:xfrm>
          <a:prstGeom prst="wedgeRectCallout">
            <a:avLst>
              <a:gd name="adj1" fmla="val 120554"/>
              <a:gd name="adj2" fmla="val 10454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вставити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00AC6C4F-59B3-4921-8A2A-4197AEDF02F6}"/>
              </a:ext>
            </a:extLst>
          </p:cNvPr>
          <p:cNvSpPr/>
          <p:nvPr/>
        </p:nvSpPr>
        <p:spPr>
          <a:xfrm>
            <a:off x="72009" y="2636478"/>
            <a:ext cx="5512715" cy="1853217"/>
          </a:xfrm>
          <a:prstGeom prst="wedgeRectCallout">
            <a:avLst>
              <a:gd name="adj1" fmla="val 115917"/>
              <a:gd name="adj2" fmla="val 10757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в графічному редакторі, вбудованому в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313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D13F0D-FF87-4844-AEA4-F6606907FBA4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вже знаєш, що істоту, явище або предмет, на який звернули увагу або з яким виконують дії,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F3FD5253-DF84-489E-B2C5-AF8818DE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68">
            <a:extLst>
              <a:ext uri="{FF2B5EF4-FFF2-40B4-BE49-F238E27FC236}">
                <a16:creationId xmlns:a16="http://schemas.microsoft.com/office/drawing/2014/main" xmlns="" id="{74404651-9B6A-4F72-B395-96CD6A8CC867}"/>
              </a:ext>
            </a:extLst>
          </p:cNvPr>
          <p:cNvSpPr/>
          <p:nvPr/>
        </p:nvSpPr>
        <p:spPr>
          <a:xfrm>
            <a:off x="247202" y="2817750"/>
            <a:ext cx="3188145" cy="22222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" name="Shape 172">
            <a:extLst>
              <a:ext uri="{FF2B5EF4-FFF2-40B4-BE49-F238E27FC236}">
                <a16:creationId xmlns:a16="http://schemas.microsoft.com/office/drawing/2014/main" xmlns="" id="{0C901325-106B-4A12-92C8-2A603E42E26D}"/>
              </a:ext>
            </a:extLst>
          </p:cNvPr>
          <p:cNvSpPr/>
          <p:nvPr/>
        </p:nvSpPr>
        <p:spPr>
          <a:xfrm>
            <a:off x="6601474" y="2680412"/>
            <a:ext cx="2272543" cy="24969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" name="Shape 173">
            <a:extLst>
              <a:ext uri="{FF2B5EF4-FFF2-40B4-BE49-F238E27FC236}">
                <a16:creationId xmlns:a16="http://schemas.microsoft.com/office/drawing/2014/main" xmlns="" id="{225A3B7D-4849-48CB-ABC7-8D91D20BD621}"/>
              </a:ext>
            </a:extLst>
          </p:cNvPr>
          <p:cNvSpPr/>
          <p:nvPr/>
        </p:nvSpPr>
        <p:spPr>
          <a:xfrm>
            <a:off x="7849101" y="4394201"/>
            <a:ext cx="3744715" cy="22756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" name="Shape 175">
            <a:extLst>
              <a:ext uri="{FF2B5EF4-FFF2-40B4-BE49-F238E27FC236}">
                <a16:creationId xmlns:a16="http://schemas.microsoft.com/office/drawing/2014/main" xmlns="" id="{8358A684-1DDA-40BC-9600-34E4492B3722}"/>
              </a:ext>
            </a:extLst>
          </p:cNvPr>
          <p:cNvSpPr/>
          <p:nvPr/>
        </p:nvSpPr>
        <p:spPr>
          <a:xfrm>
            <a:off x="9345071" y="2741497"/>
            <a:ext cx="2468226" cy="137500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8" name="Shape 171">
            <a:extLst>
              <a:ext uri="{FF2B5EF4-FFF2-40B4-BE49-F238E27FC236}">
                <a16:creationId xmlns:a16="http://schemas.microsoft.com/office/drawing/2014/main" xmlns="" id="{A3485D50-B6CA-4198-99C9-7139CCE00BC0}"/>
              </a:ext>
            </a:extLst>
          </p:cNvPr>
          <p:cNvSpPr/>
          <p:nvPr/>
        </p:nvSpPr>
        <p:spPr>
          <a:xfrm>
            <a:off x="3895942" y="2741497"/>
            <a:ext cx="2104438" cy="201090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2" name="Shape 170">
            <a:extLst>
              <a:ext uri="{FF2B5EF4-FFF2-40B4-BE49-F238E27FC236}">
                <a16:creationId xmlns:a16="http://schemas.microsoft.com/office/drawing/2014/main" xmlns="" id="{D425CAD2-5767-405C-9762-B7345BF5B03A}"/>
              </a:ext>
            </a:extLst>
          </p:cNvPr>
          <p:cNvSpPr/>
          <p:nvPr/>
        </p:nvSpPr>
        <p:spPr>
          <a:xfrm>
            <a:off x="3435347" y="4752404"/>
            <a:ext cx="2808287" cy="18176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Бібліотека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7C111D-430A-4EAB-B583-1410EC4C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" t="12650" r="3020" b="6585"/>
          <a:stretch/>
        </p:blipFill>
        <p:spPr>
          <a:xfrm>
            <a:off x="1047782" y="1801824"/>
            <a:ext cx="10098594" cy="45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1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68" y="1332281"/>
            <a:ext cx="9077327" cy="5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996406" y="1877551"/>
            <a:ext cx="478429" cy="26324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794461" y="4807868"/>
            <a:ext cx="3272361" cy="954107"/>
          </a:xfrm>
          <a:prstGeom prst="wedgeRectCallout">
            <a:avLst>
              <a:gd name="adj1" fmla="val 880"/>
              <a:gd name="adj2" fmla="val -935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Інструменти малювання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4558520" y="4510007"/>
            <a:ext cx="3221629" cy="154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102399" y="4510007"/>
            <a:ext cx="3272361" cy="954107"/>
          </a:xfrm>
          <a:prstGeom prst="wedgeRectCallout">
            <a:avLst>
              <a:gd name="adj1" fmla="val 66238"/>
              <a:gd name="adj2" fmla="val 315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Палітра кольорів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479725" y="1915858"/>
            <a:ext cx="7332921" cy="2283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494428" y="2128442"/>
            <a:ext cx="2571442" cy="1384995"/>
          </a:xfrm>
          <a:prstGeom prst="wedgeRectCallout">
            <a:avLst>
              <a:gd name="adj1" fmla="val -71180"/>
              <a:gd name="adj2" fmla="val -31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Полотно для малювання</a:t>
            </a:r>
          </a:p>
        </p:txBody>
      </p:sp>
    </p:spTree>
    <p:extLst>
      <p:ext uri="{BB962C8B-B14F-4D97-AF65-F5344CB8AC3E}">
        <p14:creationId xmlns:p14="http://schemas.microsoft.com/office/powerpoint/2010/main" val="820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Програмним об'єктом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є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. Сцена має такі властивості: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5F79724-7437-4E42-AC3D-5CD2E1809906}"/>
              </a:ext>
            </a:extLst>
          </p:cNvPr>
          <p:cNvSpPr/>
          <p:nvPr/>
        </p:nvSpPr>
        <p:spPr>
          <a:xfrm>
            <a:off x="72005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(480 на 360 кроків виконавця)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ACE927B-CEB9-4CF5-B1EC-6996355D3106}"/>
              </a:ext>
            </a:extLst>
          </p:cNvPr>
          <p:cNvSpPr/>
          <p:nvPr/>
        </p:nvSpPr>
        <p:spPr>
          <a:xfrm>
            <a:off x="6149818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7BDAC9-A62D-4BEB-9E0F-024ABDB91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7" y="3697919"/>
            <a:ext cx="3706168" cy="277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320F37-3A9E-42F1-81EB-89403290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8" y="3697918"/>
            <a:ext cx="5972332" cy="286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3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E5CDE7-EFAE-4CCF-B644-13AD83D1DAD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цей об'єкт, то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Тло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змінити зображення на тлі </a:t>
            </a:r>
            <a:r>
              <a:rPr lang="uk-UA" sz="2800" b="1" i="1" kern="0" dirty="0">
                <a:solidFill>
                  <a:srgbClr val="FFFF00"/>
                </a:solidFill>
              </a:rPr>
              <a:t>Сцени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0B19EA-66B0-4E0A-A779-53AD9EB6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1" y="2272714"/>
            <a:ext cx="2436556" cy="429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472A5906-C2CB-4B3C-BF61-DC159A6FDD72}"/>
              </a:ext>
            </a:extLst>
          </p:cNvPr>
          <p:cNvSpPr/>
          <p:nvPr/>
        </p:nvSpPr>
        <p:spPr>
          <a:xfrm>
            <a:off x="72007" y="4535595"/>
            <a:ext cx="4490161" cy="1914366"/>
          </a:xfrm>
          <a:prstGeom prst="wedgeRectCallout">
            <a:avLst>
              <a:gd name="adj1" fmla="val 63253"/>
              <a:gd name="adj2" fmla="val 3938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використати зображення з бібліотеки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6DEA98DB-0EAE-453A-BF8C-77BE8D7C4A91}"/>
              </a:ext>
            </a:extLst>
          </p:cNvPr>
          <p:cNvSpPr/>
          <p:nvPr/>
        </p:nvSpPr>
        <p:spPr>
          <a:xfrm>
            <a:off x="7631988" y="4535595"/>
            <a:ext cx="4490161" cy="1914366"/>
          </a:xfrm>
          <a:prstGeom prst="wedgeRectCallout">
            <a:avLst>
              <a:gd name="adj1" fmla="val -60467"/>
              <a:gd name="adj2" fmla="val 3527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отримати з камери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17E01BAE-3341-4C3A-A5FD-0B51DEE50490}"/>
              </a:ext>
            </a:extLst>
          </p:cNvPr>
          <p:cNvSpPr/>
          <p:nvPr/>
        </p:nvSpPr>
        <p:spPr>
          <a:xfrm>
            <a:off x="72008" y="2272714"/>
            <a:ext cx="4490161" cy="1913835"/>
          </a:xfrm>
          <a:prstGeom prst="wedgeRectCallout">
            <a:avLst>
              <a:gd name="adj1" fmla="val 79019"/>
              <a:gd name="adj2" fmla="val 147628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редагувати фон засобами графічного редактора 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xmlns="" id="{3EFEDBE3-5A62-4506-A70A-74FED73679A7}"/>
              </a:ext>
            </a:extLst>
          </p:cNvPr>
          <p:cNvSpPr/>
          <p:nvPr/>
        </p:nvSpPr>
        <p:spPr>
          <a:xfrm>
            <a:off x="7631989" y="2272714"/>
            <a:ext cx="4490161" cy="1913835"/>
          </a:xfrm>
          <a:prstGeom prst="wedgeRectCallout">
            <a:avLst>
              <a:gd name="adj1" fmla="val -76671"/>
              <a:gd name="adj2" fmla="val 149323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завантажувати тло з файла</a:t>
            </a:r>
          </a:p>
        </p:txBody>
      </p:sp>
    </p:spTree>
    <p:extLst>
      <p:ext uri="{BB962C8B-B14F-4D97-AF65-F5344CB8AC3E}">
        <p14:creationId xmlns:p14="http://schemas.microsoft.com/office/powerpoint/2010/main" val="2302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 та її тло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3DFC3D-8DC3-4E3F-A2E0-F47D3EDE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02" y="1801824"/>
            <a:ext cx="8510954" cy="467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Об’єкт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D5BDEF-34C0-483C-B379-2DE4894D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1" y="1749896"/>
            <a:ext cx="10144006" cy="33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72008" y="1826201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мають програмні об'єкти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 Як їх можна переглянути?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5260DE-22C0-4669-80E1-1B4258363C4E}"/>
              </a:ext>
            </a:extLst>
          </p:cNvPr>
          <p:cNvSpPr txBox="1"/>
          <p:nvPr/>
        </p:nvSpPr>
        <p:spPr>
          <a:xfrm>
            <a:off x="77632" y="287473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E5310C-DFC6-4F3B-9823-BC1C32F7BFAE}"/>
              </a:ext>
            </a:extLst>
          </p:cNvPr>
          <p:cNvSpPr txBox="1"/>
          <p:nvPr/>
        </p:nvSpPr>
        <p:spPr>
          <a:xfrm>
            <a:off x="72008" y="3966142"/>
            <a:ext cx="759879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має об'єкт Сцена? Якими способами можна змінити тло Сцени?</a:t>
            </a:r>
          </a:p>
        </p:txBody>
      </p:sp>
      <p:pic>
        <p:nvPicPr>
          <p:cNvPr id="1026" name="Picture 2" descr="concert, entertainment, event, film, movie, scene, theatre icon">
            <a:extLst>
              <a:ext uri="{FF2B5EF4-FFF2-40B4-BE49-F238E27FC236}">
                <a16:creationId xmlns:a16="http://schemas.microsoft.com/office/drawing/2014/main" xmlns="" id="{67922D4C-F7A9-46C6-8B0B-C5FF634E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966142"/>
            <a:ext cx="2702574" cy="27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xmlns="" id="{93160D14-FCF0-41A7-B86F-2756D860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круглена прямокутна виноска 5"/>
          <p:cNvSpPr/>
          <p:nvPr/>
        </p:nvSpPr>
        <p:spPr>
          <a:xfrm>
            <a:off x="6781800" y="5981700"/>
            <a:ext cx="5410200" cy="87630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можуть відрізнятися один від одного: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5804A8D-5D07-4028-9260-414D1198E117}"/>
              </a:ext>
            </a:extLst>
          </p:cNvPr>
          <p:cNvSpPr/>
          <p:nvPr/>
        </p:nvSpPr>
        <p:spPr>
          <a:xfrm>
            <a:off x="72006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Властивостями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5B69389-EEBD-4DC8-B093-F3FF64D0515B}"/>
              </a:ext>
            </a:extLst>
          </p:cNvPr>
          <p:cNvSpPr/>
          <p:nvPr/>
        </p:nvSpPr>
        <p:spPr>
          <a:xfrm>
            <a:off x="6149818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Діями</a:t>
            </a:r>
            <a:r>
              <a:rPr lang="uk-UA" sz="3200" b="1" i="1" kern="0" dirty="0">
                <a:solidFill>
                  <a:srgbClr val="FFFFFF"/>
                </a:solidFill>
              </a:rPr>
              <a:t>, які можна виконувати над ними.</a:t>
            </a:r>
          </a:p>
        </p:txBody>
      </p:sp>
      <p:pic>
        <p:nvPicPr>
          <p:cNvPr id="1028" name="Picture 4" descr="screwdriver, tools, wrench icon">
            <a:extLst>
              <a:ext uri="{FF2B5EF4-FFF2-40B4-BE49-F238E27FC236}">
                <a16:creationId xmlns:a16="http://schemas.microsoft.com/office/drawing/2014/main" xmlns="" id="{ACDDF3C2-D6D1-4825-9405-15EE4DB4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28" y="339226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figuration, gear, preferences, settings icon">
            <a:extLst>
              <a:ext uri="{FF2B5EF4-FFF2-40B4-BE49-F238E27FC236}">
                <a16:creationId xmlns:a16="http://schemas.microsoft.com/office/drawing/2014/main" xmlns="" id="{31C5C25F-006B-4636-BBB7-E039D5AD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72" y="3388137"/>
            <a:ext cx="3255323" cy="32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Властивостей в одного об'єкта може бути багато. Залежно від мети й завдань під час роботи з об'єктом завжди можна звернути увагу на його окремі властивості та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 кожної з них.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CF015-4A9D-4613-A0AA-21961A0C80B6}"/>
              </a:ext>
            </a:extLst>
          </p:cNvPr>
          <p:cNvSpPr txBox="1"/>
          <p:nvPr/>
        </p:nvSpPr>
        <p:spPr>
          <a:xfrm>
            <a:off x="72008" y="31068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Значення властивостей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бути: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917355B-6F63-4E43-AC6C-98888EC0E789}"/>
              </a:ext>
            </a:extLst>
          </p:cNvPr>
          <p:cNvSpPr/>
          <p:nvPr/>
        </p:nvSpPr>
        <p:spPr>
          <a:xfrm>
            <a:off x="72006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Текстовими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даними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B882D92-9906-425A-8ABE-E3CE17257E96}"/>
              </a:ext>
            </a:extLst>
          </p:cNvPr>
          <p:cNvSpPr/>
          <p:nvPr/>
        </p:nvSpPr>
        <p:spPr>
          <a:xfrm>
            <a:off x="6149818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Числовими даними</a:t>
            </a:r>
          </a:p>
        </p:txBody>
      </p:sp>
      <p:pic>
        <p:nvPicPr>
          <p:cNvPr id="2050" name="Picture 2" descr="abc, abc blocks, alphabet, alphabet blocks, blocks, cubes icon icon">
            <a:extLst>
              <a:ext uri="{FF2B5EF4-FFF2-40B4-BE49-F238E27FC236}">
                <a16:creationId xmlns:a16="http://schemas.microsoft.com/office/drawing/2014/main" xmlns="" id="{1535AC90-A843-41F6-AEEB-1C3768E0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5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3, counting, digits, early learning, numbers icon">
            <a:extLst>
              <a:ext uri="{FF2B5EF4-FFF2-40B4-BE49-F238E27FC236}">
                <a16:creationId xmlns:a16="http://schemas.microsoft.com/office/drawing/2014/main" xmlns="" id="{6CA7504F-4F05-4D20-AFB0-0BC49361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36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ECEE2B-8059-46CF-80EA-822407CB317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Кожна властивість об'єкта має своє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Shape 183">
            <a:extLst>
              <a:ext uri="{FF2B5EF4-FFF2-40B4-BE49-F238E27FC236}">
                <a16:creationId xmlns:a16="http://schemas.microsoft.com/office/drawing/2014/main" xmlns="" id="{3E31B909-380F-462F-BDB7-5274371A799B}"/>
              </a:ext>
            </a:extLst>
          </p:cNvPr>
          <p:cNvSpPr/>
          <p:nvPr/>
        </p:nvSpPr>
        <p:spPr>
          <a:xfrm>
            <a:off x="147111" y="2474843"/>
            <a:ext cx="2654759" cy="404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Округлена прямокутна виноска 3">
            <a:extLst>
              <a:ext uri="{FF2B5EF4-FFF2-40B4-BE49-F238E27FC236}">
                <a16:creationId xmlns:a16="http://schemas.microsoft.com/office/drawing/2014/main" xmlns="" id="{FCA0740E-FA71-4F7B-9E17-475E9B820590}"/>
              </a:ext>
            </a:extLst>
          </p:cNvPr>
          <p:cNvSpPr/>
          <p:nvPr/>
        </p:nvSpPr>
        <p:spPr>
          <a:xfrm>
            <a:off x="72007" y="1812572"/>
            <a:ext cx="2889853" cy="582759"/>
          </a:xfrm>
          <a:prstGeom prst="wedgeRectCallout">
            <a:avLst>
              <a:gd name="adj1" fmla="val -1573"/>
              <a:gd name="adj2" fmla="val 966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Учень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xmlns="" id="{82F091DC-C458-4401-B8A9-123097B0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07286"/>
              </p:ext>
            </p:extLst>
          </p:nvPr>
        </p:nvGraphicFramePr>
        <p:xfrm>
          <a:off x="3041374" y="1772816"/>
          <a:ext cx="9090395" cy="5029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383156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707239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Прізвище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Петренко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Ім’я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По батькові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Петрович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Дата народження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12 січня 2007 року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Маса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51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Зріст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145 см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волосся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Чорний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очей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Зелений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458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Адреса проживання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вул. Святогірська, 34,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09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Клас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6-А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51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FF62B2-3F16-47E0-A813-6BAAC6178E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xmlns="" id="{7A02CBCB-FD79-43A0-9072-2638F852F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05714"/>
              </p:ext>
            </p:extLst>
          </p:nvPr>
        </p:nvGraphicFramePr>
        <p:xfrm>
          <a:off x="5337313" y="2249894"/>
          <a:ext cx="6794455" cy="451710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76112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3518343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Україна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 проголошення незалежності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серпня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 1991 р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Площа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604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тис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кв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Довжина кордону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7590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Чисельність населення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47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млн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Кольори на прапорі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Синій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жовтий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Наявність виходу до моря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Так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</a:tbl>
          </a:graphicData>
        </a:graphic>
      </p:graphicFrame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xmlns="" id="{445F629A-4D15-42A5-8D29-4099D499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998576"/>
            <a:ext cx="5185792" cy="29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D544CD-ECE8-4516-B353-B7F5ACBF61D1}"/>
              </a:ext>
            </a:extLst>
          </p:cNvPr>
          <p:cNvSpPr txBox="1"/>
          <p:nvPr/>
        </p:nvSpPr>
        <p:spPr>
          <a:xfrm>
            <a:off x="72008" y="2271835"/>
            <a:ext cx="5185792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Країна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об'єктом також пов'язане поняття </a:t>
            </a:r>
            <a:r>
              <a:rPr lang="uk-UA" sz="2800" b="1" i="1" kern="0" dirty="0">
                <a:solidFill>
                  <a:srgbClr val="FFFF00"/>
                </a:solidFill>
              </a:rPr>
              <a:t>середовища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місця, у якому він може перебувати або де з ним можна виконувати деякі дії.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CF2E81-64F9-4B1E-8172-58B0454359BE}"/>
              </a:ext>
            </a:extLst>
          </p:cNvPr>
          <p:cNvSpPr txBox="1"/>
          <p:nvPr/>
        </p:nvSpPr>
        <p:spPr>
          <a:xfrm>
            <a:off x="83374" y="3946125"/>
            <a:ext cx="60239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комп'ютерні програми є середовищем для певних об'єктів, властивості яких і дії з якими можна змінювати.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xmlns="" id="{F90119B1-15B7-46D4-A4B6-89E2C1F58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370" r="3549" b="9630"/>
          <a:stretch/>
        </p:blipFill>
        <p:spPr bwMode="auto">
          <a:xfrm>
            <a:off x="6267433" y="1196763"/>
            <a:ext cx="5841193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B66C7-B724-4E74-BB72-5424BF10B091}"/>
              </a:ext>
            </a:extLst>
          </p:cNvPr>
          <p:cNvSpPr txBox="1"/>
          <p:nvPr/>
        </p:nvSpPr>
        <p:spPr>
          <a:xfrm>
            <a:off x="72008" y="1196763"/>
            <a:ext cx="522757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5-му класі ви створювали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проєкти </a:t>
            </a:r>
            <a:r>
              <a:rPr lang="uk-UA" sz="2800" b="1" i="1" kern="0" dirty="0">
                <a:solidFill>
                  <a:srgbClr val="FFFFFF"/>
                </a:solidFill>
              </a:rPr>
              <a:t>для виконавців у середовищі складання та виконання алгоритмів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xmlns="" id="{99704E27-6A60-483A-B3E5-29E0E57A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3" y="1196763"/>
            <a:ext cx="6650498" cy="4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1FB0FF-B92D-47F3-B93D-A901CA929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102679"/>
            <a:ext cx="5227579" cy="1969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використовували різних виконавців, кожен з них мав один або кілька образів (костюмів).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6A2B93-2360-4862-82FB-47E423E905E3}"/>
              </a:ext>
            </a:extLst>
          </p:cNvPr>
          <p:cNvSpPr txBox="1"/>
          <p:nvPr/>
        </p:nvSpPr>
        <p:spPr>
          <a:xfrm>
            <a:off x="72008" y="515464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що і виконавці, і їх образи є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програмними об'єктами</a:t>
            </a:r>
            <a:r>
              <a:rPr lang="uk-UA" sz="2800" b="1" i="1" kern="0" dirty="0">
                <a:solidFill>
                  <a:srgbClr val="FFFFFF"/>
                </a:solidFill>
              </a:rPr>
              <a:t>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DBB221A-3818-419A-89FB-0C05DDAD4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11"/>
          <a:stretch/>
        </p:blipFill>
        <p:spPr>
          <a:xfrm>
            <a:off x="72008" y="2397995"/>
            <a:ext cx="12050142" cy="24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3633" y="6410325"/>
            <a:ext cx="470898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140693</TotalTime>
  <Words>878</Words>
  <Application>Microsoft Office PowerPoint</Application>
  <PresentationFormat>Произвольный</PresentationFormat>
  <Paragraphs>178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Поняття про об’єкт у програмуванні. Властивості об’єкта.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Поняття про об’єкт у програмуванні</vt:lpstr>
      <vt:lpstr>Поняття про об’єкт у програмуванні</vt:lpstr>
      <vt:lpstr>Повторення</vt:lpstr>
      <vt:lpstr>Середовище виконання алгоритмів</vt:lpstr>
      <vt:lpstr>Середовище виконання алгоритмів</vt:lpstr>
      <vt:lpstr>Вікно Scratch 2 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Графічний редактор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565</cp:revision>
  <dcterms:created xsi:type="dcterms:W3CDTF">2016-06-06T19:48:43Z</dcterms:created>
  <dcterms:modified xsi:type="dcterms:W3CDTF">2021-01-15T16:39:55Z</dcterms:modified>
</cp:coreProperties>
</file>