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83" r:id="rId3"/>
    <p:sldId id="711" r:id="rId4"/>
    <p:sldId id="712" r:id="rId5"/>
    <p:sldId id="713" r:id="rId6"/>
    <p:sldId id="714" r:id="rId7"/>
    <p:sldId id="718" r:id="rId8"/>
    <p:sldId id="719" r:id="rId9"/>
    <p:sldId id="720" r:id="rId10"/>
    <p:sldId id="722" r:id="rId11"/>
    <p:sldId id="725" r:id="rId12"/>
    <p:sldId id="721" r:id="rId13"/>
    <p:sldId id="665" r:id="rId14"/>
    <p:sldId id="726" r:id="rId15"/>
    <p:sldId id="259" r:id="rId16"/>
    <p:sldId id="261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gif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D0FD003-CC8B-42C0-AF4C-73845FC5B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Вкладені алгоритмічні структури повторення та розгалуження</a:t>
            </a:r>
          </a:p>
        </p:txBody>
      </p:sp>
      <p:pic>
        <p:nvPicPr>
          <p:cNvPr id="13" name="Picture 2" descr="algorithm, flow diagram, flowchart, usability, workflow icon">
            <a:extLst>
              <a:ext uri="{FF2B5EF4-FFF2-40B4-BE49-F238E27FC236}">
                <a16:creationId xmlns:a16="http://schemas.microsoft.com/office/drawing/2014/main" id="{BFD7CC0F-D7E6-4390-9A8C-BDF5FC253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Розгалуження в циклі можна використовувати і в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Приклад такого проекту наведено на малюнку.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36A1BF-E60D-4296-BB79-7BCBFA99D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54"/>
          <a:stretch/>
        </p:blipFill>
        <p:spPr>
          <a:xfrm>
            <a:off x="1222615" y="2295226"/>
            <a:ext cx="9748928" cy="423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5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цьому проекті виконавець кілька разів виконує команду переміщення на 10 кроків, доки він </a:t>
            </a:r>
            <a:r>
              <a:rPr lang="uk-UA" sz="2800" b="1" i="1" kern="0" dirty="0">
                <a:solidFill>
                  <a:srgbClr val="FFFF00"/>
                </a:solidFill>
              </a:rPr>
              <a:t>не доторкається до межі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78074A6-2348-4A8E-BC96-92651A10A389}"/>
              </a:ext>
            </a:extLst>
          </p:cNvPr>
          <p:cNvSpPr/>
          <p:nvPr/>
        </p:nvSpPr>
        <p:spPr>
          <a:xfrm>
            <a:off x="72005" y="2693829"/>
            <a:ext cx="5972332" cy="14762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під час руху він доторкається жовтого кольору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F76596E-B903-4BEB-A556-5FA6A5198F49}"/>
              </a:ext>
            </a:extLst>
          </p:cNvPr>
          <p:cNvSpPr/>
          <p:nvPr/>
        </p:nvSpPr>
        <p:spPr>
          <a:xfrm>
            <a:off x="6149818" y="2693829"/>
            <a:ext cx="5972332" cy="14762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він під час руху доторкається синього кольору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52376EE-E1A8-47DB-B0FE-2F528291B7AC}"/>
              </a:ext>
            </a:extLst>
          </p:cNvPr>
          <p:cNvSpPr/>
          <p:nvPr/>
        </p:nvSpPr>
        <p:spPr>
          <a:xfrm>
            <a:off x="72005" y="4282137"/>
            <a:ext cx="5972332" cy="9028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грає звук </a:t>
            </a:r>
            <a:r>
              <a:rPr lang="uk-UA" sz="2800" b="1" i="1" kern="0" dirty="0" err="1">
                <a:solidFill>
                  <a:srgbClr val="FFFFFF"/>
                </a:solidFill>
              </a:rPr>
              <a:t>няв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19F39D9-6B7F-4C29-83E9-EECFB46B689C}"/>
              </a:ext>
            </a:extLst>
          </p:cNvPr>
          <p:cNvSpPr/>
          <p:nvPr/>
        </p:nvSpPr>
        <p:spPr>
          <a:xfrm>
            <a:off x="6149818" y="4282137"/>
            <a:ext cx="5972332" cy="9028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грає певну ноту.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DADAE0-5B59-456E-AB99-948D8053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64" y="5297020"/>
            <a:ext cx="3662814" cy="10291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544B15-EF6F-47F5-936C-A0F50FDF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818" y="5297020"/>
            <a:ext cx="5972332" cy="105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Післяумова</a:t>
            </a:r>
            <a:endParaRPr lang="uk-UA" sz="5400" b="1" i="1" kern="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2" name="Picture 2" descr="ребус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" y="2101926"/>
            <a:ext cx="2709628" cy="270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bstyle.com.ua/images/items/leath_Marse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7" b="100000" l="5400" r="9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34" y="1058564"/>
            <a:ext cx="3127491" cy="375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1837" y="1472963"/>
            <a:ext cx="432048" cy="68911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4736" y="1457266"/>
            <a:ext cx="432048" cy="689116"/>
          </a:xfrm>
          <a:prstGeom prst="rect">
            <a:avLst/>
          </a:prstGeom>
        </p:spPr>
      </p:pic>
      <p:pic>
        <p:nvPicPr>
          <p:cNvPr id="36" name="Picture 6" descr="ребус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31" y="255844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nz-ir.com/wp-content/uploads/2015/07/image013-265x27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749" y="1919468"/>
            <a:ext cx="3248440" cy="33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1903" y="1532043"/>
            <a:ext cx="432048" cy="68911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802" y="1532043"/>
            <a:ext cx="432048" cy="68911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7701" y="1516346"/>
            <a:ext cx="432048" cy="68911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015095" y="470795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>
                <a:solidFill>
                  <a:srgbClr val="19426B"/>
                </a:solidFill>
                <a:latin typeface="Arial" panose="020B0604020202020204" pitchFamily="34" charset="0"/>
              </a:rPr>
              <a:t>О=Я</a:t>
            </a:r>
          </a:p>
        </p:txBody>
      </p:sp>
      <p:sp>
        <p:nvSpPr>
          <p:cNvPr id="2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цикл називають вкладеним у розгалуження?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DFCEB-3268-4D08-BE3E-7582968CD7F5}"/>
              </a:ext>
            </a:extLst>
          </p:cNvPr>
          <p:cNvSpPr txBox="1"/>
          <p:nvPr/>
        </p:nvSpPr>
        <p:spPr>
          <a:xfrm>
            <a:off x="66384" y="1819055"/>
            <a:ext cx="120557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Яке розгалуження називають вкладеним у цикл?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F666D-A007-4249-8553-EB2E8CFA4352}"/>
              </a:ext>
            </a:extLst>
          </p:cNvPr>
          <p:cNvSpPr txBox="1"/>
          <p:nvPr/>
        </p:nvSpPr>
        <p:spPr>
          <a:xfrm>
            <a:off x="66385" y="2441347"/>
            <a:ext cx="5158758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виконується наведений фрагмент алгоритму в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5DDE6-3A22-4F44-9D74-D8FB898AA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054" y="2441347"/>
            <a:ext cx="41814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4. Як виконується фрагмент алгоритму, наведений на малюнку?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DFCEB-3268-4D08-BE3E-7582968CD7F5}"/>
              </a:ext>
            </a:extLst>
          </p:cNvPr>
          <p:cNvSpPr txBox="1"/>
          <p:nvPr/>
        </p:nvSpPr>
        <p:spPr>
          <a:xfrm>
            <a:off x="66384" y="2228931"/>
            <a:ext cx="5570741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5. Як виконується наведений фрагмент алгоритму в </a:t>
            </a:r>
            <a:r>
              <a:rPr lang="uk-UA" sz="2800" b="1" i="1" kern="0" dirty="0" err="1">
                <a:solidFill>
                  <a:srgbClr val="002060"/>
                </a:solidFill>
              </a:rPr>
              <a:t>Scratch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86565-98BE-4320-9F46-9C54C91D4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646" y="2228931"/>
            <a:ext cx="4939755" cy="2805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9EAD1A-60AB-49D2-AE51-D56F73ADE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91" y="3691987"/>
            <a:ext cx="3803526" cy="28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73664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3.3, 3.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100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156160" cy="532820"/>
          </a:xfrm>
        </p:spPr>
        <p:txBody>
          <a:bodyPr>
            <a:normAutofit fontScale="90000"/>
          </a:bodyPr>
          <a:lstStyle/>
          <a:p>
            <a:r>
              <a:rPr lang="uk-UA" sz="3100" dirty="0"/>
              <a:t>Практичне завдання. </a:t>
            </a:r>
            <a:br>
              <a:rPr lang="uk-UA" sz="3100" dirty="0"/>
            </a:br>
            <a:r>
              <a:rPr lang="uk-UA" sz="3100" dirty="0"/>
              <a:t>Працюємо за комп’ютером.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115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6F35D0-9A21-4CA4-99AE-34EA7A365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algorithm, flow diagram, flowchart, usability, workflow icon">
            <a:extLst>
              <a:ext uri="{FF2B5EF4-FFF2-40B4-BE49-F238E27FC236}">
                <a16:creationId xmlns:a16="http://schemas.microsoft.com/office/drawing/2014/main" id="{96B006DC-B78A-4407-AD97-64B11C27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12" y="3661661"/>
            <a:ext cx="2342716" cy="234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5B008-715B-46DB-9E79-D562784521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вкладені цикли?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C96D1074-BA97-42D7-BADC-561C0A89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681B3A-E957-4966-BFCF-10BBDE632C10}"/>
              </a:ext>
            </a:extLst>
          </p:cNvPr>
          <p:cNvSpPr txBox="1"/>
          <p:nvPr/>
        </p:nvSpPr>
        <p:spPr>
          <a:xfrm>
            <a:off x="72008" y="1832957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вкладені розгалуження?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D0BD7-5207-4FE5-B956-36562B35904C}"/>
              </a:ext>
            </a:extLst>
          </p:cNvPr>
          <p:cNvSpPr txBox="1"/>
          <p:nvPr/>
        </p:nvSpPr>
        <p:spPr>
          <a:xfrm>
            <a:off x="72008" y="2469151"/>
            <a:ext cx="5233522" cy="2246769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команди можна використати для створення проектів з розгалуженнями та циклами в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6D73FB-162F-417C-B20D-A75FD6419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543" y="2469151"/>
            <a:ext cx="3960440" cy="32546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B7584C-B27D-4780-B25E-A6CF4D94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454" y="4780449"/>
            <a:ext cx="2949981" cy="175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ознайомилися з вкладеними циклами та вкладеними розгалуженнями і використовували їх для складання різноманітних алгоритмів. В алгоритмах можна також використовувати: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EC2A627-0C1C-4584-A762-8319FAA23127}"/>
              </a:ext>
            </a:extLst>
          </p:cNvPr>
          <p:cNvSpPr/>
          <p:nvPr/>
        </p:nvSpPr>
        <p:spPr>
          <a:xfrm>
            <a:off x="72008" y="3144368"/>
            <a:ext cx="5972332" cy="8347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у розгалуженні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F6492EA-5945-4014-B55E-184406293487}"/>
              </a:ext>
            </a:extLst>
          </p:cNvPr>
          <p:cNvSpPr/>
          <p:nvPr/>
        </p:nvSpPr>
        <p:spPr>
          <a:xfrm>
            <a:off x="6149821" y="3144368"/>
            <a:ext cx="5972332" cy="8347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розгалуження в циклі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446586-2445-493F-850E-AD10F9732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166" y="4010387"/>
            <a:ext cx="3123641" cy="24501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B3428F-327B-4C15-823D-521695BCC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640" y="4010387"/>
            <a:ext cx="2837068" cy="25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приклади алгоритмів з використанням розгалуження в циклі.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CD68A-FABB-4CE9-ACD8-7C48CA89AE62}"/>
              </a:ext>
            </a:extLst>
          </p:cNvPr>
          <p:cNvSpPr txBox="1"/>
          <p:nvPr/>
        </p:nvSpPr>
        <p:spPr>
          <a:xfrm>
            <a:off x="72008" y="2247919"/>
            <a:ext cx="702212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Задача 1</a:t>
            </a:r>
            <a:r>
              <a:rPr lang="uk-UA" sz="2800" b="1" i="1" kern="0" dirty="0">
                <a:solidFill>
                  <a:srgbClr val="FFFFFF"/>
                </a:solidFill>
              </a:rPr>
              <a:t>. Є 5 діжок, у яких може бути вода. Вилити воду з усіх таких діжок.</a:t>
            </a:r>
          </a:p>
        </p:txBody>
      </p:sp>
      <p:pic>
        <p:nvPicPr>
          <p:cNvPr id="2050" name="Picture 2" descr="Результат пошуку зображень за запитом &quot;діжка з водою&quot;">
            <a:extLst>
              <a:ext uri="{FF2B5EF4-FFF2-40B4-BE49-F238E27FC236}">
                <a16:creationId xmlns:a16="http://schemas.microsoft.com/office/drawing/2014/main" id="{42DD0ED2-20A5-4B6F-9000-FD70C7274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87"/>
          <a:stretch/>
        </p:blipFill>
        <p:spPr bwMode="auto">
          <a:xfrm>
            <a:off x="7164475" y="2247918"/>
            <a:ext cx="4957675" cy="47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115F9-A5F9-4D35-9C9A-43DFDD696AAD}"/>
              </a:ext>
            </a:extLst>
          </p:cNvPr>
          <p:cNvSpPr txBox="1"/>
          <p:nvPr/>
        </p:nvSpPr>
        <p:spPr>
          <a:xfrm>
            <a:off x="3104941" y="4321797"/>
            <a:ext cx="3989196" cy="646331"/>
          </a:xfrm>
          <a:prstGeom prst="wedgeRectCallout">
            <a:avLst>
              <a:gd name="adj1" fmla="val 76396"/>
              <a:gd name="adj2" fmla="val -177560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5 діжок</a:t>
            </a:r>
          </a:p>
        </p:txBody>
      </p:sp>
    </p:spTree>
    <p:extLst>
      <p:ext uri="{BB962C8B-B14F-4D97-AF65-F5344CB8AC3E}">
        <p14:creationId xmlns:p14="http://schemas.microsoft.com/office/powerpoint/2010/main" val="27026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4288977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розв'язування цієї задачі потрібно 5 разів узяти чергову діжку, перевірити, чи є в ній вода, і, якщо є, вилити воду.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8B6C6A-B869-4BC8-9AB5-46770923D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1162" y="1226772"/>
            <a:ext cx="7630988" cy="5415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F45D2-0B40-443B-923F-B0545A9ACCE8}"/>
              </a:ext>
            </a:extLst>
          </p:cNvPr>
          <p:cNvSpPr txBox="1"/>
          <p:nvPr/>
        </p:nvSpPr>
        <p:spPr>
          <a:xfrm>
            <a:off x="72007" y="4852149"/>
            <a:ext cx="4288977" cy="1815882"/>
          </a:xfrm>
          <a:prstGeom prst="wedgeRectCallout">
            <a:avLst>
              <a:gd name="adj1" fmla="val 63978"/>
              <a:gd name="adj2" fmla="val -53705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Блок-схему такого алгоритму наведено на малюнку.</a:t>
            </a:r>
          </a:p>
        </p:txBody>
      </p:sp>
    </p:spTree>
    <p:extLst>
      <p:ext uri="{BB962C8B-B14F-4D97-AF65-F5344CB8AC3E}">
        <p14:creationId xmlns:p14="http://schemas.microsoft.com/office/powerpoint/2010/main" val="41926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задачі 1 у </a:t>
            </a:r>
            <a:r>
              <a:rPr lang="uk-UA" sz="2800" b="1" i="1" kern="0" dirty="0">
                <a:solidFill>
                  <a:srgbClr val="FFFF00"/>
                </a:solidFill>
              </a:rPr>
              <a:t>цикл з лічильником </a:t>
            </a:r>
            <a:r>
              <a:rPr lang="uk-UA" sz="2800" b="1" i="1" kern="0" dirty="0">
                <a:solidFill>
                  <a:srgbClr val="FFFFFF"/>
                </a:solidFill>
              </a:rPr>
              <a:t>вкладено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неповне 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. У циклі можуть міститися також вкладені повні розгалуження.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FF7BB0-F25C-413C-B11A-E3F6251BBD03}"/>
              </a:ext>
            </a:extLst>
          </p:cNvPr>
          <p:cNvSpPr txBox="1"/>
          <p:nvPr/>
        </p:nvSpPr>
        <p:spPr>
          <a:xfrm>
            <a:off x="72008" y="2683919"/>
            <a:ext cx="749440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попередньому пункті ви розглядали алгоритм установлення будильника. Але встановлювати будильник потрібно не один раз, а кожного дня тижня. </a:t>
            </a:r>
          </a:p>
        </p:txBody>
      </p:sp>
      <p:pic>
        <p:nvPicPr>
          <p:cNvPr id="4098" name="Picture 2" descr="alarm, clock icon">
            <a:extLst>
              <a:ext uri="{FF2B5EF4-FFF2-40B4-BE49-F238E27FC236}">
                <a16:creationId xmlns:a16="http://schemas.microsoft.com/office/drawing/2014/main" id="{8C813434-0E6A-469B-863D-1BAE6F318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59" y="2683919"/>
            <a:ext cx="3952840" cy="39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0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3113177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вище</a:t>
            </a:r>
            <a:r>
              <a:rPr lang="en-US" sz="2800" b="1" i="1" kern="0" dirty="0">
                <a:solidFill>
                  <a:srgbClr val="FFFFFF"/>
                </a:solidFill>
              </a:rPr>
              <a:t>-</a:t>
            </a:r>
            <a:r>
              <a:rPr lang="uk-UA" sz="2800" b="1" i="1" kern="0" dirty="0">
                <a:solidFill>
                  <a:srgbClr val="FFFFFF"/>
                </a:solidFill>
              </a:rPr>
              <a:t>розглянутий фрагмент алгоритму потрібно виконати 7 разів: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6BAAFF-94C1-486E-8CD5-C22F96452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7187" y="1196763"/>
            <a:ext cx="8852962" cy="52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Розгалуження, у тому числі вкладені, можуть входити не тільки до циклу з лічильником, а й до циклу з передумовою.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B68C5-4DA7-4AA3-9E2A-DA4E7AC789D0}"/>
              </a:ext>
            </a:extLst>
          </p:cNvPr>
          <p:cNvSpPr txBox="1"/>
          <p:nvPr/>
        </p:nvSpPr>
        <p:spPr>
          <a:xfrm>
            <a:off x="72009" y="2693968"/>
            <a:ext cx="7313530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попередньому пункті ви розглядали алгоритм задачі-гри, коли комп'ютер «загадував» число, а учень намагався його відгадати. Але в тому алгоритмі, якщо учень з першої спроби не відгадав число, гра закінчувалася. </a:t>
            </a:r>
          </a:p>
        </p:txBody>
      </p:sp>
      <p:pic>
        <p:nvPicPr>
          <p:cNvPr id="7" name="Picture 2" descr="apple, computer, imac, pc icon">
            <a:extLst>
              <a:ext uri="{FF2B5EF4-FFF2-40B4-BE49-F238E27FC236}">
                <a16:creationId xmlns:a16="http://schemas.microsoft.com/office/drawing/2014/main" id="{87016327-A2D8-419D-A06B-ED81448FA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05" y="2693967"/>
            <a:ext cx="353943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</a:t>
            </a:r>
            <a:br>
              <a:rPr lang="en-US" dirty="0"/>
            </a:br>
            <a:r>
              <a:rPr lang="uk-UA" dirty="0"/>
              <a:t>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503255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ж учень матиме багато спроб, поки він не відгадає число, то алгоритм матиме такий вигляд: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EC284D-0B73-4697-A1D2-548D5A039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1715" y="0"/>
            <a:ext cx="6970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127198</TotalTime>
  <Words>506</Words>
  <Application>Microsoft Office PowerPoint</Application>
  <PresentationFormat>Широкий екран</PresentationFormat>
  <Paragraphs>68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Comic Sans MS</vt:lpstr>
      <vt:lpstr>Times New Roman</vt:lpstr>
      <vt:lpstr>Verdana</vt:lpstr>
      <vt:lpstr>Wingdings</vt:lpstr>
      <vt:lpstr>Тема Office</vt:lpstr>
      <vt:lpstr>Вкладені алгоритмічні структури повторення та розгалуження</vt:lpstr>
      <vt:lpstr>Запитання</vt:lpstr>
      <vt:lpstr>Розгалуження, вкладене в цикл</vt:lpstr>
      <vt:lpstr>Розгалуження, вкладене в цикл</vt:lpstr>
      <vt:lpstr>Розгалуження, вкладене в цикл</vt:lpstr>
      <vt:lpstr>Розгалуження, вкладене в цикл</vt:lpstr>
      <vt:lpstr>Розгалуження, вкладене в цикл</vt:lpstr>
      <vt:lpstr>Розгалуження, вкладене в цикл</vt:lpstr>
      <vt:lpstr>Розгалуження, вкладене в цикл</vt:lpstr>
      <vt:lpstr>Розгалуження, вкладене в цикл</vt:lpstr>
      <vt:lpstr>Розгалуження, вкладене в цикл</vt:lpstr>
      <vt:lpstr>Розгадайте ребус</vt:lpstr>
      <vt:lpstr>Дайте відповіді на запитання</vt:lpstr>
      <vt:lpstr>Дайте відповіді на запитання</vt:lpstr>
      <vt:lpstr>Домашнє завдання</vt:lpstr>
      <vt:lpstr>Практичне завдання.  Працюємо за комп’ютером.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TeachOS</cp:lastModifiedBy>
  <cp:revision>356</cp:revision>
  <dcterms:created xsi:type="dcterms:W3CDTF">2016-06-06T19:48:43Z</dcterms:created>
  <dcterms:modified xsi:type="dcterms:W3CDTF">2020-03-30T15:38:59Z</dcterms:modified>
</cp:coreProperties>
</file>