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02" r:id="rId3"/>
    <p:sldId id="403" r:id="rId4"/>
    <p:sldId id="385" r:id="rId5"/>
    <p:sldId id="394" r:id="rId6"/>
    <p:sldId id="396" r:id="rId7"/>
    <p:sldId id="397" r:id="rId8"/>
    <p:sldId id="398" r:id="rId9"/>
    <p:sldId id="399" r:id="rId10"/>
    <p:sldId id="400" r:id="rId11"/>
    <p:sldId id="406" r:id="rId12"/>
    <p:sldId id="395" r:id="rId13"/>
    <p:sldId id="261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96E23"/>
    <a:srgbClr val="A7872B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3" autoAdjust="0"/>
    <p:restoredTop sz="94660"/>
  </p:normalViewPr>
  <p:slideViewPr>
    <p:cSldViewPr snapToGrid="0">
      <p:cViewPr>
        <p:scale>
          <a:sx n="49" d="100"/>
          <a:sy n="49" d="100"/>
        </p:scale>
        <p:origin x="-222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D342-09EB-48B0-9508-CD2297E038E3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C5EE-35F7-4003-84D2-9B0FC78042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57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21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/>
          <a:stretch/>
        </p:blipFill>
        <p:spPr>
          <a:xfrm>
            <a:off x="0" y="0"/>
            <a:ext cx="4475018" cy="473011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505343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17" y="134283"/>
            <a:ext cx="98552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06.04.2020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2154" y="682870"/>
            <a:ext cx="8132684" cy="1801607"/>
          </a:xfrm>
        </p:spPr>
        <p:txBody>
          <a:bodyPr>
            <a:noAutofit/>
          </a:bodyPr>
          <a:lstStyle/>
          <a:p>
            <a:r>
              <a:rPr lang="uk-UA" sz="4000" dirty="0" smtClean="0">
                <a:effectLst/>
              </a:rPr>
              <a:t>Засоби та способи збереження особистої інформації. Пін-коди і паролі, їх призначення та доцільне використання</a:t>
            </a:r>
            <a:endParaRPr lang="uk-UA" sz="4000" dirty="0"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Р.Б.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" name="Picture 2" descr="http://assets.windowsphone.com/2553f829-61d0-4615-a6d7-941493b13910/Nokia-Lumia-520-Phone280x280_InvariantCulture_Defau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17" y="3704434"/>
            <a:ext cx="2412482" cy="24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pod, listen, mp3, music, player, soun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owse, internet, online, surf, table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2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Запитання і завдання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31638" y="1512372"/>
            <a:ext cx="6051557" cy="578882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Знайди зайве слово</a:t>
            </a:r>
            <a:endParaRPr lang="uk-UA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3339" y="2304202"/>
            <a:ext cx="11905323" cy="476726"/>
          </a:xfrm>
          <a:prstGeom prst="roundRect">
            <a:avLst/>
          </a:prstGeom>
          <a:solidFill>
            <a:srgbClr val="19426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b="1" i="1" dirty="0" smtClean="0"/>
              <a:t>Інтернет, сайт, клавіатура, веб-браузер, посилання</a:t>
            </a:r>
            <a:endParaRPr lang="uk-UA" sz="2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3339" y="3169807"/>
            <a:ext cx="11905323" cy="476726"/>
          </a:xfrm>
          <a:prstGeom prst="roundRect">
            <a:avLst/>
          </a:prstGeom>
          <a:solidFill>
            <a:srgbClr val="9900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i="1" dirty="0"/>
              <a:t>Куртка, </a:t>
            </a:r>
            <a:r>
              <a:rPr lang="ru-RU" sz="2200" b="1" i="1" dirty="0" err="1"/>
              <a:t>туфлі</a:t>
            </a:r>
            <a:r>
              <a:rPr lang="ru-RU" sz="2200" b="1" i="1" dirty="0"/>
              <a:t>, сорочка, </a:t>
            </a:r>
            <a:r>
              <a:rPr lang="ru-RU" sz="2200" b="1" i="1" dirty="0" err="1"/>
              <a:t>м'яч</a:t>
            </a:r>
            <a:r>
              <a:rPr lang="ru-RU" sz="2200" b="1" i="1" dirty="0"/>
              <a:t>, </a:t>
            </a:r>
            <a:r>
              <a:rPr lang="ru-RU" sz="2200" b="1" i="1" dirty="0" err="1"/>
              <a:t>капелюх</a:t>
            </a:r>
            <a:endParaRPr lang="uk-UA" sz="2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3339" y="4148922"/>
            <a:ext cx="11905323" cy="47672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b="1" i="1" dirty="0"/>
              <a:t>Клен</a:t>
            </a:r>
            <a:r>
              <a:rPr lang="uk-UA" sz="2200" b="1" i="1" dirty="0" smtClean="0"/>
              <a:t>, тополя</a:t>
            </a:r>
            <a:r>
              <a:rPr lang="uk-UA" sz="2200" b="1" i="1" dirty="0"/>
              <a:t>, опеньки, сосна, ялинка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339" y="5097003"/>
            <a:ext cx="11905323" cy="476726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i="1" dirty="0"/>
              <a:t>Пилка, молоток, </a:t>
            </a:r>
            <a:r>
              <a:rPr lang="ru-RU" sz="2200" b="1" i="1" dirty="0" err="1"/>
              <a:t>цвях</a:t>
            </a:r>
            <a:r>
              <a:rPr lang="ru-RU" sz="2200" b="1" i="1" dirty="0"/>
              <a:t>, </a:t>
            </a:r>
            <a:r>
              <a:rPr lang="ru-RU" sz="2200" b="1" i="1" dirty="0" err="1"/>
              <a:t>виделка</a:t>
            </a:r>
            <a:r>
              <a:rPr lang="ru-RU" sz="2200" b="1" i="1" dirty="0"/>
              <a:t>, рубанок</a:t>
            </a:r>
            <a:endParaRPr lang="uk-UA" sz="2200" b="1" i="1" dirty="0"/>
          </a:p>
        </p:txBody>
      </p:sp>
      <p:cxnSp>
        <p:nvCxnSpPr>
          <p:cNvPr id="10" name="Пряма сполучна лінія 11"/>
          <p:cNvCxnSpPr/>
          <p:nvPr/>
        </p:nvCxnSpPr>
        <p:spPr>
          <a:xfrm>
            <a:off x="2831638" y="2581161"/>
            <a:ext cx="16625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2"/>
          <p:cNvCxnSpPr/>
          <p:nvPr/>
        </p:nvCxnSpPr>
        <p:spPr>
          <a:xfrm>
            <a:off x="4009888" y="3447588"/>
            <a:ext cx="9685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4"/>
          <p:cNvCxnSpPr/>
          <p:nvPr/>
        </p:nvCxnSpPr>
        <p:spPr>
          <a:xfrm>
            <a:off x="2425756" y="4437112"/>
            <a:ext cx="1584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6"/>
          <p:cNvCxnSpPr/>
          <p:nvPr/>
        </p:nvCxnSpPr>
        <p:spPr>
          <a:xfrm>
            <a:off x="3986651" y="5360135"/>
            <a:ext cx="13441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Запитання і завдання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2475" y="1185803"/>
            <a:ext cx="11527051" cy="527804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500" b="1" i="1" dirty="0" smtClean="0"/>
              <a:t>Знайди розгортку, з якої склали цей куб.</a:t>
            </a:r>
            <a:endParaRPr lang="uk-UA" sz="2500" b="1" i="1" dirty="0"/>
          </a:p>
        </p:txBody>
      </p:sp>
      <p:pic>
        <p:nvPicPr>
          <p:cNvPr id="8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64" y="5301208"/>
            <a:ext cx="2081808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50" y="2559595"/>
            <a:ext cx="10566945" cy="2741613"/>
          </a:xfrm>
          <a:prstGeom prst="rect">
            <a:avLst/>
          </a:prstGeom>
        </p:spPr>
      </p:pic>
      <p:sp>
        <p:nvSpPr>
          <p:cNvPr id="10" name="Округлений прямокутник 8"/>
          <p:cNvSpPr/>
          <p:nvPr/>
        </p:nvSpPr>
        <p:spPr>
          <a:xfrm>
            <a:off x="8880309" y="2733288"/>
            <a:ext cx="2400267" cy="2495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6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012" y="1273300"/>
            <a:ext cx="4701502" cy="5237638"/>
          </a:xfrm>
          <a:prstGeom prst="rect">
            <a:avLst/>
          </a:prstGeom>
        </p:spPr>
      </p:pic>
      <p:pic>
        <p:nvPicPr>
          <p:cNvPr id="8" name="Picture 6" descr="http://redkivskinvk.ucoz.ru/photo-4237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4" y="1273300"/>
            <a:ext cx="4144184" cy="52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Р.Б.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" name="Picture 2" descr="http://assets.windowsphone.com/2553f829-61d0-4615-a6d7-941493b13910/Nokia-Lumia-520-Phone280x280_InvariantCulture_Defau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17" y="3704434"/>
            <a:ext cx="2412482" cy="24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pod, listen, mp3, music, player, soun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rowse, internet, online, surf, table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2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Розгадай ребус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67180" y="5378629"/>
            <a:ext cx="6991469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Безпека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88" y="2307152"/>
            <a:ext cx="11809312" cy="25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Розгадай кросворд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1"/>
            <a:ext cx="1727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431371" y="1110952"/>
          <a:ext cx="4661672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6237312"/>
            <a:ext cx="620779" cy="465584"/>
          </a:xfrm>
          <a:prstGeom prst="rect">
            <a:avLst/>
          </a:prstGeom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431371" y="1844824"/>
            <a:ext cx="555576" cy="360040"/>
          </a:xfrm>
          <a:prstGeom prst="wedgeRoundRectCallout">
            <a:avLst>
              <a:gd name="adj1" fmla="val 38918"/>
              <a:gd name="adj2" fmla="val 82980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1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441" y="864258"/>
            <a:ext cx="6748693" cy="51077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1</a:t>
            </a:r>
            <a:r>
              <a:rPr lang="uk-UA" sz="2400" b="1" i="1" dirty="0">
                <a:solidFill>
                  <a:schemeClr val="bg1"/>
                </a:solidFill>
              </a:rPr>
              <a:t>. «Дверцята» до інших сторінок</a:t>
            </a:r>
          </a:p>
        </p:txBody>
      </p:sp>
      <p:graphicFrame>
        <p:nvGraphicFramePr>
          <p:cNvPr id="18" name="Таблиця 17"/>
          <p:cNvGraphicFramePr>
            <a:graphicFrameLocks noGrp="1"/>
          </p:cNvGraphicFramePr>
          <p:nvPr/>
        </p:nvGraphicFramePr>
        <p:xfrm>
          <a:off x="424726" y="2348880"/>
          <a:ext cx="582709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Г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І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п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е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р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п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о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с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и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л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а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н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н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я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6" y="2915973"/>
            <a:ext cx="620779" cy="465584"/>
          </a:xfrm>
          <a:prstGeom prst="rect">
            <a:avLst/>
          </a:prstGeom>
        </p:spPr>
      </p:pic>
      <p:sp>
        <p:nvSpPr>
          <p:cNvPr id="20" name="Округлена прямокутна виноска 19"/>
          <p:cNvSpPr/>
          <p:nvPr/>
        </p:nvSpPr>
        <p:spPr>
          <a:xfrm>
            <a:off x="1628213" y="1283259"/>
            <a:ext cx="555576" cy="360040"/>
          </a:xfrm>
          <a:prstGeom prst="wedgeRoundRectCallout">
            <a:avLst>
              <a:gd name="adj1" fmla="val 38918"/>
              <a:gd name="adj2" fmla="val 82980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4432" y="1577101"/>
            <a:ext cx="6748690" cy="919401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2</a:t>
            </a:r>
            <a:r>
              <a:rPr lang="uk-UA" sz="2400" b="1" i="1" dirty="0" smtClean="0">
                <a:solidFill>
                  <a:schemeClr val="bg1"/>
                </a:solidFill>
              </a:rPr>
              <a:t>. Електронна «книжка», де міститься різна </a:t>
            </a:r>
            <a:r>
              <a:rPr lang="uk-UA" sz="2400" b="1" i="1" dirty="0" smtClean="0">
                <a:solidFill>
                  <a:schemeClr val="bg1"/>
                </a:solidFill>
              </a:rPr>
              <a:t>інформація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3" name="Таблиця 22"/>
          <p:cNvGraphicFramePr>
            <a:graphicFrameLocks noGrp="1"/>
          </p:cNvGraphicFramePr>
          <p:nvPr/>
        </p:nvGraphicFramePr>
        <p:xfrm>
          <a:off x="1596782" y="1715198"/>
          <a:ext cx="582709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С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А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й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Т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89" y="6004520"/>
            <a:ext cx="620779" cy="465584"/>
          </a:xfrm>
          <a:prstGeom prst="rect">
            <a:avLst/>
          </a:prstGeom>
        </p:spPr>
      </p:pic>
      <p:sp>
        <p:nvSpPr>
          <p:cNvPr id="25" name="Округлена прямокутна виноска 24"/>
          <p:cNvSpPr/>
          <p:nvPr/>
        </p:nvSpPr>
        <p:spPr>
          <a:xfrm>
            <a:off x="2171076" y="1880846"/>
            <a:ext cx="555576" cy="360040"/>
          </a:xfrm>
          <a:prstGeom prst="wedgeRoundRectCallout">
            <a:avLst>
              <a:gd name="adj1" fmla="val 38918"/>
              <a:gd name="adj2" fmla="val 82980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3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2081" y="2702198"/>
            <a:ext cx="3458053" cy="51077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3. Сторінка </a:t>
            </a:r>
            <a:r>
              <a:rPr lang="uk-UA" sz="2400" b="1" i="1" dirty="0" smtClean="0">
                <a:solidFill>
                  <a:schemeClr val="bg1"/>
                </a:solidFill>
              </a:rPr>
              <a:t>сайту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8" name="Таблиця 27"/>
          <p:cNvGraphicFramePr>
            <a:graphicFrameLocks noGrp="1"/>
          </p:cNvGraphicFramePr>
          <p:nvPr/>
        </p:nvGraphicFramePr>
        <p:xfrm>
          <a:off x="2173842" y="2346920"/>
          <a:ext cx="582709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В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Е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б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-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с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т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о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р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і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н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к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а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68" y="3861048"/>
            <a:ext cx="620779" cy="465584"/>
          </a:xfrm>
          <a:prstGeom prst="rect">
            <a:avLst/>
          </a:prstGeom>
        </p:spPr>
      </p:pic>
      <p:sp>
        <p:nvSpPr>
          <p:cNvPr id="30" name="Округлена прямокутна виноска 29"/>
          <p:cNvSpPr/>
          <p:nvPr/>
        </p:nvSpPr>
        <p:spPr>
          <a:xfrm>
            <a:off x="2795787" y="1565176"/>
            <a:ext cx="555576" cy="360040"/>
          </a:xfrm>
          <a:prstGeom prst="wedgeRoundRectCallout">
            <a:avLst>
              <a:gd name="adj1" fmla="val 38918"/>
              <a:gd name="adj2" fmla="val 82980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09588" y="4781089"/>
            <a:ext cx="6748693" cy="51077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4. Комп’ютери, з’єднані між собою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3" name="Таблиця 32"/>
          <p:cNvGraphicFramePr>
            <a:graphicFrameLocks noGrp="1"/>
          </p:cNvGraphicFramePr>
          <p:nvPr/>
        </p:nvGraphicFramePr>
        <p:xfrm>
          <a:off x="2735627" y="2032248"/>
          <a:ext cx="58270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М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е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Р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е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ж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а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51" y="3212976"/>
            <a:ext cx="620779" cy="465584"/>
          </a:xfrm>
          <a:prstGeom prst="rect">
            <a:avLst/>
          </a:prstGeom>
        </p:spPr>
      </p:pic>
      <p:sp>
        <p:nvSpPr>
          <p:cNvPr id="35" name="Округлена прямокутна виноска 34"/>
          <p:cNvSpPr/>
          <p:nvPr/>
        </p:nvSpPr>
        <p:spPr>
          <a:xfrm>
            <a:off x="3262656" y="1043754"/>
            <a:ext cx="555576" cy="360040"/>
          </a:xfrm>
          <a:prstGeom prst="wedgeRoundRectCallout">
            <a:avLst>
              <a:gd name="adj1" fmla="val 77234"/>
              <a:gd name="adj2" fmla="val 2354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5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3849" y="4071243"/>
            <a:ext cx="7299273" cy="51077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5. Програма для перегляду веб-сайтів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8" name="Таблиця 37"/>
          <p:cNvGraphicFramePr>
            <a:graphicFrameLocks noGrp="1"/>
          </p:cNvGraphicFramePr>
          <p:nvPr/>
        </p:nvGraphicFramePr>
        <p:xfrm>
          <a:off x="3939051" y="1124744"/>
          <a:ext cx="582709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Б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р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а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у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з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Е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р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36" y="2915973"/>
            <a:ext cx="620779" cy="465584"/>
          </a:xfrm>
          <a:prstGeom prst="rect">
            <a:avLst/>
          </a:prstGeom>
        </p:spPr>
      </p:pic>
      <p:sp>
        <p:nvSpPr>
          <p:cNvPr id="45" name="Округлена прямокутна виноска 44"/>
          <p:cNvSpPr/>
          <p:nvPr/>
        </p:nvSpPr>
        <p:spPr>
          <a:xfrm>
            <a:off x="4569139" y="1539894"/>
            <a:ext cx="555576" cy="360040"/>
          </a:xfrm>
          <a:prstGeom prst="wedgeRoundRectCallout">
            <a:avLst>
              <a:gd name="adj1" fmla="val 35434"/>
              <a:gd name="adj2" fmla="val 82980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43351" y="3350270"/>
            <a:ext cx="5556783" cy="51077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6. Програма для </a:t>
            </a:r>
            <a:r>
              <a:rPr lang="uk-UA" sz="2400" b="1" i="1" dirty="0" smtClean="0">
                <a:solidFill>
                  <a:schemeClr val="bg1"/>
                </a:solidFill>
              </a:rPr>
              <a:t>спілкування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8" name="Таблиця 47"/>
          <p:cNvGraphicFramePr>
            <a:graphicFrameLocks noGrp="1"/>
          </p:cNvGraphicFramePr>
          <p:nvPr/>
        </p:nvGraphicFramePr>
        <p:xfrm>
          <a:off x="4522971" y="2024844"/>
          <a:ext cx="58270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Ч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а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Т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114957" y="6004520"/>
            <a:ext cx="4937635" cy="59898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Ключове слово</a:t>
            </a:r>
            <a:endParaRPr lang="uk-UA" sz="2800" b="1" i="1" dirty="0"/>
          </a:p>
        </p:txBody>
      </p:sp>
      <p:pic>
        <p:nvPicPr>
          <p:cNvPr id="1026" name="Picture 2" descr="http://runet.fom.ru/uploads/files/internet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35" y="5381875"/>
            <a:ext cx="3374346" cy="132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я 50"/>
          <p:cNvGraphicFramePr>
            <a:graphicFrameLocks noGrp="1"/>
          </p:cNvGraphicFramePr>
          <p:nvPr/>
        </p:nvGraphicFramePr>
        <p:xfrm>
          <a:off x="431371" y="2638894"/>
          <a:ext cx="4661672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27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Н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Н</a:t>
                      </a:r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/>
                    </a:p>
                  </a:txBody>
                  <a:tcPr marL="121920" marR="1219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Для чого необхідний пароль?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25228" y="1254166"/>
            <a:ext cx="10341187" cy="19017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mtClean="0"/>
              <a:t> Пароль - цей засіб захисту, який використовується для управління входом в систему, а також для організації доступу до комп'ютера або гаджету. Пароль для системи є підтвердженням того, що саме ви входите у свій обліковий запис.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81" y="3389358"/>
            <a:ext cx="6096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Текстові паролі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55665" y="1267710"/>
            <a:ext cx="10581340" cy="21781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Секретне слово або певна послідовність текстових символів, призначена для підтвердження особи або її прав.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Це можуть бути комбінації літер, цифр і символів.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1730" y="3174330"/>
            <a:ext cx="7662772" cy="2178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Надійний</a:t>
            </a:r>
            <a:r>
              <a:rPr lang="ru-RU" dirty="0"/>
              <a:t> пароль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:</a:t>
            </a:r>
          </a:p>
          <a:p>
            <a:r>
              <a:rPr lang="ru-RU" dirty="0" err="1"/>
              <a:t>особисту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endParaRPr lang="ru-RU" dirty="0"/>
          </a:p>
          <a:p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, </a:t>
            </a:r>
            <a:r>
              <a:rPr lang="ru-RU" dirty="0" err="1"/>
              <a:t>файли</a:t>
            </a:r>
            <a:r>
              <a:rPr lang="ru-RU" dirty="0"/>
              <a:t> й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endParaRPr lang="ru-RU" dirty="0"/>
          </a:p>
          <a:p>
            <a:r>
              <a:rPr lang="ru-RU" dirty="0" err="1"/>
              <a:t>обліковий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зламу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91730" y="5410105"/>
            <a:ext cx="5051898" cy="1149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 smtClean="0"/>
              <a:t>Приклади</a:t>
            </a:r>
            <a:r>
              <a:rPr lang="ru-RU" dirty="0" smtClean="0"/>
              <a:t> над</a:t>
            </a:r>
            <a:r>
              <a:rPr lang="uk-UA" dirty="0" err="1" smtClean="0"/>
              <a:t>ійних</a:t>
            </a:r>
            <a:r>
              <a:rPr lang="uk-UA" dirty="0" smtClean="0"/>
              <a:t> </a:t>
            </a:r>
            <a:r>
              <a:rPr lang="uk-UA" dirty="0" smtClean="0"/>
              <a:t>паролів: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FneV4!da7$</a:t>
            </a:r>
          </a:p>
          <a:p>
            <a:pPr marL="0" indent="0">
              <a:buNone/>
            </a:pPr>
            <a:r>
              <a:rPr lang="en-US" dirty="0" smtClean="0"/>
              <a:t>kTgq14_se8</a:t>
            </a: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5" t="18563" r="24903" b="18413"/>
          <a:stretch/>
        </p:blipFill>
        <p:spPr>
          <a:xfrm>
            <a:off x="8054502" y="3174330"/>
            <a:ext cx="3662683" cy="34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Граф</a:t>
            </a:r>
            <a:r>
              <a:rPr lang="uk-UA" dirty="0" err="1"/>
              <a:t>ічні</a:t>
            </a:r>
            <a:r>
              <a:rPr lang="uk-UA" dirty="0"/>
              <a:t> паролі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41414" y="1700846"/>
            <a:ext cx="4952998" cy="4728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Серед найбільш популярних способів захисту мобільних пристроїв є графічний ключ.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Графічний пароль - тип пароля, при якому користувач повторює деякий малюнок із заздалегідь вибраними жестами.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72" y="2617260"/>
            <a:ext cx="5148445" cy="2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Цифоров</a:t>
            </a:r>
            <a:r>
              <a:rPr lang="uk-UA" dirty="0"/>
              <a:t>і паролі або Пін-код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41412" y="1527592"/>
            <a:ext cx="10570690" cy="20337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dirty="0" smtClean="0"/>
              <a:t>Пароль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з цифр. Часто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там, де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повноцінної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ускладнене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недоречне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9" y="3723272"/>
            <a:ext cx="3661594" cy="2705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r="14679"/>
          <a:stretch/>
        </p:blipFill>
        <p:spPr>
          <a:xfrm>
            <a:off x="5183433" y="3766362"/>
            <a:ext cx="3110488" cy="2662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083" y="3326860"/>
            <a:ext cx="2541734" cy="33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Тактильні паролі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41412" y="1413292"/>
            <a:ext cx="10639909" cy="24572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 </a:t>
            </a:r>
            <a:r>
              <a:rPr lang="ru-RU" dirty="0" err="1" smtClean="0"/>
              <a:t>якост</a:t>
            </a:r>
            <a:r>
              <a:rPr lang="uk-UA" dirty="0" smtClean="0"/>
              <a:t>і пароля використовується відбиток пальця.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Відбитки</a:t>
            </a:r>
            <a:r>
              <a:rPr lang="ru-RU" dirty="0" smtClean="0"/>
              <a:t> </a:t>
            </a:r>
            <a:r>
              <a:rPr lang="ru-RU" dirty="0" err="1" smtClean="0"/>
              <a:t>пальців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є </a:t>
            </a:r>
            <a:r>
              <a:rPr lang="ru-RU" dirty="0" err="1" smtClean="0"/>
              <a:t>детальними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унікальними</a:t>
            </a:r>
            <a:r>
              <a:rPr lang="ru-RU" dirty="0" smtClean="0"/>
              <a:t>, </a:t>
            </a:r>
            <a:r>
              <a:rPr lang="ru-RU" dirty="0" err="1" smtClean="0"/>
              <a:t>складними</a:t>
            </a:r>
            <a:r>
              <a:rPr lang="ru-RU" dirty="0" smtClean="0"/>
              <a:t> до </a:t>
            </a:r>
            <a:r>
              <a:rPr lang="ru-RU" dirty="0" err="1" smtClean="0"/>
              <a:t>змінювання</a:t>
            </a:r>
            <a:r>
              <a:rPr lang="ru-RU" dirty="0" smtClean="0"/>
              <a:t> та </a:t>
            </a:r>
            <a:r>
              <a:rPr lang="ru-RU" dirty="0" err="1" smtClean="0"/>
              <a:t>стійкими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придатними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ідентифікатора</a:t>
            </a:r>
            <a:r>
              <a:rPr lang="ru-RU" dirty="0" smtClean="0"/>
              <a:t> особи.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dirty="0" smtClean="0"/>
              <a:t>Зчитування пароля здійснюється спеціальним сенсором.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10" y="3947562"/>
            <a:ext cx="3990725" cy="2242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15" y="3870560"/>
            <a:ext cx="3941947" cy="26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Фотопарол</a:t>
            </a:r>
            <a:r>
              <a:rPr lang="uk-UA" dirty="0"/>
              <a:t>ь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99779" y="1161833"/>
            <a:ext cx="9905999" cy="18687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Пароль який складається зі зображення та виконаних на його основі декількох сенсорних жестів - кругів, ліній або точок.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mtClean="0"/>
              <a:t>Був вперше представлений компанією </a:t>
            </a:r>
            <a:r>
              <a:rPr lang="en-US" smtClean="0"/>
              <a:t>Microsoft </a:t>
            </a:r>
            <a:r>
              <a:rPr lang="ru-RU" smtClean="0"/>
              <a:t>в операц</a:t>
            </a:r>
            <a:r>
              <a:rPr lang="uk-UA" smtClean="0"/>
              <a:t>ійній системі </a:t>
            </a:r>
            <a:r>
              <a:rPr lang="en-US" smtClean="0"/>
              <a:t>Windows 8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76" y="3251994"/>
            <a:ext cx="5803216" cy="32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71395</TotalTime>
  <Words>430</Words>
  <Application>Microsoft Office PowerPoint</Application>
  <PresentationFormat>Произвольный</PresentationFormat>
  <Paragraphs>103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Засоби та способи збереження особистої інформації. Пін-коди і паролі, їх призначення та доцільне використання</vt:lpstr>
      <vt:lpstr>Розгадай ребус</vt:lpstr>
      <vt:lpstr>Розгадай кросворд</vt:lpstr>
      <vt:lpstr>Для чого необхідний пароль?</vt:lpstr>
      <vt:lpstr>Текстові паролі</vt:lpstr>
      <vt:lpstr>Графічні паролі</vt:lpstr>
      <vt:lpstr>Цифорові паролі або Пін-код</vt:lpstr>
      <vt:lpstr>Тактильні паролі</vt:lpstr>
      <vt:lpstr>Фотопароль</vt:lpstr>
      <vt:lpstr>Запитання і завдання</vt:lpstr>
      <vt:lpstr>Запитання і завдання</vt:lpstr>
      <vt:lpstr>Фізкультхвилинка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446</cp:revision>
  <dcterms:created xsi:type="dcterms:W3CDTF">2016-06-06T19:48:43Z</dcterms:created>
  <dcterms:modified xsi:type="dcterms:W3CDTF">2020-04-06T11:31:49Z</dcterms:modified>
</cp:coreProperties>
</file>