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696" r:id="rId3"/>
    <p:sldId id="705" r:id="rId4"/>
    <p:sldId id="702" r:id="rId5"/>
    <p:sldId id="708" r:id="rId6"/>
    <p:sldId id="703" r:id="rId7"/>
    <p:sldId id="709" r:id="rId8"/>
    <p:sldId id="704" r:id="rId9"/>
    <p:sldId id="706" r:id="rId10"/>
    <p:sldId id="710" r:id="rId11"/>
    <p:sldId id="713" r:id="rId12"/>
    <p:sldId id="714" r:id="rId13"/>
    <p:sldId id="715" r:id="rId14"/>
    <p:sldId id="631" r:id="rId15"/>
    <p:sldId id="346" r:id="rId16"/>
    <p:sldId id="722" r:id="rId17"/>
    <p:sldId id="685" r:id="rId18"/>
    <p:sldId id="723" r:id="rId19"/>
    <p:sldId id="726" r:id="rId20"/>
    <p:sldId id="385" r:id="rId21"/>
    <p:sldId id="261" r:id="rId22"/>
    <p:sldId id="724" r:id="rId23"/>
    <p:sldId id="725" r:id="rId24"/>
    <p:sldId id="727" r:id="rId25"/>
    <p:sldId id="304" r:id="rId2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19426B"/>
    <a:srgbClr val="896E23"/>
    <a:srgbClr val="A787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3" autoAdjust="0"/>
    <p:restoredTop sz="94660"/>
  </p:normalViewPr>
  <p:slideViewPr>
    <p:cSldViewPr snapToGrid="0">
      <p:cViewPr>
        <p:scale>
          <a:sx n="50" d="100"/>
          <a:sy n="50" d="100"/>
        </p:scale>
        <p:origin x="-90" y="-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77"/>
          <a:stretch/>
        </p:blipFill>
        <p:spPr>
          <a:xfrm>
            <a:off x="0" y="0"/>
            <a:ext cx="4475018" cy="4730111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505343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2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31.03.2020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31.03.2020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2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31.03.2020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31.03.2020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31.03.2020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31.03.2020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31.03.2020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31.03.2020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31.03.2020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31.03.2020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4.jpe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682870"/>
            <a:ext cx="7137066" cy="1801607"/>
          </a:xfrm>
        </p:spPr>
        <p:txBody>
          <a:bodyPr>
            <a:noAutofit/>
          </a:bodyPr>
          <a:lstStyle/>
          <a:p>
            <a:r>
              <a:rPr lang="uk-UA" sz="3400" dirty="0"/>
              <a:t>Перегляд </a:t>
            </a:r>
            <a:r>
              <a:rPr lang="uk-UA" sz="3400" dirty="0" smtClean="0"/>
              <a:t>навчального відео, анімацій, схем, пошук та навігація у безпечних мережах та Інтернеті за допомогою цифрових пристроїв.</a:t>
            </a:r>
            <a:endParaRPr lang="uk-UA" sz="340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</a:t>
            </a:r>
            <a:r>
              <a:rPr lang="uk-UA" sz="1600" b="1" dirty="0" smtClean="0">
                <a:solidFill>
                  <a:srgbClr val="FFFFFF"/>
                </a:solidFill>
                <a:latin typeface="Verdana"/>
              </a:rPr>
              <a:t>програмою Р.Б Шияна</a:t>
            </a:r>
            <a:endParaRPr lang="uk-UA" sz="1600" b="1" dirty="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026" name="Picture 2" descr="video, youtube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375" y="3488878"/>
            <a:ext cx="2686929" cy="268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www.displaymedia.fr/imageproduct/specification/multimedi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6293" y="3778479"/>
            <a:ext cx="3406037" cy="239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Перегляд картин художників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Картини кращих художників світу</a:t>
            </a:r>
          </a:p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</a:t>
            </a:r>
            <a:r>
              <a:rPr lang="en-US" sz="2800" b="1" i="1" kern="0" dirty="0">
                <a:solidFill>
                  <a:srgbClr val="FFFF00"/>
                </a:solidFill>
              </a:rPr>
              <a:t>onlyart.org.ua/</a:t>
            </a:r>
            <a:r>
              <a:rPr lang="en-US" sz="2800" b="1" i="1" kern="0" dirty="0" err="1">
                <a:solidFill>
                  <a:srgbClr val="FFFF00"/>
                </a:solidFill>
              </a:rPr>
              <a:t>foto</a:t>
            </a:r>
            <a:r>
              <a:rPr lang="uk-UA" sz="2800" b="1" i="1" kern="0" dirty="0">
                <a:solidFill>
                  <a:srgbClr val="FFFFFF"/>
                </a:solidFill>
              </a:rPr>
              <a:t>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191" y="2307092"/>
            <a:ext cx="10451776" cy="4162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556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Читання текстів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Онлайн бібліотеки</a:t>
            </a:r>
          </a:p>
        </p:txBody>
      </p:sp>
      <p:pic>
        <p:nvPicPr>
          <p:cNvPr id="3074" name="Picture 2" descr="Результат пошуку зображень за запитом &quot;Онлайн бібліотеки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0" t="10139" r="4948" b="11576"/>
          <a:stretch/>
        </p:blipFill>
        <p:spPr bwMode="auto">
          <a:xfrm>
            <a:off x="72008" y="1892084"/>
            <a:ext cx="5891320" cy="456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Результат пошуку зображень за запитом &quot;Онлайн бібліотеки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4" t="6944" r="2547" b="9841"/>
          <a:stretch/>
        </p:blipFill>
        <p:spPr bwMode="auto">
          <a:xfrm>
            <a:off x="5861050" y="2221414"/>
            <a:ext cx="6330950" cy="397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0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Читання текстів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Програми для </a:t>
            </a:r>
            <a:r>
              <a:rPr lang="uk-UA" sz="2800" b="1" i="1" kern="0" dirty="0">
                <a:solidFill>
                  <a:srgbClr val="FFFF00"/>
                </a:solidFill>
              </a:rPr>
              <a:t>читання текстів</a:t>
            </a:r>
            <a:r>
              <a:rPr lang="uk-UA" sz="2800" b="1" i="1" kern="0" dirty="0">
                <a:solidFill>
                  <a:srgbClr val="FFFFFF"/>
                </a:solidFill>
              </a:rPr>
              <a:t> на смартфонах: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7" y="1862482"/>
            <a:ext cx="5972331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Cool Reader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49819" y="1862482"/>
            <a:ext cx="5972331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en-US" sz="2800" b="1" i="1" kern="0" dirty="0" err="1">
                <a:solidFill>
                  <a:schemeClr val="bg1"/>
                </a:solidFill>
              </a:rPr>
              <a:t>FBReader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7" y="2630714"/>
            <a:ext cx="5972331" cy="30676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079" y="2630713"/>
            <a:ext cx="6025071" cy="331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93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Читання текстів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233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Більше програм для </a:t>
            </a:r>
            <a:r>
              <a:rPr lang="uk-UA" sz="2700" b="1" i="1" kern="0" dirty="0">
                <a:solidFill>
                  <a:srgbClr val="FFFF00"/>
                </a:solidFill>
              </a:rPr>
              <a:t>читання текстів</a:t>
            </a:r>
            <a:r>
              <a:rPr lang="uk-UA" sz="2700" b="1" i="1" kern="0" dirty="0">
                <a:solidFill>
                  <a:srgbClr val="FFFFFF"/>
                </a:solidFill>
              </a:rPr>
              <a:t> на смартфонах</a:t>
            </a:r>
            <a:r>
              <a:rPr lang="en-US" sz="2700" b="1" i="1" kern="0" dirty="0">
                <a:solidFill>
                  <a:srgbClr val="FFFFFF"/>
                </a:solidFill>
              </a:rPr>
              <a:t> </a:t>
            </a:r>
            <a:r>
              <a:rPr lang="ru-RU" sz="2700" b="1" i="1" kern="0" dirty="0">
                <a:solidFill>
                  <a:srgbClr val="FFFFFF"/>
                </a:solidFill>
              </a:rPr>
              <a:t>та планшетах</a:t>
            </a:r>
            <a:r>
              <a:rPr lang="uk-UA" sz="2700" b="1" i="1" kern="0" dirty="0">
                <a:solidFill>
                  <a:srgbClr val="FFFFFF"/>
                </a:solidFill>
              </a:rPr>
              <a:t> в </a:t>
            </a:r>
            <a:r>
              <a:rPr lang="en-US" sz="2700" b="1" i="1" kern="0" dirty="0">
                <a:solidFill>
                  <a:srgbClr val="FFFF00"/>
                </a:solidFill>
              </a:rPr>
              <a:t>Play </a:t>
            </a:r>
            <a:r>
              <a:rPr lang="uk-UA" sz="2700" b="1" i="1" kern="0" dirty="0">
                <a:solidFill>
                  <a:srgbClr val="FFFF00"/>
                </a:solidFill>
              </a:rPr>
              <a:t>Маркет</a:t>
            </a:r>
            <a:r>
              <a:rPr lang="en-US" sz="2700" b="1" i="1" kern="0" dirty="0">
                <a:solidFill>
                  <a:srgbClr val="FFFF00"/>
                </a:solidFill>
              </a:rPr>
              <a:t> </a:t>
            </a:r>
            <a:r>
              <a:rPr lang="ru-RU" sz="2700" b="1" i="1" kern="0" dirty="0">
                <a:solidFill>
                  <a:schemeClr val="bg1"/>
                </a:solidFill>
              </a:rPr>
              <a:t>(</a:t>
            </a:r>
            <a:r>
              <a:rPr lang="en-US" sz="2700" b="1" i="1" kern="0" dirty="0">
                <a:solidFill>
                  <a:srgbClr val="FFFFFF"/>
                </a:solidFill>
              </a:rPr>
              <a:t>play.google.com/store</a:t>
            </a:r>
            <a:r>
              <a:rPr lang="ru-RU" sz="2700" b="1" i="1" kern="0" dirty="0">
                <a:solidFill>
                  <a:srgbClr val="FFFFFF"/>
                </a:solidFill>
              </a:rPr>
              <a:t>)</a:t>
            </a:r>
            <a:r>
              <a:rPr lang="uk-UA" sz="2700" b="1" i="1" kern="0" dirty="0">
                <a:solidFill>
                  <a:srgbClr val="FFFFFF"/>
                </a:solidFill>
              </a:rPr>
              <a:t>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49887"/>
          <a:stretch/>
        </p:blipFill>
        <p:spPr>
          <a:xfrm>
            <a:off x="72008" y="2292578"/>
            <a:ext cx="12050142" cy="3004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822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 err="1"/>
              <a:t>Цікавинки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 чи знаєш ти, що </a:t>
            </a:r>
            <a:r>
              <a:rPr lang="uk-UA" sz="2800" b="1" i="1" kern="0" dirty="0">
                <a:solidFill>
                  <a:srgbClr val="FFFF00"/>
                </a:solidFill>
              </a:rPr>
              <a:t>електронна книжка </a:t>
            </a:r>
            <a:r>
              <a:rPr lang="uk-UA" sz="2800" b="1" i="1" kern="0" dirty="0">
                <a:solidFill>
                  <a:srgbClr val="FFFFFF"/>
                </a:solidFill>
              </a:rPr>
              <a:t>має «родичів»? Наймолодша серед них — «жива» книжка. З її допомогою можна не лише читати текст і переглядати картинки, а й чути голоси персонажів, «оживляти» ілюстрації, грати у цікаві ігри. </a:t>
            </a:r>
          </a:p>
        </p:txBody>
      </p:sp>
      <p:pic>
        <p:nvPicPr>
          <p:cNvPr id="10" name="Picture 2" descr="http://hq-wall.net/i/med_thumb/14/92/60e3dde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4"/>
          <a:stretch/>
        </p:blipFill>
        <p:spPr bwMode="auto">
          <a:xfrm>
            <a:off x="5430129" y="3637591"/>
            <a:ext cx="6411914" cy="316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hape 182"/>
          <p:cNvSpPr/>
          <p:nvPr/>
        </p:nvSpPr>
        <p:spPr>
          <a:xfrm>
            <a:off x="644066" y="3584623"/>
            <a:ext cx="3562173" cy="3217205"/>
          </a:xfrm>
          <a:prstGeom prst="rect">
            <a:avLst/>
          </a:prstGeom>
          <a:blipFill>
            <a:blip r:embed="rId4"/>
            <a:srcRect/>
            <a:stretch>
              <a:fillRect t="-10722"/>
            </a:stretch>
          </a:blipFill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1958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Назви найбільший у світі </a:t>
            </a:r>
            <a:r>
              <a:rPr lang="uk-UA" sz="2800" b="1" i="1" kern="0" dirty="0" err="1">
                <a:solidFill>
                  <a:srgbClr val="FFFFFF"/>
                </a:solidFill>
              </a:rPr>
              <a:t>відеосервіс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8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2008" y="1796708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На яких пристроях можна переглядати відео з </a:t>
            </a:r>
            <a:r>
              <a:rPr lang="uk-UA" sz="2800" b="1" i="1" kern="0" dirty="0" err="1">
                <a:solidFill>
                  <a:srgbClr val="002060"/>
                </a:solidFill>
              </a:rPr>
              <a:t>Ютуб</a:t>
            </a:r>
            <a:r>
              <a:rPr lang="uk-UA" sz="2800" b="1" i="1" kern="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008" y="2421232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Чи можна в Інтернеті переглядати картини художників?</a:t>
            </a:r>
          </a:p>
        </p:txBody>
      </p:sp>
      <p:pic>
        <p:nvPicPr>
          <p:cNvPr id="5122" name="Picture 2" descr="home, page, playlist, youtub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656" y="3462129"/>
            <a:ext cx="3348845" cy="334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42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Відео</a:t>
            </a: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 ребус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544" y="1695671"/>
            <a:ext cx="9814604" cy="347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05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 Розв’яжи задачу. На полиці в магазині «Комп’ютерний світ для школярів» залишилося 15 смартфонів, а продано було на 2 смартфони менше. Допоможи пану Ворону з’ясувати, скільки смартфонів було в магазині.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549" y="3540900"/>
            <a:ext cx="3897649" cy="294910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554984" y="4373966"/>
            <a:ext cx="4171524" cy="1323439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uk-UA" sz="4000" b="1" i="1" kern="0" dirty="0">
                <a:solidFill>
                  <a:srgbClr val="FFFFFF"/>
                </a:solidFill>
              </a:rPr>
              <a:t>28 смартфонів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54351" y="3540900"/>
            <a:ext cx="4177656" cy="707886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Відповідь:</a:t>
            </a:r>
          </a:p>
        </p:txBody>
      </p:sp>
    </p:spTree>
    <p:extLst>
      <p:ext uri="{BB962C8B-B14F-4D97-AF65-F5344CB8AC3E}">
        <p14:creationId xmlns:p14="http://schemas.microsoft.com/office/powerpoint/2010/main" val="199111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/>
              <a:t>Знайди пару</a:t>
            </a:r>
            <a:endParaRPr lang="uk-UA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17084" t="12778" r="18750" b="5832"/>
          <a:stretch/>
        </p:blipFill>
        <p:spPr>
          <a:xfrm>
            <a:off x="2533650" y="1219200"/>
            <a:ext cx="5905500" cy="5410200"/>
          </a:xfrm>
          <a:prstGeom prst="rect">
            <a:avLst/>
          </a:prstGeom>
        </p:spPr>
      </p:pic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486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/>
              <a:t>Знайди відмінності</a:t>
            </a:r>
            <a:endParaRPr lang="uk-UA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4376" t="15278" r="4999" b="6389"/>
          <a:stretch/>
        </p:blipFill>
        <p:spPr>
          <a:xfrm>
            <a:off x="1962150" y="1352550"/>
            <a:ext cx="8286750" cy="5372100"/>
          </a:xfrm>
          <a:prstGeom prst="rect">
            <a:avLst/>
          </a:prstGeom>
        </p:spPr>
      </p:pic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677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кросворд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я 4"/>
          <p:cNvGraphicFramePr>
            <a:graphicFrameLocks noGrp="1"/>
          </p:cNvGraphicFramePr>
          <p:nvPr>
            <p:extLst/>
          </p:nvPr>
        </p:nvGraphicFramePr>
        <p:xfrm>
          <a:off x="2872781" y="1801824"/>
          <a:ext cx="7139132" cy="3850950"/>
        </p:xfrm>
        <a:graphic>
          <a:graphicData uri="http://schemas.openxmlformats.org/drawingml/2006/table">
            <a:tbl>
              <a:tblPr firstRow="1" bandRow="1"/>
              <a:tblGrid>
                <a:gridCol w="6490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90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90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90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90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901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4901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4901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4901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4901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4901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6418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L="85792" marR="85792" marT="42896" marB="4289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L="85792" marR="85792" marT="42896" marB="4289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L="85792" marR="85792" marT="42896" marB="4289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L="85792" marR="85792" marT="42896" marB="4289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L="85792" marR="85792" marT="42896" marB="4289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sz="1800" b="1">
                        <a:solidFill>
                          <a:srgbClr val="000000"/>
                        </a:solidFill>
                      </a:endParaRPr>
                    </a:p>
                  </a:txBody>
                  <a:tcPr marL="85792" marR="85792" marT="42896" marB="4289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sz="1800" b="1">
                        <a:solidFill>
                          <a:srgbClr val="000000"/>
                        </a:solidFill>
                      </a:endParaRPr>
                    </a:p>
                  </a:txBody>
                  <a:tcPr marL="85792" marR="85792" marT="42896" marB="4289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L="85792" marR="85792" marT="42896" marB="4289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sz="1800" b="1">
                        <a:solidFill>
                          <a:srgbClr val="000000"/>
                        </a:solidFill>
                      </a:endParaRPr>
                    </a:p>
                  </a:txBody>
                  <a:tcPr marL="85792" marR="85792" marT="42896" marB="4289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sz="1800" b="1">
                        <a:solidFill>
                          <a:srgbClr val="000000"/>
                        </a:solidFill>
                      </a:endParaRPr>
                    </a:p>
                  </a:txBody>
                  <a:tcPr marL="85792" marR="85792" marT="42896" marB="4289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sz="1800" b="1">
                        <a:solidFill>
                          <a:srgbClr val="000000"/>
                        </a:solidFill>
                      </a:endParaRPr>
                    </a:p>
                  </a:txBody>
                  <a:tcPr marL="85792" marR="85792" marT="42896" marB="4289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18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L="85792" marR="85792" marT="42896" marB="4289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L="85792" marR="85792" marT="42896" marB="4289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L="85792" marR="85792" marT="42896" marB="4289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L="85792" marR="85792" marT="42896" marB="4289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L="85792" marR="85792" marT="42896" marB="4289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L="85792" marR="85792" marT="42896" marB="4289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L="85792" marR="85792" marT="42896" marB="4289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L="85792" marR="85792" marT="42896" marB="4289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L="85792" marR="85792" marT="42896" marB="4289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L="85792" marR="85792" marT="42896" marB="4289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sz="1800" b="1">
                        <a:solidFill>
                          <a:srgbClr val="000000"/>
                        </a:solidFill>
                      </a:endParaRPr>
                    </a:p>
                  </a:txBody>
                  <a:tcPr marL="85792" marR="85792" marT="42896" marB="4289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18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sz="1800" b="1">
                        <a:solidFill>
                          <a:srgbClr val="000000"/>
                        </a:solidFill>
                      </a:endParaRPr>
                    </a:p>
                  </a:txBody>
                  <a:tcPr marL="85792" marR="85792" marT="42896" marB="4289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sz="1800" b="1">
                        <a:solidFill>
                          <a:srgbClr val="000000"/>
                        </a:solidFill>
                      </a:endParaRPr>
                    </a:p>
                  </a:txBody>
                  <a:tcPr marL="85792" marR="85792" marT="42896" marB="4289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sz="1800" b="1">
                        <a:solidFill>
                          <a:srgbClr val="000000"/>
                        </a:solidFill>
                      </a:endParaRPr>
                    </a:p>
                  </a:txBody>
                  <a:tcPr marL="85792" marR="85792" marT="42896" marB="4289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L="85792" marR="85792" marT="42896" marB="4289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L="85792" marR="85792" marT="42896" marB="4289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L="85792" marR="85792" marT="42896" marB="4289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L="85792" marR="85792" marT="42896" marB="4289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L="85792" marR="85792" marT="42896" marB="4289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L="85792" marR="85792" marT="42896" marB="4289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sz="1800" b="1">
                        <a:solidFill>
                          <a:srgbClr val="000000"/>
                        </a:solidFill>
                      </a:endParaRPr>
                    </a:p>
                  </a:txBody>
                  <a:tcPr marL="85792" marR="85792" marT="42896" marB="4289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L="85792" marR="85792" marT="42896" marB="4289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18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sz="1800" b="1">
                        <a:solidFill>
                          <a:srgbClr val="000000"/>
                        </a:solidFill>
                      </a:endParaRPr>
                    </a:p>
                  </a:txBody>
                  <a:tcPr marL="85792" marR="85792" marT="42896" marB="4289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sz="1800" b="1">
                        <a:solidFill>
                          <a:srgbClr val="000000"/>
                        </a:solidFill>
                      </a:endParaRPr>
                    </a:p>
                  </a:txBody>
                  <a:tcPr marL="85792" marR="85792" marT="42896" marB="4289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sz="1800" b="1">
                        <a:solidFill>
                          <a:srgbClr val="000000"/>
                        </a:solidFill>
                      </a:endParaRPr>
                    </a:p>
                  </a:txBody>
                  <a:tcPr marL="85792" marR="85792" marT="42896" marB="4289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L="85792" marR="85792" marT="42896" marB="4289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L="85792" marR="85792" marT="42896" marB="4289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L="85792" marR="85792" marT="42896" marB="4289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L="85792" marR="85792" marT="42896" marB="4289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L="85792" marR="85792" marT="42896" marB="4289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L="85792" marR="85792" marT="42896" marB="4289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L="85792" marR="85792" marT="42896" marB="4289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L="85792" marR="85792" marT="42896" marB="4289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18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sz="1800" b="1">
                        <a:solidFill>
                          <a:srgbClr val="000000"/>
                        </a:solidFill>
                      </a:endParaRPr>
                    </a:p>
                  </a:txBody>
                  <a:tcPr marL="85792" marR="85792" marT="42896" marB="4289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sz="1800" b="1">
                        <a:solidFill>
                          <a:srgbClr val="000000"/>
                        </a:solidFill>
                      </a:endParaRPr>
                    </a:p>
                  </a:txBody>
                  <a:tcPr marL="85792" marR="85792" marT="42896" marB="4289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L="85792" marR="85792" marT="42896" marB="4289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L="85792" marR="85792" marT="42896" marB="4289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L="85792" marR="85792" marT="42896" marB="4289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L="85792" marR="85792" marT="42896" marB="4289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L="85792" marR="85792" marT="42896" marB="4289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sz="1800" b="1">
                        <a:solidFill>
                          <a:srgbClr val="000000"/>
                        </a:solidFill>
                      </a:endParaRPr>
                    </a:p>
                  </a:txBody>
                  <a:tcPr marL="85792" marR="85792" marT="42896" marB="4289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L="85792" marR="85792" marT="42896" marB="4289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sz="1800" b="1">
                        <a:solidFill>
                          <a:srgbClr val="000000"/>
                        </a:solidFill>
                      </a:endParaRPr>
                    </a:p>
                  </a:txBody>
                  <a:tcPr marL="85792" marR="85792" marT="42896" marB="4289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sz="1800" b="1">
                        <a:solidFill>
                          <a:srgbClr val="000000"/>
                        </a:solidFill>
                      </a:endParaRPr>
                    </a:p>
                  </a:txBody>
                  <a:tcPr marL="85792" marR="85792" marT="42896" marB="4289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18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sz="1800" b="1">
                        <a:solidFill>
                          <a:srgbClr val="000000"/>
                        </a:solidFill>
                      </a:endParaRPr>
                    </a:p>
                  </a:txBody>
                  <a:tcPr marL="85792" marR="85792" marT="42896" marB="4289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L="85792" marR="85792" marT="42896" marB="4289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L="85792" marR="85792" marT="42896" marB="4289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L="85792" marR="85792" marT="42896" marB="4289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L="85792" marR="85792" marT="42896" marB="4289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L="85792" marR="85792" marT="42896" marB="4289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L="85792" marR="85792" marT="42896" marB="4289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L="85792" marR="85792" marT="42896" marB="4289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L="85792" marR="85792" marT="42896" marB="4289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sz="1800" b="1">
                        <a:solidFill>
                          <a:srgbClr val="000000"/>
                        </a:solidFill>
                      </a:endParaRPr>
                    </a:p>
                  </a:txBody>
                  <a:tcPr marL="85792" marR="85792" marT="42896" marB="4289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L="85792" marR="85792" marT="42896" marB="4289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13" name="Таблиця 12"/>
          <p:cNvGraphicFramePr>
            <a:graphicFrameLocks noGrp="1"/>
          </p:cNvGraphicFramePr>
          <p:nvPr>
            <p:extLst/>
          </p:nvPr>
        </p:nvGraphicFramePr>
        <p:xfrm>
          <a:off x="2891100" y="1801824"/>
          <a:ext cx="3245060" cy="641825"/>
        </p:xfrm>
        <a:graphic>
          <a:graphicData uri="http://schemas.openxmlformats.org/drawingml/2006/table">
            <a:tbl>
              <a:tblPr firstRow="1" bandRow="1"/>
              <a:tblGrid>
                <a:gridCol w="6490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90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90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90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90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418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3600" b="1" dirty="0">
                          <a:solidFill>
                            <a:srgbClr val="000000"/>
                          </a:solidFill>
                        </a:rPr>
                        <a:t>А</a:t>
                      </a:r>
                    </a:p>
                  </a:txBody>
                  <a:tcPr marL="85792" marR="85792" marT="42896" marB="42896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3600" b="1" dirty="0">
                          <a:solidFill>
                            <a:srgbClr val="000000"/>
                          </a:solidFill>
                        </a:rPr>
                        <a:t>л</a:t>
                      </a:r>
                    </a:p>
                  </a:txBody>
                  <a:tcPr marL="85792" marR="85792" marT="42896" marB="42896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3600" b="1" dirty="0">
                          <a:solidFill>
                            <a:srgbClr val="000000"/>
                          </a:solidFill>
                        </a:rPr>
                        <a:t>і</a:t>
                      </a:r>
                    </a:p>
                  </a:txBody>
                  <a:tcPr marL="85792" marR="85792" marT="42896" marB="42896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3600" b="1" dirty="0">
                          <a:solidFill>
                            <a:srgbClr val="000000"/>
                          </a:solidFill>
                        </a:rPr>
                        <a:t>С</a:t>
                      </a:r>
                    </a:p>
                  </a:txBody>
                  <a:tcPr marL="85792" marR="85792" marT="42896" marB="42896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3600" b="1" dirty="0">
                          <a:solidFill>
                            <a:srgbClr val="000000"/>
                          </a:solidFill>
                        </a:rPr>
                        <a:t>а</a:t>
                      </a:r>
                    </a:p>
                  </a:txBody>
                  <a:tcPr marL="85792" marR="85792" marT="42896" marB="42896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7" name="Таблиця 16"/>
          <p:cNvGraphicFramePr>
            <a:graphicFrameLocks noGrp="1"/>
          </p:cNvGraphicFramePr>
          <p:nvPr>
            <p:extLst/>
          </p:nvPr>
        </p:nvGraphicFramePr>
        <p:xfrm>
          <a:off x="4828736" y="2463674"/>
          <a:ext cx="4543084" cy="641825"/>
        </p:xfrm>
        <a:graphic>
          <a:graphicData uri="http://schemas.openxmlformats.org/drawingml/2006/table">
            <a:tbl>
              <a:tblPr firstRow="1" bandRow="1"/>
              <a:tblGrid>
                <a:gridCol w="6490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90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90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90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90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901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4901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418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3200" b="1" dirty="0">
                          <a:solidFill>
                            <a:srgbClr val="000000"/>
                          </a:solidFill>
                        </a:rPr>
                        <a:t>К</a:t>
                      </a:r>
                    </a:p>
                  </a:txBody>
                  <a:tcPr marL="85792" marR="85792" marT="42896" marB="42896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3200" b="1" dirty="0">
                          <a:solidFill>
                            <a:srgbClr val="000000"/>
                          </a:solidFill>
                        </a:rPr>
                        <a:t>а</a:t>
                      </a:r>
                    </a:p>
                  </a:txBody>
                  <a:tcPr marL="85792" marR="85792" marT="42896" marB="42896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3200" b="1" dirty="0">
                          <a:solidFill>
                            <a:srgbClr val="000000"/>
                          </a:solidFill>
                        </a:rPr>
                        <a:t>р</a:t>
                      </a:r>
                    </a:p>
                  </a:txBody>
                  <a:tcPr marL="85792" marR="85792" marT="42896" marB="42896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3200" b="1" dirty="0">
                          <a:solidFill>
                            <a:srgbClr val="000000"/>
                          </a:solidFill>
                        </a:rPr>
                        <a:t>л</a:t>
                      </a:r>
                    </a:p>
                  </a:txBody>
                  <a:tcPr marL="85792" marR="85792" marT="42896" marB="42896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3200" b="1" dirty="0">
                          <a:solidFill>
                            <a:srgbClr val="000000"/>
                          </a:solidFill>
                        </a:rPr>
                        <a:t>с</a:t>
                      </a:r>
                    </a:p>
                  </a:txBody>
                  <a:tcPr marL="85792" marR="85792" marT="42896" marB="42896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3200" b="1" dirty="0">
                          <a:solidFill>
                            <a:srgbClr val="000000"/>
                          </a:solidFill>
                        </a:rPr>
                        <a:t>о</a:t>
                      </a:r>
                    </a:p>
                  </a:txBody>
                  <a:tcPr marL="85792" marR="85792" marT="42896" marB="42896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3200" b="1" dirty="0">
                          <a:solidFill>
                            <a:srgbClr val="000000"/>
                          </a:solidFill>
                        </a:rPr>
                        <a:t>н</a:t>
                      </a:r>
                    </a:p>
                  </a:txBody>
                  <a:tcPr marL="85792" marR="85792" marT="42896" marB="42896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1" name="Таблиця 20"/>
          <p:cNvGraphicFramePr>
            <a:graphicFrameLocks noGrp="1"/>
          </p:cNvGraphicFramePr>
          <p:nvPr>
            <p:extLst/>
          </p:nvPr>
        </p:nvGraphicFramePr>
        <p:xfrm>
          <a:off x="4819332" y="3097968"/>
          <a:ext cx="3894072" cy="641825"/>
        </p:xfrm>
        <a:graphic>
          <a:graphicData uri="http://schemas.openxmlformats.org/drawingml/2006/table">
            <a:tbl>
              <a:tblPr firstRow="1" bandRow="1"/>
              <a:tblGrid>
                <a:gridCol w="6490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90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90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90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90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901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418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3600" b="1" dirty="0">
                          <a:solidFill>
                            <a:srgbClr val="000000"/>
                          </a:solidFill>
                        </a:rPr>
                        <a:t>А</a:t>
                      </a:r>
                    </a:p>
                  </a:txBody>
                  <a:tcPr marL="85792" marR="85792" marT="42896" marB="42896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3600" b="1" dirty="0">
                          <a:solidFill>
                            <a:srgbClr val="000000"/>
                          </a:solidFill>
                        </a:rPr>
                        <a:t>л</a:t>
                      </a:r>
                    </a:p>
                  </a:txBody>
                  <a:tcPr marL="85792" marR="85792" marT="42896" marB="42896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3600" b="1" dirty="0">
                          <a:solidFill>
                            <a:srgbClr val="000000"/>
                          </a:solidFill>
                        </a:rPr>
                        <a:t>а</a:t>
                      </a:r>
                    </a:p>
                  </a:txBody>
                  <a:tcPr marL="85792" marR="85792" marT="42896" marB="42896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3600" b="1" dirty="0">
                          <a:solidFill>
                            <a:srgbClr val="000000"/>
                          </a:solidFill>
                        </a:rPr>
                        <a:t>д</a:t>
                      </a:r>
                    </a:p>
                  </a:txBody>
                  <a:tcPr marL="85792" marR="85792" marT="42896" marB="42896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3600" b="1" dirty="0">
                          <a:solidFill>
                            <a:srgbClr val="000000"/>
                          </a:solidFill>
                        </a:rPr>
                        <a:t>і</a:t>
                      </a:r>
                    </a:p>
                  </a:txBody>
                  <a:tcPr marL="85792" marR="85792" marT="42896" marB="42896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3600" b="1" dirty="0">
                          <a:solidFill>
                            <a:srgbClr val="000000"/>
                          </a:solidFill>
                        </a:rPr>
                        <a:t>н</a:t>
                      </a:r>
                    </a:p>
                  </a:txBody>
                  <a:tcPr marL="85792" marR="85792" marT="42896" marB="42896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5" name="Таблиця 24"/>
          <p:cNvGraphicFramePr>
            <a:graphicFrameLocks noGrp="1"/>
          </p:cNvGraphicFramePr>
          <p:nvPr>
            <p:extLst/>
          </p:nvPr>
        </p:nvGraphicFramePr>
        <p:xfrm>
          <a:off x="4820269" y="3726227"/>
          <a:ext cx="5192096" cy="641825"/>
        </p:xfrm>
        <a:graphic>
          <a:graphicData uri="http://schemas.openxmlformats.org/drawingml/2006/table">
            <a:tbl>
              <a:tblPr firstRow="1" bandRow="1"/>
              <a:tblGrid>
                <a:gridCol w="6490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90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90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90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90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901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4901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4901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6418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3600" b="1" dirty="0">
                          <a:solidFill>
                            <a:srgbClr val="000000"/>
                          </a:solidFill>
                        </a:rPr>
                        <a:t>Н</a:t>
                      </a:r>
                    </a:p>
                  </a:txBody>
                  <a:tcPr marL="85792" marR="85792" marT="42896" marB="42896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3600" b="1" dirty="0">
                          <a:solidFill>
                            <a:srgbClr val="000000"/>
                          </a:solidFill>
                        </a:rPr>
                        <a:t>е</a:t>
                      </a:r>
                    </a:p>
                  </a:txBody>
                  <a:tcPr marL="85792" marR="85792" marT="42896" marB="42896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3600" b="1" dirty="0">
                          <a:solidFill>
                            <a:srgbClr val="000000"/>
                          </a:solidFill>
                        </a:rPr>
                        <a:t>з</a:t>
                      </a:r>
                    </a:p>
                  </a:txBody>
                  <a:tcPr marL="85792" marR="85792" marT="42896" marB="42896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3600" b="1" dirty="0">
                          <a:solidFill>
                            <a:srgbClr val="000000"/>
                          </a:solidFill>
                        </a:rPr>
                        <a:t>н</a:t>
                      </a:r>
                    </a:p>
                  </a:txBody>
                  <a:tcPr marL="85792" marR="85792" marT="42896" marB="42896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3600" b="1" dirty="0">
                          <a:solidFill>
                            <a:srgbClr val="000000"/>
                          </a:solidFill>
                        </a:rPr>
                        <a:t>а</a:t>
                      </a:r>
                    </a:p>
                  </a:txBody>
                  <a:tcPr marL="85792" marR="85792" marT="42896" marB="42896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3600" b="1" dirty="0">
                          <a:solidFill>
                            <a:srgbClr val="000000"/>
                          </a:solidFill>
                        </a:rPr>
                        <a:t>й</a:t>
                      </a:r>
                    </a:p>
                  </a:txBody>
                  <a:tcPr marL="85792" marR="85792" marT="42896" marB="42896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3600" b="1" dirty="0">
                          <a:solidFill>
                            <a:srgbClr val="000000"/>
                          </a:solidFill>
                        </a:rPr>
                        <a:t>к</a:t>
                      </a:r>
                    </a:p>
                  </a:txBody>
                  <a:tcPr marL="85792" marR="85792" marT="42896" marB="42896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3600" b="1" dirty="0">
                          <a:solidFill>
                            <a:srgbClr val="000000"/>
                          </a:solidFill>
                        </a:rPr>
                        <a:t>о</a:t>
                      </a:r>
                    </a:p>
                  </a:txBody>
                  <a:tcPr marL="85792" marR="85792" marT="42896" marB="42896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9" name="Таблиця 28"/>
          <p:cNvGraphicFramePr>
            <a:graphicFrameLocks noGrp="1"/>
          </p:cNvGraphicFramePr>
          <p:nvPr>
            <p:extLst/>
          </p:nvPr>
        </p:nvGraphicFramePr>
        <p:xfrm>
          <a:off x="4172200" y="4384006"/>
          <a:ext cx="3245060" cy="641825"/>
        </p:xfrm>
        <a:graphic>
          <a:graphicData uri="http://schemas.openxmlformats.org/drawingml/2006/table">
            <a:tbl>
              <a:tblPr firstRow="1" bandRow="1"/>
              <a:tblGrid>
                <a:gridCol w="6490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90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90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90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90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418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uk-UA" sz="3600" b="1" dirty="0">
                          <a:solidFill>
                            <a:srgbClr val="000000"/>
                          </a:solidFill>
                        </a:rPr>
                        <a:t>М</a:t>
                      </a:r>
                    </a:p>
                  </a:txBody>
                  <a:tcPr marL="85792" marR="85792" marT="42896" marB="42896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3600" b="1" dirty="0">
                          <a:solidFill>
                            <a:srgbClr val="000000"/>
                          </a:solidFill>
                        </a:rPr>
                        <a:t>Е</a:t>
                      </a:r>
                    </a:p>
                  </a:txBody>
                  <a:tcPr marL="85792" marR="85792" marT="42896" marB="42896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3600" b="1" dirty="0">
                          <a:solidFill>
                            <a:srgbClr val="000000"/>
                          </a:solidFill>
                        </a:rPr>
                        <a:t>н</a:t>
                      </a:r>
                    </a:p>
                  </a:txBody>
                  <a:tcPr marL="85792" marR="85792" marT="42896" marB="42896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3600" b="1" dirty="0">
                          <a:solidFill>
                            <a:srgbClr val="000000"/>
                          </a:solidFill>
                        </a:rPr>
                        <a:t>н</a:t>
                      </a:r>
                    </a:p>
                  </a:txBody>
                  <a:tcPr marL="85792" marR="85792" marT="42896" marB="42896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3600" b="1" dirty="0">
                          <a:solidFill>
                            <a:srgbClr val="000000"/>
                          </a:solidFill>
                        </a:rPr>
                        <a:t>і</a:t>
                      </a:r>
                    </a:p>
                  </a:txBody>
                  <a:tcPr marL="85792" marR="85792" marT="42896" marB="42896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0" name="Таблиця 29"/>
          <p:cNvGraphicFramePr>
            <a:graphicFrameLocks noGrp="1"/>
          </p:cNvGraphicFramePr>
          <p:nvPr>
            <p:extLst/>
          </p:nvPr>
        </p:nvGraphicFramePr>
        <p:xfrm>
          <a:off x="3537549" y="5022321"/>
          <a:ext cx="5192096" cy="641825"/>
        </p:xfrm>
        <a:graphic>
          <a:graphicData uri="http://schemas.openxmlformats.org/drawingml/2006/table">
            <a:tbl>
              <a:tblPr firstRow="1" bandRow="1"/>
              <a:tblGrid>
                <a:gridCol w="6490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90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90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90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90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901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4901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4901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6418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3600" b="1" dirty="0">
                          <a:solidFill>
                            <a:srgbClr val="000000"/>
                          </a:solidFill>
                        </a:rPr>
                        <a:t>Б</a:t>
                      </a:r>
                    </a:p>
                  </a:txBody>
                  <a:tcPr marL="85792" marR="85792" marT="42896" marB="42896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3600" b="1" dirty="0">
                          <a:solidFill>
                            <a:srgbClr val="000000"/>
                          </a:solidFill>
                        </a:rPr>
                        <a:t>у</a:t>
                      </a:r>
                    </a:p>
                  </a:txBody>
                  <a:tcPr marL="85792" marR="85792" marT="42896" marB="42896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3600" b="1" dirty="0">
                          <a:solidFill>
                            <a:srgbClr val="000000"/>
                          </a:solidFill>
                        </a:rPr>
                        <a:t>Р</a:t>
                      </a:r>
                    </a:p>
                  </a:txBody>
                  <a:tcPr marL="85792" marR="85792" marT="42896" marB="42896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3600" b="1" dirty="0">
                          <a:solidFill>
                            <a:srgbClr val="000000"/>
                          </a:solidFill>
                        </a:rPr>
                        <a:t>а</a:t>
                      </a:r>
                    </a:p>
                  </a:txBody>
                  <a:tcPr marL="85792" marR="85792" marT="42896" marB="42896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3600" b="1" dirty="0">
                          <a:solidFill>
                            <a:srgbClr val="000000"/>
                          </a:solidFill>
                        </a:rPr>
                        <a:t>т</a:t>
                      </a:r>
                    </a:p>
                  </a:txBody>
                  <a:tcPr marL="85792" marR="85792" marT="42896" marB="42896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3600" b="1" dirty="0">
                          <a:solidFill>
                            <a:srgbClr val="000000"/>
                          </a:solidFill>
                        </a:rPr>
                        <a:t>і</a:t>
                      </a:r>
                    </a:p>
                  </a:txBody>
                  <a:tcPr marL="85792" marR="85792" marT="42896" marB="42896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3600" b="1" dirty="0">
                          <a:solidFill>
                            <a:srgbClr val="000000"/>
                          </a:solidFill>
                        </a:rPr>
                        <a:t>н</a:t>
                      </a:r>
                    </a:p>
                  </a:txBody>
                  <a:tcPr marL="85792" marR="85792" marT="42896" marB="42896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3600" b="1" dirty="0">
                          <a:solidFill>
                            <a:srgbClr val="000000"/>
                          </a:solidFill>
                        </a:rPr>
                        <a:t>о</a:t>
                      </a:r>
                    </a:p>
                  </a:txBody>
                  <a:tcPr marL="85792" marR="85792" marT="42896" marB="42896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pSp>
        <p:nvGrpSpPr>
          <p:cNvPr id="3" name="Групувати 2"/>
          <p:cNvGrpSpPr/>
          <p:nvPr/>
        </p:nvGrpSpPr>
        <p:grpSpPr>
          <a:xfrm>
            <a:off x="383808" y="1221830"/>
            <a:ext cx="2439055" cy="2411301"/>
            <a:chOff x="383808" y="1221830"/>
            <a:chExt cx="2439055" cy="2411301"/>
          </a:xfrm>
        </p:grpSpPr>
        <p:pic>
          <p:nvPicPr>
            <p:cNvPr id="8" name="Picture 4" descr="Описание: http://www.melnikova.21417s02.edusite.ru/images/0707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280" y="1221830"/>
              <a:ext cx="1375302" cy="2411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Прямокутна виноска 26"/>
            <p:cNvSpPr/>
            <p:nvPr/>
          </p:nvSpPr>
          <p:spPr>
            <a:xfrm>
              <a:off x="383808" y="1756453"/>
              <a:ext cx="590809" cy="545226"/>
            </a:xfrm>
            <a:prstGeom prst="wedgeRectCallout">
              <a:avLst>
                <a:gd name="adj1" fmla="val 70902"/>
                <a:gd name="adj2" fmla="val -6695"/>
              </a:avLst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3600" b="1" i="1" kern="0" dirty="0">
                  <a:solidFill>
                    <a:srgbClr val="FFFFFF"/>
                  </a:solidFill>
                  <a:latin typeface="Verdana"/>
                </a:rPr>
                <a:t>1</a:t>
              </a:r>
              <a:endPara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2" name="Прямокутна виноска 26"/>
            <p:cNvSpPr/>
            <p:nvPr/>
          </p:nvSpPr>
          <p:spPr>
            <a:xfrm>
              <a:off x="2232054" y="1850638"/>
              <a:ext cx="590809" cy="545226"/>
            </a:xfrm>
            <a:prstGeom prst="wedgeRectCallout">
              <a:avLst>
                <a:gd name="adj1" fmla="val 70902"/>
                <a:gd name="adj2" fmla="val -6695"/>
              </a:avLst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3600" b="1" i="1" kern="0" dirty="0">
                  <a:solidFill>
                    <a:srgbClr val="FFFFFF"/>
                  </a:solidFill>
                  <a:latin typeface="Verdana"/>
                </a:rPr>
                <a:t>1</a:t>
              </a:r>
              <a:endPara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endParaRPr>
            </a:p>
          </p:txBody>
        </p:sp>
      </p:grpSp>
      <p:grpSp>
        <p:nvGrpSpPr>
          <p:cNvPr id="38" name="Групувати 37"/>
          <p:cNvGrpSpPr/>
          <p:nvPr/>
        </p:nvGrpSpPr>
        <p:grpSpPr>
          <a:xfrm>
            <a:off x="4169238" y="1154990"/>
            <a:ext cx="6845765" cy="2536503"/>
            <a:chOff x="4169238" y="1154990"/>
            <a:chExt cx="6845765" cy="2536503"/>
          </a:xfrm>
        </p:grpSpPr>
        <p:pic>
          <p:nvPicPr>
            <p:cNvPr id="19" name="Рисунок 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0599" y="1154990"/>
              <a:ext cx="1414404" cy="2098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Прямокутна виноска 26"/>
            <p:cNvSpPr/>
            <p:nvPr/>
          </p:nvSpPr>
          <p:spPr>
            <a:xfrm>
              <a:off x="9136768" y="1736654"/>
              <a:ext cx="590809" cy="545226"/>
            </a:xfrm>
            <a:prstGeom prst="wedgeRectCallout">
              <a:avLst>
                <a:gd name="adj1" fmla="val 70902"/>
                <a:gd name="adj2" fmla="val -6695"/>
              </a:avLst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i="1" kern="0" noProof="0" dirty="0">
                  <a:solidFill>
                    <a:srgbClr val="FFFFFF"/>
                  </a:solidFill>
                  <a:latin typeface="Verdana"/>
                </a:rPr>
                <a:t>3</a:t>
              </a:r>
              <a:endPara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7" name="Прямокутна виноска 26"/>
            <p:cNvSpPr/>
            <p:nvPr/>
          </p:nvSpPr>
          <p:spPr>
            <a:xfrm>
              <a:off x="4169238" y="3146267"/>
              <a:ext cx="590809" cy="545226"/>
            </a:xfrm>
            <a:prstGeom prst="wedgeRectCallout">
              <a:avLst>
                <a:gd name="adj1" fmla="val 70902"/>
                <a:gd name="adj2" fmla="val -6695"/>
              </a:avLst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i="1" kern="0" noProof="0" dirty="0">
                  <a:solidFill>
                    <a:srgbClr val="FFFFFF"/>
                  </a:solidFill>
                  <a:latin typeface="Verdana"/>
                </a:rPr>
                <a:t>3</a:t>
              </a:r>
              <a:endPara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endParaRPr>
            </a:p>
          </p:txBody>
        </p:sp>
      </p:grpSp>
      <p:grpSp>
        <p:nvGrpSpPr>
          <p:cNvPr id="41" name="Групувати 40"/>
          <p:cNvGrpSpPr/>
          <p:nvPr/>
        </p:nvGrpSpPr>
        <p:grpSpPr>
          <a:xfrm>
            <a:off x="4167410" y="3105499"/>
            <a:ext cx="8010433" cy="2072793"/>
            <a:chOff x="4167410" y="3105499"/>
            <a:chExt cx="8010433" cy="2072793"/>
          </a:xfrm>
        </p:grpSpPr>
        <p:pic>
          <p:nvPicPr>
            <p:cNvPr id="2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7790" y="3105499"/>
              <a:ext cx="1650053" cy="2072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Прямокутна виноска 26"/>
            <p:cNvSpPr/>
            <p:nvPr/>
          </p:nvSpPr>
          <p:spPr>
            <a:xfrm>
              <a:off x="4167410" y="3764990"/>
              <a:ext cx="590809" cy="545226"/>
            </a:xfrm>
            <a:prstGeom prst="wedgeRectCallout">
              <a:avLst>
                <a:gd name="adj1" fmla="val 70902"/>
                <a:gd name="adj2" fmla="val -6695"/>
              </a:avLst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i="1" kern="0" noProof="0" dirty="0">
                  <a:solidFill>
                    <a:srgbClr val="FFFFFF"/>
                  </a:solidFill>
                  <a:latin typeface="Verdana"/>
                </a:rPr>
                <a:t>4</a:t>
              </a:r>
              <a:endPara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40" name="Прямокутна виноска 26"/>
            <p:cNvSpPr/>
            <p:nvPr/>
          </p:nvSpPr>
          <p:spPr>
            <a:xfrm>
              <a:off x="10208253" y="3941006"/>
              <a:ext cx="590809" cy="545226"/>
            </a:xfrm>
            <a:prstGeom prst="wedgeRectCallout">
              <a:avLst>
                <a:gd name="adj1" fmla="val 70902"/>
                <a:gd name="adj2" fmla="val -6695"/>
              </a:avLst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i="1" kern="0" noProof="0" dirty="0">
                  <a:solidFill>
                    <a:srgbClr val="FFFFFF"/>
                  </a:solidFill>
                  <a:latin typeface="Verdana"/>
                </a:rPr>
                <a:t>4</a:t>
              </a:r>
              <a:endPara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endParaRPr>
            </a:p>
          </p:txBody>
        </p:sp>
      </p:grpSp>
      <p:grpSp>
        <p:nvGrpSpPr>
          <p:cNvPr id="44" name="Групувати 43"/>
          <p:cNvGrpSpPr/>
          <p:nvPr/>
        </p:nvGrpSpPr>
        <p:grpSpPr>
          <a:xfrm>
            <a:off x="333537" y="3911155"/>
            <a:ext cx="3782387" cy="2715144"/>
            <a:chOff x="333537" y="3911155"/>
            <a:chExt cx="3782387" cy="2715144"/>
          </a:xfrm>
        </p:grpSpPr>
        <p:pic>
          <p:nvPicPr>
            <p:cNvPr id="27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68" b="11801"/>
            <a:stretch>
              <a:fillRect/>
            </a:stretch>
          </p:blipFill>
          <p:spPr bwMode="auto">
            <a:xfrm>
              <a:off x="333537" y="3911155"/>
              <a:ext cx="2142378" cy="2715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Прямокутна виноска 26"/>
            <p:cNvSpPr/>
            <p:nvPr/>
          </p:nvSpPr>
          <p:spPr>
            <a:xfrm>
              <a:off x="383807" y="4324915"/>
              <a:ext cx="590809" cy="545226"/>
            </a:xfrm>
            <a:prstGeom prst="wedgeRectCallout">
              <a:avLst>
                <a:gd name="adj1" fmla="val 56616"/>
                <a:gd name="adj2" fmla="val 73290"/>
              </a:avLst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i="1" kern="0" noProof="0" dirty="0">
                  <a:solidFill>
                    <a:srgbClr val="FFFFFF"/>
                  </a:solidFill>
                  <a:latin typeface="Verdana"/>
                </a:rPr>
                <a:t>5</a:t>
              </a:r>
              <a:endPara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42" name="Прямокутна виноска 26"/>
            <p:cNvSpPr/>
            <p:nvPr/>
          </p:nvSpPr>
          <p:spPr>
            <a:xfrm>
              <a:off x="3525115" y="4418730"/>
              <a:ext cx="590809" cy="545226"/>
            </a:xfrm>
            <a:prstGeom prst="wedgeRectCallout">
              <a:avLst>
                <a:gd name="adj1" fmla="val 70902"/>
                <a:gd name="adj2" fmla="val -6695"/>
              </a:avLst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i="1" kern="0" noProof="0" dirty="0">
                  <a:solidFill>
                    <a:srgbClr val="FFFFFF"/>
                  </a:solidFill>
                  <a:latin typeface="Verdana"/>
                </a:rPr>
                <a:t>5</a:t>
              </a:r>
              <a:endPara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endParaRPr>
            </a:p>
          </p:txBody>
        </p:sp>
      </p:grpSp>
      <p:grpSp>
        <p:nvGrpSpPr>
          <p:cNvPr id="35" name="Групувати 34"/>
          <p:cNvGrpSpPr/>
          <p:nvPr/>
        </p:nvGrpSpPr>
        <p:grpSpPr>
          <a:xfrm>
            <a:off x="1726367" y="2528830"/>
            <a:ext cx="3036642" cy="1829367"/>
            <a:chOff x="1726367" y="2528830"/>
            <a:chExt cx="3036642" cy="1829367"/>
          </a:xfrm>
        </p:grpSpPr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3291" y="2532941"/>
              <a:ext cx="1488821" cy="1825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Прямокутна виноска 26"/>
            <p:cNvSpPr/>
            <p:nvPr/>
          </p:nvSpPr>
          <p:spPr>
            <a:xfrm>
              <a:off x="1726367" y="3214896"/>
              <a:ext cx="590809" cy="545226"/>
            </a:xfrm>
            <a:prstGeom prst="wedgeRectCallout">
              <a:avLst>
                <a:gd name="adj1" fmla="val 70902"/>
                <a:gd name="adj2" fmla="val -6695"/>
              </a:avLst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i="1" kern="0" dirty="0">
                  <a:solidFill>
                    <a:srgbClr val="FFFFFF"/>
                  </a:solidFill>
                  <a:latin typeface="Verdana"/>
                </a:rPr>
                <a:t>2</a:t>
              </a:r>
              <a:endPara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4" name="Прямокутна виноска 26"/>
            <p:cNvSpPr/>
            <p:nvPr/>
          </p:nvSpPr>
          <p:spPr>
            <a:xfrm>
              <a:off x="4172200" y="2528830"/>
              <a:ext cx="590809" cy="545226"/>
            </a:xfrm>
            <a:prstGeom prst="wedgeRectCallout">
              <a:avLst>
                <a:gd name="adj1" fmla="val 70902"/>
                <a:gd name="adj2" fmla="val -6695"/>
              </a:avLst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i="1" kern="0" noProof="0" dirty="0">
                  <a:solidFill>
                    <a:srgbClr val="FFFFFF"/>
                  </a:solidFill>
                  <a:latin typeface="Verdana"/>
                </a:rPr>
                <a:t>2</a:t>
              </a:r>
              <a:endPara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endParaRPr>
            </a:p>
          </p:txBody>
        </p:sp>
      </p:grpSp>
      <p:grpSp>
        <p:nvGrpSpPr>
          <p:cNvPr id="47" name="Групувати 46"/>
          <p:cNvGrpSpPr/>
          <p:nvPr/>
        </p:nvGrpSpPr>
        <p:grpSpPr>
          <a:xfrm>
            <a:off x="2872329" y="4597528"/>
            <a:ext cx="8144127" cy="2192965"/>
            <a:chOff x="2872329" y="4597528"/>
            <a:chExt cx="8144127" cy="2192965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674"/>
            <a:stretch>
              <a:fillRect/>
            </a:stretch>
          </p:blipFill>
          <p:spPr bwMode="auto">
            <a:xfrm>
              <a:off x="8940857" y="4597528"/>
              <a:ext cx="1700843" cy="2192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Прямокутна виноска 26"/>
            <p:cNvSpPr/>
            <p:nvPr/>
          </p:nvSpPr>
          <p:spPr>
            <a:xfrm>
              <a:off x="2872329" y="5070620"/>
              <a:ext cx="590809" cy="545226"/>
            </a:xfrm>
            <a:prstGeom prst="wedgeRectCallout">
              <a:avLst>
                <a:gd name="adj1" fmla="val 70902"/>
                <a:gd name="adj2" fmla="val -6695"/>
              </a:avLst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i="1" kern="0" noProof="0" dirty="0">
                  <a:solidFill>
                    <a:srgbClr val="FFFFFF"/>
                  </a:solidFill>
                  <a:latin typeface="Verdana"/>
                </a:rPr>
                <a:t>6</a:t>
              </a:r>
              <a:endPara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46" name="Прямокутна виноска 26"/>
            <p:cNvSpPr/>
            <p:nvPr/>
          </p:nvSpPr>
          <p:spPr>
            <a:xfrm>
              <a:off x="10425647" y="5391533"/>
              <a:ext cx="590809" cy="545226"/>
            </a:xfrm>
            <a:prstGeom prst="wedgeRectCallout">
              <a:avLst>
                <a:gd name="adj1" fmla="val -95775"/>
                <a:gd name="adj2" fmla="val -4115"/>
              </a:avLst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i="1" kern="0" noProof="0" dirty="0">
                  <a:solidFill>
                    <a:srgbClr val="FFFFFF"/>
                  </a:solidFill>
                  <a:latin typeface="Verdana"/>
                </a:rPr>
                <a:t>6</a:t>
              </a:r>
              <a:endPara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endParaRPr>
            </a:p>
          </p:txBody>
        </p:sp>
      </p:grpSp>
      <p:sp>
        <p:nvSpPr>
          <p:cNvPr id="50" name="Стрілка вправо 30">
            <a:hlinkClick r:id="" action="ppaction://hlinkshowjump?jump=nextslide"/>
          </p:cNvPr>
          <p:cNvSpPr/>
          <p:nvPr/>
        </p:nvSpPr>
        <p:spPr>
          <a:xfrm>
            <a:off x="10571941" y="5843113"/>
            <a:ext cx="1550209" cy="981489"/>
          </a:xfrm>
          <a:prstGeom prst="rightArrow">
            <a:avLst/>
          </a:prstGeom>
          <a:solidFill>
            <a:srgbClr val="008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/>
              <a:t>Далі</a:t>
            </a:r>
          </a:p>
        </p:txBody>
      </p:sp>
    </p:spTree>
    <p:extLst>
      <p:ext uri="{BB962C8B-B14F-4D97-AF65-F5344CB8AC3E}">
        <p14:creationId xmlns:p14="http://schemas.microsoft.com/office/powerpoint/2010/main" val="342771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Фізкультхвилинка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9012" y="1273300"/>
            <a:ext cx="4701502" cy="5237638"/>
          </a:xfrm>
          <a:prstGeom prst="rect">
            <a:avLst/>
          </a:prstGeom>
        </p:spPr>
      </p:pic>
      <p:pic>
        <p:nvPicPr>
          <p:cNvPr id="8" name="Picture 6" descr="http://redkivskinvk.ucoz.ru/photo-42373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04" y="1273300"/>
            <a:ext cx="4144184" cy="523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18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99" y="1318731"/>
            <a:ext cx="2349261" cy="236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994" y="1409239"/>
            <a:ext cx="2337244" cy="23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248" y="3259041"/>
            <a:ext cx="2349261" cy="233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66" y="1336057"/>
            <a:ext cx="2337244" cy="23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671" y="1897399"/>
            <a:ext cx="2397327" cy="23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44" y="4006748"/>
            <a:ext cx="2337246" cy="23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11" y="4303410"/>
            <a:ext cx="2373294" cy="23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http://t0.gstatic.com/images?q=tbn:ANd9GcSe5S2wIycSjCJnvBJb6S68gKQkYJZJcWKlfAdQh1r7-rOn538i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66" y="4427663"/>
            <a:ext cx="3168352" cy="2100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234758"/>
            <a:ext cx="9944100" cy="532820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/>
              <a:t>Найкращі картини українських художників</a:t>
            </a:r>
            <a:endParaRPr lang="uk-UA" sz="2800" dirty="0"/>
          </a:p>
        </p:txBody>
      </p:sp>
      <p:pic>
        <p:nvPicPr>
          <p:cNvPr id="3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 rotWithShape="1">
          <a:blip r:embed="rId3"/>
          <a:srcRect l="2956" t="12060" b="5162"/>
          <a:stretch/>
        </p:blipFill>
        <p:spPr>
          <a:xfrm>
            <a:off x="1733549" y="1200150"/>
            <a:ext cx="8439151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05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/>
              <a:t>Читання казок</a:t>
            </a:r>
            <a:endParaRPr lang="uk-UA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3542" t="18332" r="2917" b="16667"/>
          <a:stretch/>
        </p:blipFill>
        <p:spPr>
          <a:xfrm>
            <a:off x="1291766" y="1428750"/>
            <a:ext cx="9357183" cy="5238750"/>
          </a:xfrm>
          <a:prstGeom prst="rect">
            <a:avLst/>
          </a:prstGeom>
        </p:spPr>
      </p:pic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344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234758"/>
            <a:ext cx="9944100" cy="532820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/>
              <a:t>Навчальний мультфільм з математики</a:t>
            </a:r>
            <a:endParaRPr lang="uk-UA" sz="2800" dirty="0"/>
          </a:p>
        </p:txBody>
      </p:sp>
      <p:pic>
        <p:nvPicPr>
          <p:cNvPr id="3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1875" t="16945" r="1667" b="15834"/>
          <a:stretch/>
        </p:blipFill>
        <p:spPr>
          <a:xfrm>
            <a:off x="1485900" y="1466850"/>
            <a:ext cx="882015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04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</a:t>
            </a:r>
            <a:r>
              <a:rPr lang="uk-UA" sz="1600" b="1" dirty="0" smtClean="0">
                <a:solidFill>
                  <a:srgbClr val="FFFFFF"/>
                </a:solidFill>
                <a:latin typeface="Verdana"/>
              </a:rPr>
              <a:t>програмою Р.Б. Шияна</a:t>
            </a:r>
            <a:endParaRPr lang="uk-UA" sz="1600" b="1" dirty="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8" name="Picture 2" descr="video, youtube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416" y="3488878"/>
            <a:ext cx="2686929" cy="268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www.displaymedia.fr/imageproduct/specification/multimedi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5334" y="3778479"/>
            <a:ext cx="3406037" cy="239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100" dirty="0"/>
              <a:t>Які існують сервіси для розміщення відео -та </a:t>
            </a:r>
            <a:r>
              <a:rPr lang="uk-UA" sz="3100" dirty="0" err="1"/>
              <a:t>аудіоматеріалів</a:t>
            </a:r>
            <a:r>
              <a:rPr lang="uk-UA" sz="3100" dirty="0"/>
              <a:t> в Інтернеті?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YouTube</a:t>
            </a:r>
            <a:r>
              <a:rPr lang="en-US" sz="2800" b="1" i="1" kern="0" dirty="0">
                <a:solidFill>
                  <a:srgbClr val="FFFFFF"/>
                </a:solidFill>
              </a:rPr>
              <a:t> — </a:t>
            </a:r>
            <a:r>
              <a:rPr lang="uk-UA" sz="2800" b="1" i="1" kern="0" dirty="0">
                <a:solidFill>
                  <a:srgbClr val="FFFFFF"/>
                </a:solidFill>
              </a:rPr>
              <a:t>це найбільший у світі </a:t>
            </a:r>
            <a:r>
              <a:rPr lang="uk-UA" sz="2800" b="1" i="1" kern="0" dirty="0" err="1">
                <a:solidFill>
                  <a:srgbClr val="FFFFFF"/>
                </a:solidFill>
              </a:rPr>
              <a:t>відеосервіс</a:t>
            </a:r>
            <a:r>
              <a:rPr lang="uk-UA" sz="2800" b="1" i="1" kern="0" dirty="0">
                <a:solidFill>
                  <a:srgbClr val="FFFFFF"/>
                </a:solidFill>
              </a:rPr>
              <a:t> в Інтернеті, призначений для перегляду та розміщення в Інтернеті відео, створеного користувачами з усього світу. Переглядати відео на </a:t>
            </a:r>
            <a:r>
              <a:rPr lang="en-US" sz="2800" b="1" i="1" kern="0" dirty="0">
                <a:solidFill>
                  <a:srgbClr val="FFFF00"/>
                </a:solidFill>
              </a:rPr>
              <a:t>YouTube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може будь-хто. </a:t>
            </a:r>
          </a:p>
        </p:txBody>
      </p:sp>
      <p:pic>
        <p:nvPicPr>
          <p:cNvPr id="3076" name="Picture 4" descr="http://hi-news.ru/wp-content/uploads/2013/03/youtub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863" y="3229383"/>
            <a:ext cx="6959286" cy="291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008" y="3115161"/>
            <a:ext cx="4942890" cy="3108543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порталі </a:t>
            </a:r>
            <a:r>
              <a:rPr lang="uk-UA" sz="2800" b="1" i="1" kern="0" dirty="0">
                <a:solidFill>
                  <a:srgbClr val="FFFF00"/>
                </a:solidFill>
              </a:rPr>
              <a:t>https://www.youtube.com</a:t>
            </a:r>
            <a:r>
              <a:rPr lang="uk-UA" sz="2800" b="1" i="1" kern="0" dirty="0">
                <a:solidFill>
                  <a:srgbClr val="FFFFFF"/>
                </a:solidFill>
              </a:rPr>
              <a:t> є система пошуку, за допомогою якої можна швидко знайти потрібні відеоматеріали.</a:t>
            </a:r>
          </a:p>
        </p:txBody>
      </p:sp>
    </p:spTree>
    <p:extLst>
      <p:ext uri="{BB962C8B-B14F-4D97-AF65-F5344CB8AC3E}">
        <p14:creationId xmlns:p14="http://schemas.microsoft.com/office/powerpoint/2010/main" val="178968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Перегляд навчальних відео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Відео з сайту </a:t>
            </a:r>
            <a:r>
              <a:rPr lang="uk-UA" sz="2800" b="1" i="1" kern="0" dirty="0" err="1">
                <a:solidFill>
                  <a:srgbClr val="FFFF00"/>
                </a:solidFill>
              </a:rPr>
              <a:t>Ютуб</a:t>
            </a:r>
            <a:r>
              <a:rPr lang="uk-UA" sz="2800" b="1" i="1" kern="0" dirty="0">
                <a:solidFill>
                  <a:srgbClr val="FFFFFF"/>
                </a:solidFill>
              </a:rPr>
              <a:t> можна переглядати на різних пристроях: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7" y="2266145"/>
            <a:ext cx="3973051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Комп’ютер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10553" y="2266145"/>
            <a:ext cx="3973051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Планшет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49099" y="2266145"/>
            <a:ext cx="3973051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Смартфон</a:t>
            </a:r>
          </a:p>
        </p:txBody>
      </p:sp>
      <p:pic>
        <p:nvPicPr>
          <p:cNvPr id="2050" name="Picture 2" descr="Результат пошуку зображень за запитом &quot;youtube computer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4" r="15403"/>
          <a:stretch/>
        </p:blipFill>
        <p:spPr bwMode="auto">
          <a:xfrm>
            <a:off x="72007" y="3078812"/>
            <a:ext cx="3973051" cy="310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Результат пошуку зображень за запитом &quot;youtube computer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94" b="7449"/>
          <a:stretch/>
        </p:blipFill>
        <p:spPr bwMode="auto">
          <a:xfrm>
            <a:off x="4110553" y="3078812"/>
            <a:ext cx="3973051" cy="310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Результат пошуку зображень за запитом &quot;youtube смартфон&quot;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7"/>
          <a:stretch/>
        </p:blipFill>
        <p:spPr bwMode="auto">
          <a:xfrm>
            <a:off x="8910625" y="3078812"/>
            <a:ext cx="2449997" cy="336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54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Перегляд навчальних відео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Пошук навчальних відео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688" y="1921112"/>
            <a:ext cx="11669027" cy="4214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/>
          <p:cNvSpPr/>
          <p:nvPr/>
        </p:nvSpPr>
        <p:spPr>
          <a:xfrm>
            <a:off x="3116259" y="1943609"/>
            <a:ext cx="8640311" cy="65820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4068599" y="2702250"/>
            <a:ext cx="3258132" cy="523220"/>
          </a:xfrm>
          <a:prstGeom prst="wedgeRectCallout">
            <a:avLst>
              <a:gd name="adj1" fmla="val -49342"/>
              <a:gd name="adj2" fmla="val -129420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Рядок пошуку</a:t>
            </a:r>
          </a:p>
        </p:txBody>
      </p:sp>
    </p:spTree>
    <p:extLst>
      <p:ext uri="{BB962C8B-B14F-4D97-AF65-F5344CB8AC3E}">
        <p14:creationId xmlns:p14="http://schemas.microsoft.com/office/powerpoint/2010/main" val="350783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Перегляд навчальних відео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Пошук навчальних відео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80" y="1964325"/>
            <a:ext cx="11639998" cy="4222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/>
          <p:cNvSpPr/>
          <p:nvPr/>
        </p:nvSpPr>
        <p:spPr>
          <a:xfrm>
            <a:off x="2825974" y="1981291"/>
            <a:ext cx="7871054" cy="51299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Стрілка вліво 20"/>
          <p:cNvSpPr/>
          <p:nvPr/>
        </p:nvSpPr>
        <p:spPr>
          <a:xfrm rot="7200000">
            <a:off x="2624993" y="2569436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3769712" y="4613854"/>
            <a:ext cx="8015887" cy="157247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Стрілка вліво 20"/>
          <p:cNvSpPr/>
          <p:nvPr/>
        </p:nvSpPr>
        <p:spPr>
          <a:xfrm rot="18900000">
            <a:off x="6657307" y="3924255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751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Перегляд навчальних відео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ви знайшли відео, яке вас зацікавило, за його допомогою можна знайти й інші: у правій частині вікна є посилання на інші відео, розміщені цим користувачем, а також схожі відео.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772" y="3200213"/>
            <a:ext cx="8277225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кутник 7"/>
          <p:cNvSpPr/>
          <p:nvPr/>
        </p:nvSpPr>
        <p:spPr>
          <a:xfrm>
            <a:off x="7467623" y="3577603"/>
            <a:ext cx="2648185" cy="297260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/>
          <p:cNvSpPr/>
          <p:nvPr/>
        </p:nvSpPr>
        <p:spPr>
          <a:xfrm rot="18900000">
            <a:off x="8975467" y="3015237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92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8" y="3872400"/>
            <a:ext cx="12050142" cy="702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Перегляд навчальних відео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нижній частині області відтворення відеозапису розміщено елементи керування відтворенням та переглядом: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202958" y="4108527"/>
            <a:ext cx="495748" cy="44799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202958" y="4921235"/>
            <a:ext cx="2678988" cy="1569660"/>
          </a:xfrm>
          <a:prstGeom prst="wedgeRectCallout">
            <a:avLst>
              <a:gd name="adj1" fmla="val -40330"/>
              <a:gd name="adj2" fmla="val -7915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Кнопка для початку або призупинення відтворення</a:t>
            </a:r>
          </a:p>
        </p:txBody>
      </p:sp>
      <p:sp>
        <p:nvSpPr>
          <p:cNvPr id="12" name="Прямокутник 11"/>
          <p:cNvSpPr/>
          <p:nvPr/>
        </p:nvSpPr>
        <p:spPr>
          <a:xfrm>
            <a:off x="1398911" y="4103144"/>
            <a:ext cx="1241049" cy="44799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TextBox 12"/>
          <p:cNvSpPr txBox="1"/>
          <p:nvPr/>
        </p:nvSpPr>
        <p:spPr>
          <a:xfrm>
            <a:off x="3018677" y="4917573"/>
            <a:ext cx="2678988" cy="830997"/>
          </a:xfrm>
          <a:prstGeom prst="wedgeRectCallout">
            <a:avLst>
              <a:gd name="adj1" fmla="val -77766"/>
              <a:gd name="adj2" fmla="val -111104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Регулювання гучності</a:t>
            </a:r>
          </a:p>
        </p:txBody>
      </p:sp>
      <p:sp>
        <p:nvSpPr>
          <p:cNvPr id="14" name="Прямокутник 13"/>
          <p:cNvSpPr/>
          <p:nvPr/>
        </p:nvSpPr>
        <p:spPr>
          <a:xfrm>
            <a:off x="11017045" y="4103144"/>
            <a:ext cx="492890" cy="44799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6" name="Прямокутник 15"/>
          <p:cNvSpPr/>
          <p:nvPr/>
        </p:nvSpPr>
        <p:spPr>
          <a:xfrm>
            <a:off x="11509935" y="4103144"/>
            <a:ext cx="522521" cy="44799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TextBox 16"/>
          <p:cNvSpPr txBox="1"/>
          <p:nvPr/>
        </p:nvSpPr>
        <p:spPr>
          <a:xfrm>
            <a:off x="9085006" y="4917573"/>
            <a:ext cx="3037144" cy="830997"/>
          </a:xfrm>
          <a:prstGeom prst="wedgeRectCallout">
            <a:avLst>
              <a:gd name="adj1" fmla="val 39578"/>
              <a:gd name="adj2" fmla="val -100455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Повноекранний режим</a:t>
            </a:r>
          </a:p>
        </p:txBody>
      </p:sp>
      <p:sp>
        <p:nvSpPr>
          <p:cNvPr id="18" name="Прямокутник 17"/>
          <p:cNvSpPr/>
          <p:nvPr/>
        </p:nvSpPr>
        <p:spPr>
          <a:xfrm>
            <a:off x="697258" y="4112127"/>
            <a:ext cx="701653" cy="44799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9" name="TextBox 18"/>
          <p:cNvSpPr txBox="1"/>
          <p:nvPr/>
        </p:nvSpPr>
        <p:spPr>
          <a:xfrm>
            <a:off x="72008" y="2811580"/>
            <a:ext cx="4308263" cy="830997"/>
          </a:xfrm>
          <a:prstGeom prst="wedgeRectCallout">
            <a:avLst>
              <a:gd name="adj1" fmla="val -27801"/>
              <a:gd name="adj2" fmla="val 1231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Перейти до перегляду наступного відео</a:t>
            </a:r>
          </a:p>
        </p:txBody>
      </p:sp>
      <p:sp>
        <p:nvSpPr>
          <p:cNvPr id="23" name="Прямокутник 22"/>
          <p:cNvSpPr/>
          <p:nvPr/>
        </p:nvSpPr>
        <p:spPr>
          <a:xfrm>
            <a:off x="10479709" y="4103143"/>
            <a:ext cx="522521" cy="44799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4" name="TextBox 23"/>
          <p:cNvSpPr txBox="1"/>
          <p:nvPr/>
        </p:nvSpPr>
        <p:spPr>
          <a:xfrm>
            <a:off x="5872763" y="4917573"/>
            <a:ext cx="3037144" cy="830997"/>
          </a:xfrm>
          <a:prstGeom prst="wedgeRectCallout">
            <a:avLst>
              <a:gd name="adj1" fmla="val 111932"/>
              <a:gd name="adj2" fmla="val -119978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Інструмент </a:t>
            </a:r>
            <a:r>
              <a:rPr lang="uk-UA" sz="2400" b="1" i="1" kern="0" dirty="0">
                <a:solidFill>
                  <a:srgbClr val="FFFF00"/>
                </a:solidFill>
              </a:rPr>
              <a:t>Налаштування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59727" y="2811580"/>
            <a:ext cx="4462423" cy="830997"/>
          </a:xfrm>
          <a:prstGeom prst="wedgeRectCallout">
            <a:avLst>
              <a:gd name="adj1" fmla="val 30267"/>
              <a:gd name="adj2" fmla="val 1302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Перехід до режиму домашнього кінотеатру</a:t>
            </a:r>
          </a:p>
        </p:txBody>
      </p:sp>
    </p:spTree>
    <p:extLst>
      <p:ext uri="{BB962C8B-B14F-4D97-AF65-F5344CB8AC3E}">
        <p14:creationId xmlns:p14="http://schemas.microsoft.com/office/powerpoint/2010/main" val="300367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8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3" grpId="0" animBg="1"/>
      <p:bldP spid="2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Перегляд картин художників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Перегляд картин художників (</a:t>
            </a:r>
            <a:r>
              <a:rPr lang="en-US" sz="2800" b="1" i="1" kern="0" dirty="0">
                <a:solidFill>
                  <a:srgbClr val="FFFF00"/>
                </a:solidFill>
              </a:rPr>
              <a:t>art-pics.ru</a:t>
            </a:r>
            <a:r>
              <a:rPr lang="uk-UA" sz="2800" b="1" i="1" kern="0" dirty="0">
                <a:solidFill>
                  <a:srgbClr val="FFFFFF"/>
                </a:solidFill>
              </a:rPr>
              <a:t>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941" y="1801824"/>
            <a:ext cx="9124276" cy="4743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69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77541</TotalTime>
  <Words>454</Words>
  <Application>Microsoft Office PowerPoint</Application>
  <PresentationFormat>Произвольный</PresentationFormat>
  <Paragraphs>112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Перегляд навчального відео, анімацій, схем, пошук та навігація у безпечних мережах та Інтернеті за допомогою цифрових пристроїв.</vt:lpstr>
      <vt:lpstr>Розгадайте кросворд</vt:lpstr>
      <vt:lpstr>Які існують сервіси для розміщення відео -та аудіоматеріалів в Інтернеті?</vt:lpstr>
      <vt:lpstr>Перегляд навчальних відео</vt:lpstr>
      <vt:lpstr>Перегляд навчальних відео</vt:lpstr>
      <vt:lpstr>Перегляд навчальних відео</vt:lpstr>
      <vt:lpstr>Перегляд навчальних відео</vt:lpstr>
      <vt:lpstr>Перегляд навчальних відео</vt:lpstr>
      <vt:lpstr>Перегляд картин художників</vt:lpstr>
      <vt:lpstr>Перегляд картин художників</vt:lpstr>
      <vt:lpstr>Читання текстів</vt:lpstr>
      <vt:lpstr>Читання текстів</vt:lpstr>
      <vt:lpstr>Читання текстів</vt:lpstr>
      <vt:lpstr>Цікавинки</vt:lpstr>
      <vt:lpstr>Запитання і завдання</vt:lpstr>
      <vt:lpstr>Розгадай ребус</vt:lpstr>
      <vt:lpstr>Запитання і завдання</vt:lpstr>
      <vt:lpstr>Знайди пару</vt:lpstr>
      <vt:lpstr>Знайди відмінності</vt:lpstr>
      <vt:lpstr>Фізкультхвилинка</vt:lpstr>
      <vt:lpstr>Працюємо за комп’ютером</vt:lpstr>
      <vt:lpstr>Найкращі картини українських художників</vt:lpstr>
      <vt:lpstr>Читання казок</vt:lpstr>
      <vt:lpstr>Навчальний мультфільм з математики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Comp04</cp:lastModifiedBy>
  <cp:revision>742</cp:revision>
  <dcterms:created xsi:type="dcterms:W3CDTF">2016-06-06T19:48:43Z</dcterms:created>
  <dcterms:modified xsi:type="dcterms:W3CDTF">2020-03-31T13:12:26Z</dcterms:modified>
</cp:coreProperties>
</file>