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75" r:id="rId3"/>
    <p:sldId id="587" r:id="rId4"/>
    <p:sldId id="576" r:id="rId5"/>
    <p:sldId id="571" r:id="rId6"/>
    <p:sldId id="572" r:id="rId7"/>
    <p:sldId id="586" r:id="rId8"/>
    <p:sldId id="573" r:id="rId9"/>
    <p:sldId id="577" r:id="rId10"/>
    <p:sldId id="588" r:id="rId11"/>
    <p:sldId id="578" r:id="rId12"/>
    <p:sldId id="581" r:id="rId13"/>
    <p:sldId id="495" r:id="rId14"/>
    <p:sldId id="346" r:id="rId15"/>
    <p:sldId id="582" r:id="rId16"/>
    <p:sldId id="496" r:id="rId17"/>
    <p:sldId id="534" r:id="rId18"/>
    <p:sldId id="385" r:id="rId19"/>
    <p:sldId id="261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96E23"/>
    <a:srgbClr val="A7872B"/>
    <a:srgbClr val="194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88" autoAdjust="0"/>
    <p:restoredTop sz="94660"/>
  </p:normalViewPr>
  <p:slideViewPr>
    <p:cSldViewPr snapToGrid="0">
      <p:cViewPr>
        <p:scale>
          <a:sx n="49" d="100"/>
          <a:sy n="49" d="100"/>
        </p:scale>
        <p:origin x="-108" y="-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7"/>
          <a:stretch/>
        </p:blipFill>
        <p:spPr>
          <a:xfrm>
            <a:off x="0" y="0"/>
            <a:ext cx="4475018" cy="4730111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505343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 dirty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2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31.03.2020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94852" y="624503"/>
            <a:ext cx="7137066" cy="1801607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Правила власної та взаємної безпеки з цифровими пристроями. Організація </a:t>
            </a:r>
            <a:r>
              <a:rPr lang="uk-UA" sz="3200" dirty="0"/>
              <a:t>робочого місця </a:t>
            </a:r>
            <a:r>
              <a:rPr lang="uk-UA" sz="3200" dirty="0" smtClean="0"/>
              <a:t>та особистого режиму роботи з цифровими пристроями.</a:t>
            </a:r>
            <a:endParaRPr lang="uk-UA" sz="32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Р.Б.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2050" name="Picture 2" descr="computer, pc, work corner, work station, workplace, workst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45" y="3587772"/>
            <a:ext cx="2447806" cy="24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puter, concept, encyclopedia, search, wiki, work, workplace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" b="13182"/>
          <a:stretch/>
        </p:blipFill>
        <p:spPr bwMode="auto">
          <a:xfrm>
            <a:off x="9186203" y="3709827"/>
            <a:ext cx="2798634" cy="22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Робота з комп’ютерною </a:t>
            </a:r>
            <a:r>
              <a:rPr lang="uk-UA" dirty="0" err="1"/>
              <a:t>мишою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hape 244"/>
          <p:cNvSpPr/>
          <p:nvPr/>
        </p:nvSpPr>
        <p:spPr>
          <a:xfrm>
            <a:off x="1273925" y="1171572"/>
            <a:ext cx="9571069" cy="537569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6222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Організація робочого місця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577724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Організація робочого місця під час робити з смартфоном або планшетом.  </a:t>
            </a:r>
          </a:p>
        </p:txBody>
      </p:sp>
      <p:pic>
        <p:nvPicPr>
          <p:cNvPr id="8194" name="Picture 2" descr="http://previews.123rf.com/images/gurza/gurza1409/gurza140900059/32228291-Shopping-in-online-store-Internet-shopping--Stock-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226" y="1196763"/>
            <a:ext cx="6152924" cy="49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767" y="3157957"/>
            <a:ext cx="3004462" cy="31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Організація робочого місця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9" y="1196763"/>
            <a:ext cx="4993478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Основні жести при роботі з сенсорними пристроями (смартфоном або планшетом).</a:t>
            </a:r>
          </a:p>
        </p:txBody>
      </p:sp>
      <p:pic>
        <p:nvPicPr>
          <p:cNvPr id="11266" name="Picture 2" descr="Stock vector of 'Hand holding mobile smartphone gestures icons set isolated vector illustration'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2"/>
          <a:stretch/>
        </p:blipFill>
        <p:spPr bwMode="auto">
          <a:xfrm>
            <a:off x="5239657" y="1196762"/>
            <a:ext cx="6792686" cy="547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Результат пошуку зображень за запитом &quot;Hands Tablet Photo Royalty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50" r="40029" b="4848"/>
          <a:stretch/>
        </p:blipFill>
        <p:spPr bwMode="auto">
          <a:xfrm>
            <a:off x="72009" y="3725214"/>
            <a:ext cx="4993478" cy="26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8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Цікавинки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чи знаєш ти, що є такі комп’ютери, на яких з об’єктами працюють за допомогою погляду? Наприклад, ти подивився на Кошик, а вказівник уже там!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714" y="2794960"/>
            <a:ext cx="5613085" cy="3979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49" y="2998576"/>
            <a:ext cx="4408694" cy="32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ти знаєш правила безпечного користування комп’ютерними пристроями?</a:t>
            </a:r>
          </a:p>
        </p:txBody>
      </p:sp>
      <p:pic>
        <p:nvPicPr>
          <p:cNvPr id="8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7" y="2258856"/>
            <a:ext cx="12050142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пристрої ти використовуєш для навчання?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7" y="2890062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раціонально організувати робоче місце під час навчання з різними пристроями?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72" y="3952155"/>
            <a:ext cx="7082285" cy="25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можуть робити пристрої? </a:t>
            </a:r>
          </a:p>
        </p:txBody>
      </p:sp>
      <p:sp>
        <p:nvSpPr>
          <p:cNvPr id="6" name="Shape 265"/>
          <p:cNvSpPr/>
          <p:nvPr/>
        </p:nvSpPr>
        <p:spPr>
          <a:xfrm>
            <a:off x="8303395" y="1719983"/>
            <a:ext cx="3842493" cy="313947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05" y="1952861"/>
            <a:ext cx="3600109" cy="2399052"/>
          </a:xfrm>
          <a:prstGeom prst="rect">
            <a:avLst/>
          </a:prstGeom>
        </p:spPr>
      </p:pic>
      <p:sp>
        <p:nvSpPr>
          <p:cNvPr id="9" name="Shape 181"/>
          <p:cNvSpPr/>
          <p:nvPr/>
        </p:nvSpPr>
        <p:spPr>
          <a:xfrm>
            <a:off x="4898491" y="1973024"/>
            <a:ext cx="2073274" cy="18002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342" y="4861495"/>
            <a:ext cx="2394411" cy="159149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7261" y="4745461"/>
            <a:ext cx="2396010" cy="183418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9263" y="4741454"/>
            <a:ext cx="2955912" cy="1817807"/>
          </a:xfrm>
          <a:prstGeom prst="rect">
            <a:avLst/>
          </a:prstGeom>
        </p:spPr>
      </p:pic>
      <p:cxnSp>
        <p:nvCxnSpPr>
          <p:cNvPr id="16" name="Пряма зі стрілкою 15"/>
          <p:cNvCxnSpPr/>
          <p:nvPr/>
        </p:nvCxnSpPr>
        <p:spPr>
          <a:xfrm>
            <a:off x="2974101" y="3592601"/>
            <a:ext cx="6477225" cy="1859305"/>
          </a:xfrm>
          <a:prstGeom prst="straightConnector1">
            <a:avLst/>
          </a:prstGeom>
          <a:noFill/>
          <a:ln w="1143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Пряма зі стрілкою 16"/>
          <p:cNvCxnSpPr/>
          <p:nvPr/>
        </p:nvCxnSpPr>
        <p:spPr>
          <a:xfrm flipH="1">
            <a:off x="2554276" y="3213256"/>
            <a:ext cx="3209620" cy="2222198"/>
          </a:xfrm>
          <a:prstGeom prst="straightConnector1">
            <a:avLst/>
          </a:prstGeom>
          <a:noFill/>
          <a:ln w="1143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8" name="Пряма зі стрілкою 17"/>
          <p:cNvCxnSpPr/>
          <p:nvPr/>
        </p:nvCxnSpPr>
        <p:spPr>
          <a:xfrm flipH="1">
            <a:off x="6704656" y="3868084"/>
            <a:ext cx="2746670" cy="1583822"/>
          </a:xfrm>
          <a:prstGeom prst="straightConnector1">
            <a:avLst/>
          </a:prstGeom>
          <a:noFill/>
          <a:ln w="1143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0195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Розв’яжи задачу. </a:t>
            </a:r>
            <a:r>
              <a:rPr lang="uk-UA" sz="2800" b="1" i="1" kern="0" dirty="0" err="1">
                <a:solidFill>
                  <a:srgbClr val="FFFFFF"/>
                </a:solidFill>
              </a:rPr>
              <a:t>Смайликові</a:t>
            </a:r>
            <a:r>
              <a:rPr lang="uk-UA" sz="2800" b="1" i="1" kern="0" dirty="0">
                <a:solidFill>
                  <a:srgbClr val="FFFFFF"/>
                </a:solidFill>
              </a:rPr>
              <a:t> на день народження подарували книжку, в якій 30 сторінок. Малюнки є тільки на тих сторінках, номер яких містить цифру 2. Скільки малюнків у книжці? </a:t>
            </a:r>
          </a:p>
        </p:txBody>
      </p:sp>
      <p:pic>
        <p:nvPicPr>
          <p:cNvPr id="10" name="Picture 2" descr="http://www.barabooka.com.ua/wp-content/uploads/2014/03/3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9"/>
          <a:stretch/>
        </p:blipFill>
        <p:spPr bwMode="auto">
          <a:xfrm>
            <a:off x="1408457" y="3149978"/>
            <a:ext cx="3665591" cy="34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985538" y="4303626"/>
            <a:ext cx="3740969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12 малюнків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85539" y="3540900"/>
            <a:ext cx="3746468" cy="58477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Відповідь:</a:t>
            </a:r>
          </a:p>
        </p:txBody>
      </p:sp>
    </p:spTree>
    <p:extLst>
      <p:ext uri="{BB962C8B-B14F-4D97-AF65-F5344CB8AC3E}">
        <p14:creationId xmlns:p14="http://schemas.microsoft.com/office/powerpoint/2010/main" val="25249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Програма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grpSp>
        <p:nvGrpSpPr>
          <p:cNvPr id="6" name="Групувати 5"/>
          <p:cNvGrpSpPr/>
          <p:nvPr/>
        </p:nvGrpSpPr>
        <p:grpSpPr>
          <a:xfrm>
            <a:off x="218174" y="2272690"/>
            <a:ext cx="11741598" cy="2734192"/>
            <a:chOff x="247202" y="2592003"/>
            <a:chExt cx="8467077" cy="197167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202" y="2601528"/>
              <a:ext cx="6391275" cy="196215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6429" y="2592003"/>
              <a:ext cx="1847850" cy="1971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76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Фізкультхвилинка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012" y="1273300"/>
            <a:ext cx="4701502" cy="5237638"/>
          </a:xfrm>
          <a:prstGeom prst="rect">
            <a:avLst/>
          </a:prstGeom>
        </p:spPr>
      </p:pic>
      <p:pic>
        <p:nvPicPr>
          <p:cNvPr id="8" name="Picture 6" descr="http://redkivskinvk.ucoz.ru/photo-4237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4" y="1273300"/>
            <a:ext cx="4144184" cy="523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99" y="1318731"/>
            <a:ext cx="2349261" cy="236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94" y="1409239"/>
            <a:ext cx="233724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248" y="3259041"/>
            <a:ext cx="2349261" cy="2337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66" y="1336057"/>
            <a:ext cx="2337244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671" y="1897399"/>
            <a:ext cx="2397327" cy="23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4" y="4006748"/>
            <a:ext cx="2337246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11" y="4303410"/>
            <a:ext cx="2373294" cy="23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t0.gstatic.com/images?q=tbn:ANd9GcSe5S2wIycSjCJnvBJb6S68gKQkYJZJcWKlfAdQh1r7-rOn538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466" y="4427663"/>
            <a:ext cx="3168352" cy="2100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кросворд</a:t>
            </a:r>
          </a:p>
        </p:txBody>
      </p:sp>
      <p:graphicFrame>
        <p:nvGraphicFramePr>
          <p:cNvPr id="24" name="Таблиця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398206"/>
              </p:ext>
            </p:extLst>
          </p:nvPr>
        </p:nvGraphicFramePr>
        <p:xfrm>
          <a:off x="2507562" y="1806050"/>
          <a:ext cx="6264700" cy="3816421"/>
        </p:xfrm>
        <a:graphic>
          <a:graphicData uri="http://schemas.openxmlformats.org/drawingml/2006/table">
            <a:tbl>
              <a:tblPr firstRow="1" bandRow="1"/>
              <a:tblGrid>
                <a:gridCol w="626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uk-UA" sz="2800" b="1" i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14" y="5406450"/>
            <a:ext cx="576064" cy="576064"/>
          </a:xfrm>
          <a:prstGeom prst="rect">
            <a:avLst/>
          </a:prstGeom>
        </p:spPr>
      </p:pic>
      <p:sp>
        <p:nvSpPr>
          <p:cNvPr id="26" name="Округлена прямокутна виноска 5"/>
          <p:cNvSpPr/>
          <p:nvPr/>
        </p:nvSpPr>
        <p:spPr>
          <a:xfrm>
            <a:off x="3155634" y="2814162"/>
            <a:ext cx="576064" cy="573893"/>
          </a:xfrm>
          <a:prstGeom prst="wedgeRoundRectCallout">
            <a:avLst>
              <a:gd name="adj1" fmla="val -3393"/>
              <a:gd name="adj2" fmla="val 7119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11418" y="5910506"/>
            <a:ext cx="8902025" cy="49375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1.  У комп'ютері його називають «системний».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28" y="5862580"/>
            <a:ext cx="551982" cy="551982"/>
          </a:xfrm>
          <a:prstGeom prst="rect">
            <a:avLst/>
          </a:prstGeom>
        </p:spPr>
      </p:pic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9247"/>
              </p:ext>
            </p:extLst>
          </p:nvPr>
        </p:nvGraphicFramePr>
        <p:xfrm>
          <a:off x="3130431" y="3451590"/>
          <a:ext cx="626470" cy="2180812"/>
        </p:xfrm>
        <a:graphic>
          <a:graphicData uri="http://schemas.openxmlformats.org/drawingml/2006/table">
            <a:tbl>
              <a:tblPr firstRow="1" bandRow="1"/>
              <a:tblGrid>
                <a:gridCol w="626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Б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050" y="5400242"/>
            <a:ext cx="576064" cy="576064"/>
          </a:xfrm>
          <a:prstGeom prst="rect">
            <a:avLst/>
          </a:prstGeom>
        </p:spPr>
      </p:pic>
      <p:sp>
        <p:nvSpPr>
          <p:cNvPr id="31" name="Округлена прямокутна виноска 10"/>
          <p:cNvSpPr/>
          <p:nvPr/>
        </p:nvSpPr>
        <p:spPr>
          <a:xfrm>
            <a:off x="6323986" y="1157978"/>
            <a:ext cx="576064" cy="573893"/>
          </a:xfrm>
          <a:prstGeom prst="wedgeRoundRectCallout">
            <a:avLst>
              <a:gd name="adj1" fmla="val -3393"/>
              <a:gd name="adj2" fmla="val 7119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11418" y="5910506"/>
            <a:ext cx="8902025" cy="49375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2. Пристрій, схожий на телевізор.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28" y="5862580"/>
            <a:ext cx="551982" cy="551982"/>
          </a:xfrm>
          <a:prstGeom prst="rect">
            <a:avLst/>
          </a:prstGeom>
        </p:spPr>
      </p:pic>
      <p:graphicFrame>
        <p:nvGraphicFramePr>
          <p:cNvPr id="34" name="Таблиця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39661"/>
              </p:ext>
            </p:extLst>
          </p:nvPr>
        </p:nvGraphicFramePr>
        <p:xfrm>
          <a:off x="6273580" y="1806050"/>
          <a:ext cx="626470" cy="3816421"/>
        </p:xfrm>
        <a:graphic>
          <a:graphicData uri="http://schemas.openxmlformats.org/drawingml/2006/table">
            <a:tbl>
              <a:tblPr firstRow="1" bandRow="1"/>
              <a:tblGrid>
                <a:gridCol w="626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н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о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66" y="3964119"/>
            <a:ext cx="576064" cy="576064"/>
          </a:xfrm>
          <a:prstGeom prst="rect">
            <a:avLst/>
          </a:prstGeom>
        </p:spPr>
      </p:pic>
      <p:sp>
        <p:nvSpPr>
          <p:cNvPr id="36" name="Округлена прямокутна виноска 15"/>
          <p:cNvSpPr/>
          <p:nvPr/>
        </p:nvSpPr>
        <p:spPr>
          <a:xfrm>
            <a:off x="1859490" y="3966290"/>
            <a:ext cx="576064" cy="573893"/>
          </a:xfrm>
          <a:prstGeom prst="wedgeRoundRectCallout">
            <a:avLst>
              <a:gd name="adj1" fmla="val 74713"/>
              <a:gd name="adj2" fmla="val -4683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11418" y="5910506"/>
            <a:ext cx="8902025" cy="49375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3. Пристрій введення інформації.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28" y="5862580"/>
            <a:ext cx="551982" cy="551982"/>
          </a:xfrm>
          <a:prstGeom prst="rect">
            <a:avLst/>
          </a:prstGeom>
        </p:spPr>
      </p:pic>
      <p:graphicFrame>
        <p:nvGraphicFramePr>
          <p:cNvPr id="39" name="Таблиця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660148"/>
              </p:ext>
            </p:extLst>
          </p:nvPr>
        </p:nvGraphicFramePr>
        <p:xfrm>
          <a:off x="2507560" y="3987461"/>
          <a:ext cx="6264700" cy="545203"/>
        </p:xfrm>
        <a:graphic>
          <a:graphicData uri="http://schemas.openxmlformats.org/drawingml/2006/table">
            <a:tbl>
              <a:tblPr firstRow="1" bandRow="1"/>
              <a:tblGrid>
                <a:gridCol w="626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К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л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в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і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т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у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р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266" y="1798012"/>
            <a:ext cx="576064" cy="576064"/>
          </a:xfrm>
          <a:prstGeom prst="rect">
            <a:avLst/>
          </a:prstGeom>
        </p:spPr>
      </p:pic>
      <p:sp>
        <p:nvSpPr>
          <p:cNvPr id="41" name="Округлена прямокутна виноска 20"/>
          <p:cNvSpPr/>
          <p:nvPr/>
        </p:nvSpPr>
        <p:spPr>
          <a:xfrm>
            <a:off x="5635609" y="1806050"/>
            <a:ext cx="576064" cy="573893"/>
          </a:xfrm>
          <a:prstGeom prst="wedgeRoundRectCallout">
            <a:avLst>
              <a:gd name="adj1" fmla="val 74713"/>
              <a:gd name="adj2" fmla="val -4683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11418" y="5910506"/>
            <a:ext cx="8902025" cy="493752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3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4. Схожа на сіру тваринку з хвостиком.</a:t>
            </a:r>
            <a:endParaRPr kumimoji="0" lang="uk-UA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428" y="5862580"/>
            <a:ext cx="551982" cy="551982"/>
          </a:xfrm>
          <a:prstGeom prst="rect">
            <a:avLst/>
          </a:prstGeom>
        </p:spPr>
      </p:pic>
      <p:graphicFrame>
        <p:nvGraphicFramePr>
          <p:cNvPr id="44" name="Таблиця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902794"/>
              </p:ext>
            </p:extLst>
          </p:nvPr>
        </p:nvGraphicFramePr>
        <p:xfrm>
          <a:off x="6275029" y="1813442"/>
          <a:ext cx="2505880" cy="545203"/>
        </p:xfrm>
        <a:graphic>
          <a:graphicData uri="http://schemas.openxmlformats.org/drawingml/2006/table">
            <a:tbl>
              <a:tblPr firstRow="1" bandRow="1"/>
              <a:tblGrid>
                <a:gridCol w="626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64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5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М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и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ш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uk-UA" sz="2800" b="1" i="1" dirty="0"/>
                        <a:t>а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6" name="Picture 2" descr="monitor, screen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242" y="1861873"/>
            <a:ext cx="2478468" cy="24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mouse 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68" y="159496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nput, keyboard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132" y="4436173"/>
            <a:ext cx="1486813" cy="148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drive, harddisk, system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56" y="1379208"/>
            <a:ext cx="2340317" cy="234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Стрілка вправо 30">
            <a:hlinkClick r:id="" action="ppaction://hlinkshowjump?jump=nextslide"/>
          </p:cNvPr>
          <p:cNvSpPr/>
          <p:nvPr/>
        </p:nvSpPr>
        <p:spPr>
          <a:xfrm>
            <a:off x="10565615" y="4667557"/>
            <a:ext cx="1550209" cy="981489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val="36133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  <p:bldP spid="42" grpId="0" animBg="1"/>
      <p:bldP spid="42" grpId="1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</a:t>
            </a:r>
            <a:r>
              <a:rPr lang="uk-UA" sz="1600" b="1" dirty="0" smtClean="0">
                <a:solidFill>
                  <a:srgbClr val="FFFFFF"/>
                </a:solidFill>
                <a:latin typeface="Verdana"/>
              </a:rPr>
              <a:t>програмою Р.Б. Шияна</a:t>
            </a:r>
            <a:endParaRPr lang="uk-UA" sz="1600" b="1" dirty="0">
              <a:solidFill>
                <a:srgbClr val="FFFFFF"/>
              </a:solidFill>
              <a:latin typeface="Verdana"/>
            </a:endParaRPr>
          </a:p>
        </p:txBody>
      </p:sp>
      <p:pic>
        <p:nvPicPr>
          <p:cNvPr id="9" name="Picture 2" descr="computer, pc, work corner, work station, workplace, workstation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945" y="3587772"/>
            <a:ext cx="2447806" cy="24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omputer, concept, encyclopedia, search, wiki, work, workplace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1" b="13182"/>
          <a:stretch/>
        </p:blipFill>
        <p:spPr bwMode="auto">
          <a:xfrm>
            <a:off x="9186203" y="3709827"/>
            <a:ext cx="2798634" cy="222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Монітор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pic>
        <p:nvPicPr>
          <p:cNvPr id="15" name="Picture 2" descr="http://upload.wikimedia.org/wikipedia/commons/c/ce/Noaa-walrus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1" r="12365"/>
          <a:stretch/>
        </p:blipFill>
        <p:spPr bwMode="auto">
          <a:xfrm>
            <a:off x="127801" y="1964325"/>
            <a:ext cx="4036236" cy="426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xn--90afnafetbfvo0j.xn--p1ai/sysfiles/43_7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636" y="2801951"/>
            <a:ext cx="2988012" cy="20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1637" y="2457045"/>
            <a:ext cx="432048" cy="689116"/>
          </a:xfrm>
          <a:prstGeom prst="rect">
            <a:avLst/>
          </a:prstGeom>
        </p:spPr>
      </p:pic>
      <p:pic>
        <p:nvPicPr>
          <p:cNvPr id="21" name="Picture 4" descr="http://www.bankoboev.ru/images/MTY2NDA3/Bankoboev.Ru_zimnyaya_snezhink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6" r="21265" b="26146"/>
          <a:stretch/>
        </p:blipFill>
        <p:spPr bwMode="auto">
          <a:xfrm>
            <a:off x="5240634" y="2045207"/>
            <a:ext cx="3293195" cy="300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0634" y="2045207"/>
            <a:ext cx="432048" cy="6891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302" y="2066387"/>
            <a:ext cx="432048" cy="6891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8060" y="1964325"/>
            <a:ext cx="432048" cy="6891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6012" y="1964325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Процесор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 і завдання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Розгадай ребус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9120" y="2793136"/>
            <a:ext cx="31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9600" b="1" dirty="0">
                <a:solidFill>
                  <a:srgbClr val="000000"/>
                </a:solidFill>
                <a:latin typeface="Arial" panose="020B0604020202020204" pitchFamily="34" charset="0"/>
              </a:rPr>
              <a:t>Про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6972" y="2769264"/>
            <a:ext cx="432048" cy="6891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618" y="2772009"/>
            <a:ext cx="432048" cy="689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3419" y="1885565"/>
            <a:ext cx="3384801" cy="338480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639862" y="2944119"/>
            <a:ext cx="3169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9600" b="1" dirty="0">
                <a:solidFill>
                  <a:srgbClr val="000000"/>
                </a:solidFill>
                <a:latin typeface="Arial" panose="020B0604020202020204" pitchFamily="34" charset="0"/>
              </a:rPr>
              <a:t>40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309" y="2314227"/>
            <a:ext cx="432048" cy="6891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34" y="2314227"/>
            <a:ext cx="432048" cy="68911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6349" y="2342784"/>
            <a:ext cx="432048" cy="68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Організація робочого місця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раціонально організувати робоче місце?</a:t>
            </a:r>
          </a:p>
        </p:txBody>
      </p:sp>
      <p:pic>
        <p:nvPicPr>
          <p:cNvPr id="1028" name="Picture 4" descr="building, design, desk, interior, office, room, workplace ic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9"/>
          <a:stretch/>
        </p:blipFill>
        <p:spPr bwMode="auto">
          <a:xfrm>
            <a:off x="528555" y="1778878"/>
            <a:ext cx="5295470" cy="470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imator, building, interior, workspace, workspace animator ic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78"/>
          <a:stretch/>
        </p:blipFill>
        <p:spPr bwMode="auto">
          <a:xfrm>
            <a:off x="6356213" y="1801824"/>
            <a:ext cx="5355815" cy="46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1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Робоче місце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143" y="1157057"/>
            <a:ext cx="6350781" cy="5705692"/>
          </a:xfrm>
          <a:prstGeom prst="rect">
            <a:avLst/>
          </a:prstGeom>
        </p:spPr>
      </p:pic>
      <p:pic>
        <p:nvPicPr>
          <p:cNvPr id="7170" name="Picture 2" descr="desk, office, working, workplac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2" y="1523999"/>
            <a:ext cx="4758633" cy="475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1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Робоче місце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ealth and Safet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2602" y="871538"/>
            <a:ext cx="9261386" cy="593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Організація робочого місця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9" y="1196763"/>
            <a:ext cx="6216250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Сидячи за комп'ютером, розташуйте навколишні предмети таким чином, щоб ви могли сидіти зручно, без напруги.</a:t>
            </a:r>
          </a:p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Організація робочого місця оптимальним для вас чином залежить від індивідуальних розмірів кожної людини.</a:t>
            </a:r>
          </a:p>
        </p:txBody>
      </p:sp>
      <p:pic>
        <p:nvPicPr>
          <p:cNvPr id="3076" name="Picture 4" descr="http://ergosolo.ru/common/reviews/health/correct_seat/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398" y="1196763"/>
            <a:ext cx="5521940" cy="531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8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Організація робочого місця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7" y="1196763"/>
            <a:ext cx="711256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Розмістіть</a:t>
            </a:r>
            <a:r>
              <a:rPr lang="uk-UA" sz="2800" b="1" i="1" kern="0" dirty="0">
                <a:solidFill>
                  <a:srgbClr val="FFFFFF"/>
                </a:solidFill>
              </a:rPr>
              <a:t> клавіатуру і мишку на одному рівні, приблизно на рівні ліктів. Передпліччя повинні вільно звисати з боків.</a:t>
            </a:r>
          </a:p>
        </p:txBody>
      </p:sp>
      <p:pic>
        <p:nvPicPr>
          <p:cNvPr id="6146" name="Picture 2" descr="http://ergosolo.ru/common/reviews/health/correct_seat/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3116602"/>
            <a:ext cx="3454962" cy="338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31771" y="4158678"/>
            <a:ext cx="8233621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використовувані предмети повинні перебувати поруч, щоб до них можна було легко дотягнутися.</a:t>
            </a:r>
          </a:p>
        </p:txBody>
      </p:sp>
      <p:pic>
        <p:nvPicPr>
          <p:cNvPr id="9" name="Picture 2" descr="http://ergosolo.ru/common/reviews/health/correct_seat/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885" y="1196763"/>
            <a:ext cx="4314762" cy="246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8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74379</TotalTime>
  <Words>360</Words>
  <Application>Microsoft Office PowerPoint</Application>
  <PresentationFormat>Произвольный</PresentationFormat>
  <Paragraphs>79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Правила власної та взаємної безпеки з цифровими пристроями. Організація робочого місця та особистого режиму роботи з цифровими пристроями.</vt:lpstr>
      <vt:lpstr>Розгадайте кросворд</vt:lpstr>
      <vt:lpstr>Запитання і завдання</vt:lpstr>
      <vt:lpstr>Запитання і завдання</vt:lpstr>
      <vt:lpstr>Організація робочого місця</vt:lpstr>
      <vt:lpstr>Робоче місце за комп’ютером</vt:lpstr>
      <vt:lpstr>Робоче місце за комп’ютером</vt:lpstr>
      <vt:lpstr>Організація робочого місця</vt:lpstr>
      <vt:lpstr>Організація робочого місця</vt:lpstr>
      <vt:lpstr>Робота з комп’ютерною мишою</vt:lpstr>
      <vt:lpstr>Організація робочого місця</vt:lpstr>
      <vt:lpstr>Організація робочого місця</vt:lpstr>
      <vt:lpstr>Цікавинки</vt:lpstr>
      <vt:lpstr>Запитання і завдання</vt:lpstr>
      <vt:lpstr>Запитання і завдання</vt:lpstr>
      <vt:lpstr>Запитання і завдання</vt:lpstr>
      <vt:lpstr>Запитання і завдання</vt:lpstr>
      <vt:lpstr>Фізкультхвилинка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Comp04</cp:lastModifiedBy>
  <cp:revision>561</cp:revision>
  <dcterms:created xsi:type="dcterms:W3CDTF">2016-06-06T19:48:43Z</dcterms:created>
  <dcterms:modified xsi:type="dcterms:W3CDTF">2020-03-31T14:05:27Z</dcterms:modified>
</cp:coreProperties>
</file>