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9"/>
  </p:notesMasterIdLst>
  <p:sldIdLst>
    <p:sldId id="257" r:id="rId3"/>
    <p:sldId id="259" r:id="rId4"/>
    <p:sldId id="268" r:id="rId5"/>
    <p:sldId id="258" r:id="rId6"/>
    <p:sldId id="264" r:id="rId7"/>
    <p:sldId id="262" r:id="rId8"/>
    <p:sldId id="261" r:id="rId9"/>
    <p:sldId id="260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1" r:id="rId33"/>
    <p:sldId id="290" r:id="rId34"/>
    <p:sldId id="292" r:id="rId35"/>
    <p:sldId id="293" r:id="rId36"/>
    <p:sldId id="294" r:id="rId37"/>
    <p:sldId id="27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008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6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2A625-9E7B-4AA2-BFEC-94829ECD0806}" type="doc">
      <dgm:prSet loTypeId="urn:microsoft.com/office/officeart/2005/8/layout/orgChart1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41EB28C-122A-4153-896B-6E64B046B080}">
      <dgm:prSet phldrT="[Текст]"/>
      <dgm:spPr/>
      <dgm:t>
        <a:bodyPr/>
        <a:lstStyle/>
        <a:p>
          <a:r>
            <a:rPr lang="uk-UA" dirty="0" smtClean="0"/>
            <a:t>Послуги Інтернету</a:t>
          </a:r>
          <a:endParaRPr lang="ru-RU" dirty="0"/>
        </a:p>
      </dgm:t>
    </dgm:pt>
    <dgm:pt modelId="{4F61720E-DBC2-406E-B95F-B93B1AFAA0E9}" type="parTrans" cxnId="{ED80D74C-39EB-45FA-A191-63906AE53654}">
      <dgm:prSet/>
      <dgm:spPr/>
      <dgm:t>
        <a:bodyPr/>
        <a:lstStyle/>
        <a:p>
          <a:endParaRPr lang="ru-RU"/>
        </a:p>
      </dgm:t>
    </dgm:pt>
    <dgm:pt modelId="{C90E6E2B-8CD3-4FA7-9E0C-D537E72E42B1}" type="sibTrans" cxnId="{ED80D74C-39EB-45FA-A191-63906AE53654}">
      <dgm:prSet/>
      <dgm:spPr/>
      <dgm:t>
        <a:bodyPr/>
        <a:lstStyle/>
        <a:p>
          <a:endParaRPr lang="ru-RU"/>
        </a:p>
      </dgm:t>
    </dgm:pt>
    <dgm:pt modelId="{BF899B5D-2BD5-4FAF-9E91-96951B10C7E4}">
      <dgm:prSet phldrT="[Текст]"/>
      <dgm:spPr/>
      <dgm:t>
        <a:bodyPr/>
        <a:lstStyle/>
        <a:p>
          <a:r>
            <a:rPr lang="uk-UA" dirty="0" smtClean="0"/>
            <a:t>Інтерактивне спілкування</a:t>
          </a:r>
          <a:endParaRPr lang="ru-RU" dirty="0"/>
        </a:p>
      </dgm:t>
    </dgm:pt>
    <dgm:pt modelId="{18E2CA2C-DAE7-4F5D-9206-08AF81C044D4}" type="parTrans" cxnId="{F9F9C6FF-02A1-47E2-B6C8-BC394050938D}">
      <dgm:prSet/>
      <dgm:spPr/>
      <dgm:t>
        <a:bodyPr/>
        <a:lstStyle/>
        <a:p>
          <a:endParaRPr lang="ru-RU"/>
        </a:p>
      </dgm:t>
    </dgm:pt>
    <dgm:pt modelId="{6FCFF120-F680-4553-B220-D4187F8ECCFC}" type="sibTrans" cxnId="{F9F9C6FF-02A1-47E2-B6C8-BC394050938D}">
      <dgm:prSet/>
      <dgm:spPr/>
      <dgm:t>
        <a:bodyPr/>
        <a:lstStyle/>
        <a:p>
          <a:endParaRPr lang="ru-RU"/>
        </a:p>
      </dgm:t>
    </dgm:pt>
    <dgm:pt modelId="{25965B3F-3E0D-45BE-9E41-E4AB84D23098}">
      <dgm:prSet phldrT="[Текст]"/>
      <dgm:spPr/>
      <dgm:t>
        <a:bodyPr/>
        <a:lstStyle/>
        <a:p>
          <a:r>
            <a:rPr lang="uk-UA" dirty="0" smtClean="0"/>
            <a:t>Служба </a:t>
          </a:r>
          <a:r>
            <a:rPr lang="en-US" dirty="0" smtClean="0"/>
            <a:t>WWW</a:t>
          </a:r>
          <a:endParaRPr lang="ru-RU" dirty="0"/>
        </a:p>
      </dgm:t>
    </dgm:pt>
    <dgm:pt modelId="{896DB4A2-2569-46DC-8668-55D65DA0C37C}" type="parTrans" cxnId="{20D53C55-A7C6-4830-8DE4-FB8EF645D663}">
      <dgm:prSet/>
      <dgm:spPr/>
      <dgm:t>
        <a:bodyPr/>
        <a:lstStyle/>
        <a:p>
          <a:endParaRPr lang="ru-RU"/>
        </a:p>
      </dgm:t>
    </dgm:pt>
    <dgm:pt modelId="{2B21D31C-6CB7-4835-AA17-8D3AD2D40903}" type="sibTrans" cxnId="{20D53C55-A7C6-4830-8DE4-FB8EF645D663}">
      <dgm:prSet/>
      <dgm:spPr/>
      <dgm:t>
        <a:bodyPr/>
        <a:lstStyle/>
        <a:p>
          <a:endParaRPr lang="ru-RU"/>
        </a:p>
      </dgm:t>
    </dgm:pt>
    <dgm:pt modelId="{C3EDF1FB-5B66-4514-9B5A-03102C8A4E3B}">
      <dgm:prSet phldrT="[Текст]"/>
      <dgm:spPr/>
      <dgm:t>
        <a:bodyPr/>
        <a:lstStyle/>
        <a:p>
          <a:r>
            <a:rPr lang="uk-UA" dirty="0" smtClean="0"/>
            <a:t>Електронна пошта</a:t>
          </a:r>
          <a:endParaRPr lang="ru-RU" dirty="0"/>
        </a:p>
      </dgm:t>
    </dgm:pt>
    <dgm:pt modelId="{81EBA1C6-19E9-4EDC-A291-597500208C5C}" type="parTrans" cxnId="{520E7FDE-A732-4343-9F01-6302A2510549}">
      <dgm:prSet/>
      <dgm:spPr/>
      <dgm:t>
        <a:bodyPr/>
        <a:lstStyle/>
        <a:p>
          <a:endParaRPr lang="ru-RU"/>
        </a:p>
      </dgm:t>
    </dgm:pt>
    <dgm:pt modelId="{453EB71A-ACDE-442D-99B8-E984E4FB2104}" type="sibTrans" cxnId="{520E7FDE-A732-4343-9F01-6302A2510549}">
      <dgm:prSet/>
      <dgm:spPr/>
      <dgm:t>
        <a:bodyPr/>
        <a:lstStyle/>
        <a:p>
          <a:endParaRPr lang="ru-RU"/>
        </a:p>
      </dgm:t>
    </dgm:pt>
    <dgm:pt modelId="{1DA07C22-BAA5-490D-8118-2AA92CA206E9}" type="pres">
      <dgm:prSet presAssocID="{A332A625-9E7B-4AA2-BFEC-94829ECD08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27FC64-4EBA-47C4-B407-93B82176FC06}" type="pres">
      <dgm:prSet presAssocID="{841EB28C-122A-4153-896B-6E64B046B080}" presName="hierRoot1" presStyleCnt="0">
        <dgm:presLayoutVars>
          <dgm:hierBranch val="init"/>
        </dgm:presLayoutVars>
      </dgm:prSet>
      <dgm:spPr/>
    </dgm:pt>
    <dgm:pt modelId="{61B40489-5CC0-41A2-B60F-C42F71DC786A}" type="pres">
      <dgm:prSet presAssocID="{841EB28C-122A-4153-896B-6E64B046B080}" presName="rootComposite1" presStyleCnt="0"/>
      <dgm:spPr/>
    </dgm:pt>
    <dgm:pt modelId="{D4F0F331-4F3D-4F50-9030-0207107AD724}" type="pres">
      <dgm:prSet presAssocID="{841EB28C-122A-4153-896B-6E64B046B08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891ECE-71D6-4FDC-AB2E-7BFDB0E91948}" type="pres">
      <dgm:prSet presAssocID="{841EB28C-122A-4153-896B-6E64B046B08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304D39C-A2B3-4E6A-B9F2-1AF0562FF6D0}" type="pres">
      <dgm:prSet presAssocID="{841EB28C-122A-4153-896B-6E64B046B080}" presName="hierChild2" presStyleCnt="0"/>
      <dgm:spPr/>
    </dgm:pt>
    <dgm:pt modelId="{5B84A8AA-8F61-4D3E-A6F3-1D8B42F66F5B}" type="pres">
      <dgm:prSet presAssocID="{18E2CA2C-DAE7-4F5D-9206-08AF81C044D4}" presName="Name37" presStyleLbl="parChTrans1D2" presStyleIdx="0" presStyleCnt="3"/>
      <dgm:spPr/>
      <dgm:t>
        <a:bodyPr/>
        <a:lstStyle/>
        <a:p>
          <a:endParaRPr lang="ru-RU"/>
        </a:p>
      </dgm:t>
    </dgm:pt>
    <dgm:pt modelId="{6BACA939-6DCE-444A-854D-543735EE1B78}" type="pres">
      <dgm:prSet presAssocID="{BF899B5D-2BD5-4FAF-9E91-96951B10C7E4}" presName="hierRoot2" presStyleCnt="0">
        <dgm:presLayoutVars>
          <dgm:hierBranch val="init"/>
        </dgm:presLayoutVars>
      </dgm:prSet>
      <dgm:spPr/>
    </dgm:pt>
    <dgm:pt modelId="{0A407545-7024-473C-A799-163181F66477}" type="pres">
      <dgm:prSet presAssocID="{BF899B5D-2BD5-4FAF-9E91-96951B10C7E4}" presName="rootComposite" presStyleCnt="0"/>
      <dgm:spPr/>
    </dgm:pt>
    <dgm:pt modelId="{437906A3-DD0E-4F30-89E5-BE40B5BB4244}" type="pres">
      <dgm:prSet presAssocID="{BF899B5D-2BD5-4FAF-9E91-96951B10C7E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1911E6-FD0A-4C18-9037-12461B39ED9B}" type="pres">
      <dgm:prSet presAssocID="{BF899B5D-2BD5-4FAF-9E91-96951B10C7E4}" presName="rootConnector" presStyleLbl="node2" presStyleIdx="0" presStyleCnt="3"/>
      <dgm:spPr/>
      <dgm:t>
        <a:bodyPr/>
        <a:lstStyle/>
        <a:p>
          <a:endParaRPr lang="ru-RU"/>
        </a:p>
      </dgm:t>
    </dgm:pt>
    <dgm:pt modelId="{B57BEDE2-84A7-4369-9745-7CCD89457746}" type="pres">
      <dgm:prSet presAssocID="{BF899B5D-2BD5-4FAF-9E91-96951B10C7E4}" presName="hierChild4" presStyleCnt="0"/>
      <dgm:spPr/>
    </dgm:pt>
    <dgm:pt modelId="{A9DFD9D4-084E-4334-BA94-1CA03323183C}" type="pres">
      <dgm:prSet presAssocID="{BF899B5D-2BD5-4FAF-9E91-96951B10C7E4}" presName="hierChild5" presStyleCnt="0"/>
      <dgm:spPr/>
    </dgm:pt>
    <dgm:pt modelId="{A0AA8AF6-5D1B-4C4B-8777-F8E5DD2A39E7}" type="pres">
      <dgm:prSet presAssocID="{896DB4A2-2569-46DC-8668-55D65DA0C37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A09D2E7-8BF8-4CA2-8BA4-D4E339B5D740}" type="pres">
      <dgm:prSet presAssocID="{25965B3F-3E0D-45BE-9E41-E4AB84D23098}" presName="hierRoot2" presStyleCnt="0">
        <dgm:presLayoutVars>
          <dgm:hierBranch val="init"/>
        </dgm:presLayoutVars>
      </dgm:prSet>
      <dgm:spPr/>
    </dgm:pt>
    <dgm:pt modelId="{650CB886-084B-4013-9CC3-93499E339A35}" type="pres">
      <dgm:prSet presAssocID="{25965B3F-3E0D-45BE-9E41-E4AB84D23098}" presName="rootComposite" presStyleCnt="0"/>
      <dgm:spPr/>
    </dgm:pt>
    <dgm:pt modelId="{AE6EC31E-DA52-4A06-8E01-4DCF2A9685D0}" type="pres">
      <dgm:prSet presAssocID="{25965B3F-3E0D-45BE-9E41-E4AB84D2309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CCE247-BF9F-47CC-894A-586D961BED33}" type="pres">
      <dgm:prSet presAssocID="{25965B3F-3E0D-45BE-9E41-E4AB84D23098}" presName="rootConnector" presStyleLbl="node2" presStyleIdx="1" presStyleCnt="3"/>
      <dgm:spPr/>
      <dgm:t>
        <a:bodyPr/>
        <a:lstStyle/>
        <a:p>
          <a:endParaRPr lang="ru-RU"/>
        </a:p>
      </dgm:t>
    </dgm:pt>
    <dgm:pt modelId="{A36AC20D-1E50-490C-B799-A6A959FDE61E}" type="pres">
      <dgm:prSet presAssocID="{25965B3F-3E0D-45BE-9E41-E4AB84D23098}" presName="hierChild4" presStyleCnt="0"/>
      <dgm:spPr/>
    </dgm:pt>
    <dgm:pt modelId="{662AE4D9-5085-43D5-8DF1-CA3A65F844F0}" type="pres">
      <dgm:prSet presAssocID="{25965B3F-3E0D-45BE-9E41-E4AB84D23098}" presName="hierChild5" presStyleCnt="0"/>
      <dgm:spPr/>
    </dgm:pt>
    <dgm:pt modelId="{DC4D8BAA-2BA6-4B8C-B9F9-226F14076291}" type="pres">
      <dgm:prSet presAssocID="{81EBA1C6-19E9-4EDC-A291-597500208C5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D612502D-87E8-4C20-809F-87E9FB55AD01}" type="pres">
      <dgm:prSet presAssocID="{C3EDF1FB-5B66-4514-9B5A-03102C8A4E3B}" presName="hierRoot2" presStyleCnt="0">
        <dgm:presLayoutVars>
          <dgm:hierBranch val="init"/>
        </dgm:presLayoutVars>
      </dgm:prSet>
      <dgm:spPr/>
    </dgm:pt>
    <dgm:pt modelId="{FB047146-8597-43E3-9B71-7D6903084CFE}" type="pres">
      <dgm:prSet presAssocID="{C3EDF1FB-5B66-4514-9B5A-03102C8A4E3B}" presName="rootComposite" presStyleCnt="0"/>
      <dgm:spPr/>
    </dgm:pt>
    <dgm:pt modelId="{1296C64D-5828-476B-B72F-F0F591DE06EA}" type="pres">
      <dgm:prSet presAssocID="{C3EDF1FB-5B66-4514-9B5A-03102C8A4E3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2AD5AE-C055-44BA-A50B-B7BB722D33DF}" type="pres">
      <dgm:prSet presAssocID="{C3EDF1FB-5B66-4514-9B5A-03102C8A4E3B}" presName="rootConnector" presStyleLbl="node2" presStyleIdx="2" presStyleCnt="3"/>
      <dgm:spPr/>
      <dgm:t>
        <a:bodyPr/>
        <a:lstStyle/>
        <a:p>
          <a:endParaRPr lang="ru-RU"/>
        </a:p>
      </dgm:t>
    </dgm:pt>
    <dgm:pt modelId="{C477578D-3059-4762-A51D-19DF17C9DFE3}" type="pres">
      <dgm:prSet presAssocID="{C3EDF1FB-5B66-4514-9B5A-03102C8A4E3B}" presName="hierChild4" presStyleCnt="0"/>
      <dgm:spPr/>
    </dgm:pt>
    <dgm:pt modelId="{064EBB97-EF27-4468-8F1A-E9D76EEBDA43}" type="pres">
      <dgm:prSet presAssocID="{C3EDF1FB-5B66-4514-9B5A-03102C8A4E3B}" presName="hierChild5" presStyleCnt="0"/>
      <dgm:spPr/>
    </dgm:pt>
    <dgm:pt modelId="{9EB5B1F2-4029-4DC9-94E8-20D140FB794A}" type="pres">
      <dgm:prSet presAssocID="{841EB28C-122A-4153-896B-6E64B046B080}" presName="hierChild3" presStyleCnt="0"/>
      <dgm:spPr/>
    </dgm:pt>
  </dgm:ptLst>
  <dgm:cxnLst>
    <dgm:cxn modelId="{ACA9D737-A858-4130-AB1D-D10649B43898}" type="presOf" srcId="{841EB28C-122A-4153-896B-6E64B046B080}" destId="{D8891ECE-71D6-4FDC-AB2E-7BFDB0E91948}" srcOrd="1" destOrd="0" presId="urn:microsoft.com/office/officeart/2005/8/layout/orgChart1"/>
    <dgm:cxn modelId="{20D53C55-A7C6-4830-8DE4-FB8EF645D663}" srcId="{841EB28C-122A-4153-896B-6E64B046B080}" destId="{25965B3F-3E0D-45BE-9E41-E4AB84D23098}" srcOrd="1" destOrd="0" parTransId="{896DB4A2-2569-46DC-8668-55D65DA0C37C}" sibTransId="{2B21D31C-6CB7-4835-AA17-8D3AD2D40903}"/>
    <dgm:cxn modelId="{798A340C-E118-4DE4-8989-0DEE15BB2807}" type="presOf" srcId="{841EB28C-122A-4153-896B-6E64B046B080}" destId="{D4F0F331-4F3D-4F50-9030-0207107AD724}" srcOrd="0" destOrd="0" presId="urn:microsoft.com/office/officeart/2005/8/layout/orgChart1"/>
    <dgm:cxn modelId="{EE629EA0-3902-4F9E-BAD7-C6DE44647FBF}" type="presOf" srcId="{C3EDF1FB-5B66-4514-9B5A-03102C8A4E3B}" destId="{492AD5AE-C055-44BA-A50B-B7BB722D33DF}" srcOrd="1" destOrd="0" presId="urn:microsoft.com/office/officeart/2005/8/layout/orgChart1"/>
    <dgm:cxn modelId="{F69B3E6B-47E0-4C53-AEA6-19D6FDAAFB78}" type="presOf" srcId="{BF899B5D-2BD5-4FAF-9E91-96951B10C7E4}" destId="{AD1911E6-FD0A-4C18-9037-12461B39ED9B}" srcOrd="1" destOrd="0" presId="urn:microsoft.com/office/officeart/2005/8/layout/orgChart1"/>
    <dgm:cxn modelId="{298D9C01-B722-4889-AAA4-2489A5F937C5}" type="presOf" srcId="{A332A625-9E7B-4AA2-BFEC-94829ECD0806}" destId="{1DA07C22-BAA5-490D-8118-2AA92CA206E9}" srcOrd="0" destOrd="0" presId="urn:microsoft.com/office/officeart/2005/8/layout/orgChart1"/>
    <dgm:cxn modelId="{520E7FDE-A732-4343-9F01-6302A2510549}" srcId="{841EB28C-122A-4153-896B-6E64B046B080}" destId="{C3EDF1FB-5B66-4514-9B5A-03102C8A4E3B}" srcOrd="2" destOrd="0" parTransId="{81EBA1C6-19E9-4EDC-A291-597500208C5C}" sibTransId="{453EB71A-ACDE-442D-99B8-E984E4FB2104}"/>
    <dgm:cxn modelId="{67D04260-55B1-43C3-AEAE-AF24149A69D9}" type="presOf" srcId="{25965B3F-3E0D-45BE-9E41-E4AB84D23098}" destId="{16CCE247-BF9F-47CC-894A-586D961BED33}" srcOrd="1" destOrd="0" presId="urn:microsoft.com/office/officeart/2005/8/layout/orgChart1"/>
    <dgm:cxn modelId="{BDB4ED7A-3BA7-4AC5-97FF-B3226AC67154}" type="presOf" srcId="{18E2CA2C-DAE7-4F5D-9206-08AF81C044D4}" destId="{5B84A8AA-8F61-4D3E-A6F3-1D8B42F66F5B}" srcOrd="0" destOrd="0" presId="urn:microsoft.com/office/officeart/2005/8/layout/orgChart1"/>
    <dgm:cxn modelId="{631311FF-81D1-412B-B539-D19C3F4CF534}" type="presOf" srcId="{BF899B5D-2BD5-4FAF-9E91-96951B10C7E4}" destId="{437906A3-DD0E-4F30-89E5-BE40B5BB4244}" srcOrd="0" destOrd="0" presId="urn:microsoft.com/office/officeart/2005/8/layout/orgChart1"/>
    <dgm:cxn modelId="{41A993F5-A3B6-4942-AA1F-4B9D411C0551}" type="presOf" srcId="{25965B3F-3E0D-45BE-9E41-E4AB84D23098}" destId="{AE6EC31E-DA52-4A06-8E01-4DCF2A9685D0}" srcOrd="0" destOrd="0" presId="urn:microsoft.com/office/officeart/2005/8/layout/orgChart1"/>
    <dgm:cxn modelId="{8017A627-D52E-4B4C-9C03-D2EF220F3698}" type="presOf" srcId="{896DB4A2-2569-46DC-8668-55D65DA0C37C}" destId="{A0AA8AF6-5D1B-4C4B-8777-F8E5DD2A39E7}" srcOrd="0" destOrd="0" presId="urn:microsoft.com/office/officeart/2005/8/layout/orgChart1"/>
    <dgm:cxn modelId="{F9F9C6FF-02A1-47E2-B6C8-BC394050938D}" srcId="{841EB28C-122A-4153-896B-6E64B046B080}" destId="{BF899B5D-2BD5-4FAF-9E91-96951B10C7E4}" srcOrd="0" destOrd="0" parTransId="{18E2CA2C-DAE7-4F5D-9206-08AF81C044D4}" sibTransId="{6FCFF120-F680-4553-B220-D4187F8ECCFC}"/>
    <dgm:cxn modelId="{ED80D74C-39EB-45FA-A191-63906AE53654}" srcId="{A332A625-9E7B-4AA2-BFEC-94829ECD0806}" destId="{841EB28C-122A-4153-896B-6E64B046B080}" srcOrd="0" destOrd="0" parTransId="{4F61720E-DBC2-406E-B95F-B93B1AFAA0E9}" sibTransId="{C90E6E2B-8CD3-4FA7-9E0C-D537E72E42B1}"/>
    <dgm:cxn modelId="{E4016FE9-416F-487E-A052-DEBA9080DAF8}" type="presOf" srcId="{C3EDF1FB-5B66-4514-9B5A-03102C8A4E3B}" destId="{1296C64D-5828-476B-B72F-F0F591DE06EA}" srcOrd="0" destOrd="0" presId="urn:microsoft.com/office/officeart/2005/8/layout/orgChart1"/>
    <dgm:cxn modelId="{4500EED2-6DBF-45DE-9558-F34E1A82D3D1}" type="presOf" srcId="{81EBA1C6-19E9-4EDC-A291-597500208C5C}" destId="{DC4D8BAA-2BA6-4B8C-B9F9-226F14076291}" srcOrd="0" destOrd="0" presId="urn:microsoft.com/office/officeart/2005/8/layout/orgChart1"/>
    <dgm:cxn modelId="{D58283ED-8EC5-4E89-991D-0D4EC9A5B792}" type="presParOf" srcId="{1DA07C22-BAA5-490D-8118-2AA92CA206E9}" destId="{7C27FC64-4EBA-47C4-B407-93B82176FC06}" srcOrd="0" destOrd="0" presId="urn:microsoft.com/office/officeart/2005/8/layout/orgChart1"/>
    <dgm:cxn modelId="{D602208C-6EF3-40C8-B1DA-9ABCF58F1B3D}" type="presParOf" srcId="{7C27FC64-4EBA-47C4-B407-93B82176FC06}" destId="{61B40489-5CC0-41A2-B60F-C42F71DC786A}" srcOrd="0" destOrd="0" presId="urn:microsoft.com/office/officeart/2005/8/layout/orgChart1"/>
    <dgm:cxn modelId="{F551577F-34E4-4C6A-ACD5-C7393FA10B6A}" type="presParOf" srcId="{61B40489-5CC0-41A2-B60F-C42F71DC786A}" destId="{D4F0F331-4F3D-4F50-9030-0207107AD724}" srcOrd="0" destOrd="0" presId="urn:microsoft.com/office/officeart/2005/8/layout/orgChart1"/>
    <dgm:cxn modelId="{8A4D46B8-B903-4537-B2A5-034ED505664B}" type="presParOf" srcId="{61B40489-5CC0-41A2-B60F-C42F71DC786A}" destId="{D8891ECE-71D6-4FDC-AB2E-7BFDB0E91948}" srcOrd="1" destOrd="0" presId="urn:microsoft.com/office/officeart/2005/8/layout/orgChart1"/>
    <dgm:cxn modelId="{94B8F5AC-022D-4B1E-A514-7F3779D9418E}" type="presParOf" srcId="{7C27FC64-4EBA-47C4-B407-93B82176FC06}" destId="{6304D39C-A2B3-4E6A-B9F2-1AF0562FF6D0}" srcOrd="1" destOrd="0" presId="urn:microsoft.com/office/officeart/2005/8/layout/orgChart1"/>
    <dgm:cxn modelId="{9D46AEBD-7463-474E-82E9-E0C1BB4A7B82}" type="presParOf" srcId="{6304D39C-A2B3-4E6A-B9F2-1AF0562FF6D0}" destId="{5B84A8AA-8F61-4D3E-A6F3-1D8B42F66F5B}" srcOrd="0" destOrd="0" presId="urn:microsoft.com/office/officeart/2005/8/layout/orgChart1"/>
    <dgm:cxn modelId="{DC45F0D7-3B50-40EB-B6DF-ED4C23008815}" type="presParOf" srcId="{6304D39C-A2B3-4E6A-B9F2-1AF0562FF6D0}" destId="{6BACA939-6DCE-444A-854D-543735EE1B78}" srcOrd="1" destOrd="0" presId="urn:microsoft.com/office/officeart/2005/8/layout/orgChart1"/>
    <dgm:cxn modelId="{BEFEEE73-B33C-458E-AAD4-CBF5274214B3}" type="presParOf" srcId="{6BACA939-6DCE-444A-854D-543735EE1B78}" destId="{0A407545-7024-473C-A799-163181F66477}" srcOrd="0" destOrd="0" presId="urn:microsoft.com/office/officeart/2005/8/layout/orgChart1"/>
    <dgm:cxn modelId="{44BFAF9D-822F-456D-BD16-BA78ADB83A35}" type="presParOf" srcId="{0A407545-7024-473C-A799-163181F66477}" destId="{437906A3-DD0E-4F30-89E5-BE40B5BB4244}" srcOrd="0" destOrd="0" presId="urn:microsoft.com/office/officeart/2005/8/layout/orgChart1"/>
    <dgm:cxn modelId="{D26D934B-A6C1-4357-8264-A7D2F7548D45}" type="presParOf" srcId="{0A407545-7024-473C-A799-163181F66477}" destId="{AD1911E6-FD0A-4C18-9037-12461B39ED9B}" srcOrd="1" destOrd="0" presId="urn:microsoft.com/office/officeart/2005/8/layout/orgChart1"/>
    <dgm:cxn modelId="{FE97C49D-2376-4DBF-8F3E-9548D5D47E9F}" type="presParOf" srcId="{6BACA939-6DCE-444A-854D-543735EE1B78}" destId="{B57BEDE2-84A7-4369-9745-7CCD89457746}" srcOrd="1" destOrd="0" presId="urn:microsoft.com/office/officeart/2005/8/layout/orgChart1"/>
    <dgm:cxn modelId="{364243D1-1618-4C11-81E8-BA8C80A204A7}" type="presParOf" srcId="{6BACA939-6DCE-444A-854D-543735EE1B78}" destId="{A9DFD9D4-084E-4334-BA94-1CA03323183C}" srcOrd="2" destOrd="0" presId="urn:microsoft.com/office/officeart/2005/8/layout/orgChart1"/>
    <dgm:cxn modelId="{31BB141C-306B-45CC-82CF-A53093685E91}" type="presParOf" srcId="{6304D39C-A2B3-4E6A-B9F2-1AF0562FF6D0}" destId="{A0AA8AF6-5D1B-4C4B-8777-F8E5DD2A39E7}" srcOrd="2" destOrd="0" presId="urn:microsoft.com/office/officeart/2005/8/layout/orgChart1"/>
    <dgm:cxn modelId="{A515D1A4-B67C-4A1C-8EDF-28B9603C23F3}" type="presParOf" srcId="{6304D39C-A2B3-4E6A-B9F2-1AF0562FF6D0}" destId="{AA09D2E7-8BF8-4CA2-8BA4-D4E339B5D740}" srcOrd="3" destOrd="0" presId="urn:microsoft.com/office/officeart/2005/8/layout/orgChart1"/>
    <dgm:cxn modelId="{AA3ECD28-6D1B-4BF2-8F76-C5897219AD6E}" type="presParOf" srcId="{AA09D2E7-8BF8-4CA2-8BA4-D4E339B5D740}" destId="{650CB886-084B-4013-9CC3-93499E339A35}" srcOrd="0" destOrd="0" presId="urn:microsoft.com/office/officeart/2005/8/layout/orgChart1"/>
    <dgm:cxn modelId="{F312AFD2-22C9-4FCC-8A56-D5A38C4EFB50}" type="presParOf" srcId="{650CB886-084B-4013-9CC3-93499E339A35}" destId="{AE6EC31E-DA52-4A06-8E01-4DCF2A9685D0}" srcOrd="0" destOrd="0" presId="urn:microsoft.com/office/officeart/2005/8/layout/orgChart1"/>
    <dgm:cxn modelId="{1C83C312-EBA5-4FED-9242-C5C271A2092C}" type="presParOf" srcId="{650CB886-084B-4013-9CC3-93499E339A35}" destId="{16CCE247-BF9F-47CC-894A-586D961BED33}" srcOrd="1" destOrd="0" presId="urn:microsoft.com/office/officeart/2005/8/layout/orgChart1"/>
    <dgm:cxn modelId="{28E163F0-C6AD-44D0-B182-E784CF288452}" type="presParOf" srcId="{AA09D2E7-8BF8-4CA2-8BA4-D4E339B5D740}" destId="{A36AC20D-1E50-490C-B799-A6A959FDE61E}" srcOrd="1" destOrd="0" presId="urn:microsoft.com/office/officeart/2005/8/layout/orgChart1"/>
    <dgm:cxn modelId="{B4E7B93F-1999-4A00-AE73-168BF41B2C31}" type="presParOf" srcId="{AA09D2E7-8BF8-4CA2-8BA4-D4E339B5D740}" destId="{662AE4D9-5085-43D5-8DF1-CA3A65F844F0}" srcOrd="2" destOrd="0" presId="urn:microsoft.com/office/officeart/2005/8/layout/orgChart1"/>
    <dgm:cxn modelId="{164C3EAB-85C1-4CFB-BABF-A9864C9D7971}" type="presParOf" srcId="{6304D39C-A2B3-4E6A-B9F2-1AF0562FF6D0}" destId="{DC4D8BAA-2BA6-4B8C-B9F9-226F14076291}" srcOrd="4" destOrd="0" presId="urn:microsoft.com/office/officeart/2005/8/layout/orgChart1"/>
    <dgm:cxn modelId="{01AA5AA5-F900-4E9E-88FB-C012B6D4D2F4}" type="presParOf" srcId="{6304D39C-A2B3-4E6A-B9F2-1AF0562FF6D0}" destId="{D612502D-87E8-4C20-809F-87E9FB55AD01}" srcOrd="5" destOrd="0" presId="urn:microsoft.com/office/officeart/2005/8/layout/orgChart1"/>
    <dgm:cxn modelId="{40BCDCC2-A10C-4335-9ED9-9FE318FCA70D}" type="presParOf" srcId="{D612502D-87E8-4C20-809F-87E9FB55AD01}" destId="{FB047146-8597-43E3-9B71-7D6903084CFE}" srcOrd="0" destOrd="0" presId="urn:microsoft.com/office/officeart/2005/8/layout/orgChart1"/>
    <dgm:cxn modelId="{368AA5AC-FFB0-4FE9-93EA-98C204EB797F}" type="presParOf" srcId="{FB047146-8597-43E3-9B71-7D6903084CFE}" destId="{1296C64D-5828-476B-B72F-F0F591DE06EA}" srcOrd="0" destOrd="0" presId="urn:microsoft.com/office/officeart/2005/8/layout/orgChart1"/>
    <dgm:cxn modelId="{C51016AD-C665-4FCD-8BA0-D46B1D1618C4}" type="presParOf" srcId="{FB047146-8597-43E3-9B71-7D6903084CFE}" destId="{492AD5AE-C055-44BA-A50B-B7BB722D33DF}" srcOrd="1" destOrd="0" presId="urn:microsoft.com/office/officeart/2005/8/layout/orgChart1"/>
    <dgm:cxn modelId="{E9136FEB-CFB1-4629-B676-AB4117D3EFCC}" type="presParOf" srcId="{D612502D-87E8-4C20-809F-87E9FB55AD01}" destId="{C477578D-3059-4762-A51D-19DF17C9DFE3}" srcOrd="1" destOrd="0" presId="urn:microsoft.com/office/officeart/2005/8/layout/orgChart1"/>
    <dgm:cxn modelId="{3398B03E-B1AA-434B-9FBB-A6EA94F1A27E}" type="presParOf" srcId="{D612502D-87E8-4C20-809F-87E9FB55AD01}" destId="{064EBB97-EF27-4468-8F1A-E9D76EEBDA43}" srcOrd="2" destOrd="0" presId="urn:microsoft.com/office/officeart/2005/8/layout/orgChart1"/>
    <dgm:cxn modelId="{FADC2A8D-9122-498B-8D34-02CB75165060}" type="presParOf" srcId="{7C27FC64-4EBA-47C4-B407-93B82176FC06}" destId="{9EB5B1F2-4029-4DC9-94E8-20D140FB79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8BAA-2BA6-4B8C-B9F9-226F14076291}">
      <dsp:nvSpPr>
        <dsp:cNvPr id="0" name=""/>
        <dsp:cNvSpPr/>
      </dsp:nvSpPr>
      <dsp:spPr>
        <a:xfrm>
          <a:off x="3114346" y="968560"/>
          <a:ext cx="2203422" cy="38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206"/>
              </a:lnTo>
              <a:lnTo>
                <a:pt x="2203422" y="191206"/>
              </a:lnTo>
              <a:lnTo>
                <a:pt x="2203422" y="38241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A8AF6-5D1B-4C4B-8777-F8E5DD2A39E7}">
      <dsp:nvSpPr>
        <dsp:cNvPr id="0" name=""/>
        <dsp:cNvSpPr/>
      </dsp:nvSpPr>
      <dsp:spPr>
        <a:xfrm>
          <a:off x="3068626" y="968560"/>
          <a:ext cx="91440" cy="3824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41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4A8AA-8F61-4D3E-A6F3-1D8B42F66F5B}">
      <dsp:nvSpPr>
        <dsp:cNvPr id="0" name=""/>
        <dsp:cNvSpPr/>
      </dsp:nvSpPr>
      <dsp:spPr>
        <a:xfrm>
          <a:off x="910923" y="968560"/>
          <a:ext cx="2203422" cy="382412"/>
        </a:xfrm>
        <a:custGeom>
          <a:avLst/>
          <a:gdLst/>
          <a:ahLst/>
          <a:cxnLst/>
          <a:rect l="0" t="0" r="0" b="0"/>
          <a:pathLst>
            <a:path>
              <a:moveTo>
                <a:pt x="2203422" y="0"/>
              </a:moveTo>
              <a:lnTo>
                <a:pt x="2203422" y="191206"/>
              </a:lnTo>
              <a:lnTo>
                <a:pt x="0" y="191206"/>
              </a:lnTo>
              <a:lnTo>
                <a:pt x="0" y="38241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0F331-4F3D-4F50-9030-0207107AD724}">
      <dsp:nvSpPr>
        <dsp:cNvPr id="0" name=""/>
        <dsp:cNvSpPr/>
      </dsp:nvSpPr>
      <dsp:spPr>
        <a:xfrm>
          <a:off x="2203840" y="58055"/>
          <a:ext cx="1821010" cy="9105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Послуги Інтернету</a:t>
          </a:r>
          <a:endParaRPr lang="ru-RU" sz="2100" kern="1200" dirty="0"/>
        </a:p>
      </dsp:txBody>
      <dsp:txXfrm>
        <a:off x="2203840" y="58055"/>
        <a:ext cx="1821010" cy="910505"/>
      </dsp:txXfrm>
    </dsp:sp>
    <dsp:sp modelId="{437906A3-DD0E-4F30-89E5-BE40B5BB4244}">
      <dsp:nvSpPr>
        <dsp:cNvPr id="0" name=""/>
        <dsp:cNvSpPr/>
      </dsp:nvSpPr>
      <dsp:spPr>
        <a:xfrm>
          <a:off x="418" y="1350972"/>
          <a:ext cx="1821010" cy="9105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Інтерактивне спілкування</a:t>
          </a:r>
          <a:endParaRPr lang="ru-RU" sz="2100" kern="1200" dirty="0"/>
        </a:p>
      </dsp:txBody>
      <dsp:txXfrm>
        <a:off x="418" y="1350972"/>
        <a:ext cx="1821010" cy="910505"/>
      </dsp:txXfrm>
    </dsp:sp>
    <dsp:sp modelId="{AE6EC31E-DA52-4A06-8E01-4DCF2A9685D0}">
      <dsp:nvSpPr>
        <dsp:cNvPr id="0" name=""/>
        <dsp:cNvSpPr/>
      </dsp:nvSpPr>
      <dsp:spPr>
        <a:xfrm>
          <a:off x="2203840" y="1350972"/>
          <a:ext cx="1821010" cy="9105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Служба </a:t>
          </a:r>
          <a:r>
            <a:rPr lang="en-US" sz="2100" kern="1200" dirty="0" smtClean="0"/>
            <a:t>WWW</a:t>
          </a:r>
          <a:endParaRPr lang="ru-RU" sz="2100" kern="1200" dirty="0"/>
        </a:p>
      </dsp:txBody>
      <dsp:txXfrm>
        <a:off x="2203840" y="1350972"/>
        <a:ext cx="1821010" cy="910505"/>
      </dsp:txXfrm>
    </dsp:sp>
    <dsp:sp modelId="{1296C64D-5828-476B-B72F-F0F591DE06EA}">
      <dsp:nvSpPr>
        <dsp:cNvPr id="0" name=""/>
        <dsp:cNvSpPr/>
      </dsp:nvSpPr>
      <dsp:spPr>
        <a:xfrm>
          <a:off x="4407263" y="1350972"/>
          <a:ext cx="1821010" cy="9105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3000"/>
                <a:shade val="100000"/>
                <a:satMod val="15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100000"/>
                <a:shade val="57000"/>
                <a:satMod val="12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100000"/>
                <a:shade val="56000"/>
                <a:satMod val="145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100000"/>
                <a:shade val="63000"/>
                <a:satMod val="16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9000"/>
                <a:shade val="100000"/>
                <a:satMod val="15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Електронна пошта</a:t>
          </a:r>
          <a:endParaRPr lang="ru-RU" sz="2100" kern="1200" dirty="0"/>
        </a:p>
      </dsp:txBody>
      <dsp:txXfrm>
        <a:off x="4407263" y="1350972"/>
        <a:ext cx="1821010" cy="910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F9D23-B7D9-4069-84F4-A98337449BA8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DC30D-0255-4F26-B6D9-73FACB113F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8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DC30D-0255-4F26-B6D9-73FACB113F3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7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64B3C"/>
                </a:solidFill>
              </a:rPr>
              <a:pPr/>
              <a:t>18.05.2020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3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64B3C"/>
                </a:solidFill>
              </a:rPr>
              <a:pPr/>
              <a:t>18.05.2020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5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64B3C"/>
                </a:solidFill>
              </a:rPr>
              <a:pPr/>
              <a:t>18.05.2020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48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27A5-1C10-45AE-BC0D-984299952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F6F4-8FD3-4032-B948-B5A1688B99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8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27A5-1C10-45AE-BC0D-984299952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F6F4-8FD3-4032-B948-B5A1688B99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11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27A5-1C10-45AE-BC0D-984299952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F6F4-8FD3-4032-B948-B5A1688B99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29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27A5-1C10-45AE-BC0D-984299952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F6F4-8FD3-4032-B948-B5A1688B99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4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27A5-1C10-45AE-BC0D-984299952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F6F4-8FD3-4032-B948-B5A1688B99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74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27A5-1C10-45AE-BC0D-984299952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F6F4-8FD3-4032-B948-B5A1688B99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8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27A5-1C10-45AE-BC0D-984299952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F6F4-8FD3-4032-B948-B5A1688B99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068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27A5-1C10-45AE-BC0D-984299952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F6F4-8FD3-4032-B948-B5A1688B99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4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64B3C"/>
                </a:solidFill>
              </a:rPr>
              <a:pPr/>
              <a:t>18.05.2020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65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27A5-1C10-45AE-BC0D-984299952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F6F4-8FD3-4032-B948-B5A1688B99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92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27A5-1C10-45AE-BC0D-984299952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F6F4-8FD3-4032-B948-B5A1688B99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7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27A5-1C10-45AE-BC0D-984299952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7F6F4-8FD3-4032-B948-B5A1688B99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2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64B3C"/>
                </a:solidFill>
              </a:rPr>
              <a:pPr/>
              <a:t>18.05.2020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6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64B3C"/>
                </a:solidFill>
              </a:rPr>
              <a:pPr/>
              <a:t>18.05.2020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8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64B3C"/>
                </a:solidFill>
              </a:rPr>
              <a:pPr/>
              <a:t>18.05.2020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3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64B3C"/>
                </a:solidFill>
              </a:rPr>
              <a:pPr/>
              <a:t>18.05.2020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9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64B3C"/>
                </a:solidFill>
              </a:rPr>
              <a:pPr/>
              <a:t>18.05.2020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3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64B3C"/>
                </a:solidFill>
              </a:rPr>
              <a:pPr/>
              <a:t>18.05.2020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6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564B3C"/>
                </a:solidFill>
              </a:rPr>
              <a:pPr/>
              <a:t>18.05.2020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4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564B3C"/>
                </a:solidFill>
              </a:rPr>
              <a:pPr/>
              <a:t>18.05.2020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564B3C"/>
                </a:solidFill>
              </a:rPr>
              <a:pPr/>
              <a:t>‹#›</a:t>
            </a:fld>
            <a:endParaRPr lang="ru-RU" dirty="0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6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27A5-1C10-45AE-BC0D-9842999520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7F6F4-8FD3-4032-B948-B5A1688B99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0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6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5.png"/><Relationship Id="rId4" Type="http://schemas.microsoft.com/office/2007/relationships/hdphoto" Target="../media/hdphoto3.wdp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3.wdp"/><Relationship Id="rId9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0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9.jpeg"/><Relationship Id="rId7" Type="http://schemas.microsoft.com/office/2007/relationships/hdphoto" Target="../media/hdphoto1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4.jpe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microsoft.com/office/2007/relationships/hdphoto" Target="../media/hdphoto3.wdp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9.jpeg"/><Relationship Id="rId7" Type="http://schemas.microsoft.com/office/2007/relationships/hdphoto" Target="../media/hdphoto1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microsoft.com/office/2007/relationships/hdphoto" Target="../media/hdphoto3.wdp"/><Relationship Id="rId9" Type="http://schemas.microsoft.com/office/2007/relationships/hdphoto" Target="../media/hdphoto1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48.png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5" Type="http://schemas.openxmlformats.org/officeDocument/2006/relationships/image" Target="../media/image49.jpe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view3105793" TargetMode="External"/><Relationship Id="rId3" Type="http://schemas.openxmlformats.org/officeDocument/2006/relationships/image" Target="../media/image2.jpeg"/><Relationship Id="rId7" Type="http://schemas.microsoft.com/office/2007/relationships/hdphoto" Target="../media/hdphoto3.wdp"/><Relationship Id="rId2" Type="http://schemas.openxmlformats.org/officeDocument/2006/relationships/hyperlink" Target="mailto:https://learningapps.org/view310579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earningapps.org/watch?v=p04cb95sn18" TargetMode="External"/><Relationship Id="rId5" Type="http://schemas.openxmlformats.org/officeDocument/2006/relationships/image" Target="../media/image50.jpeg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image" Target="../media/image9.jpeg"/><Relationship Id="rId7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microsoft.com/office/2007/relationships/hdphoto" Target="../media/hdphoto3.wdp"/><Relationship Id="rId9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16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hyperlink" Target="https://learningapps.org/watch?v=p2ieuoxrt18" TargetMode="External"/><Relationship Id="rId4" Type="http://schemas.microsoft.com/office/2007/relationships/hdphoto" Target="../media/hdphoto3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microsoft.com/office/2007/relationships/hdphoto" Target="../media/hdphoto3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5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Пользователь\Desktop\РОЗРОБКА БЕЗПЕЧНИЙ ІНТЕРНЕТ\картинки\1ed6201ba6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3811" y="1633707"/>
            <a:ext cx="2904895" cy="23325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108520" y="3861048"/>
            <a:ext cx="53822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rgbClr val="786C71">
                        <a:tint val="90000"/>
                        <a:satMod val="120000"/>
                      </a:srgbClr>
                    </a:gs>
                    <a:gs pos="25000">
                      <a:srgbClr val="786C71">
                        <a:tint val="93000"/>
                        <a:satMod val="120000"/>
                      </a:srgbClr>
                    </a:gs>
                    <a:gs pos="50000">
                      <a:srgbClr val="786C71">
                        <a:shade val="89000"/>
                        <a:satMod val="110000"/>
                      </a:srgbClr>
                    </a:gs>
                    <a:gs pos="75000">
                      <a:srgbClr val="786C71">
                        <a:tint val="93000"/>
                        <a:satMod val="120000"/>
                      </a:srgbClr>
                    </a:gs>
                    <a:gs pos="100000">
                      <a:srgbClr val="786C71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Internet</a:t>
            </a:r>
            <a:endParaRPr lang="ru-RU" sz="9600" b="1" dirty="0">
              <a:ln w="11430"/>
              <a:gradFill>
                <a:gsLst>
                  <a:gs pos="0">
                    <a:srgbClr val="786C71">
                      <a:tint val="90000"/>
                      <a:satMod val="120000"/>
                    </a:srgbClr>
                  </a:gs>
                  <a:gs pos="25000">
                    <a:srgbClr val="786C71">
                      <a:tint val="93000"/>
                      <a:satMod val="120000"/>
                    </a:srgbClr>
                  </a:gs>
                  <a:gs pos="50000">
                    <a:srgbClr val="786C71">
                      <a:shade val="89000"/>
                      <a:satMod val="110000"/>
                    </a:srgbClr>
                  </a:gs>
                  <a:gs pos="75000">
                    <a:srgbClr val="786C71">
                      <a:tint val="93000"/>
                      <a:satMod val="120000"/>
                    </a:srgbClr>
                  </a:gs>
                  <a:gs pos="100000">
                    <a:srgbClr val="786C71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pic>
        <p:nvPicPr>
          <p:cNvPr id="50177" name="Picture 1" descr="C:\Users\Пользователь\Desktop\РОЗРОБКА БЕЗПЕЧНИЙ ІНТЕРНЕТ\картинки\Новая папка\12_bi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7710" y="3412445"/>
            <a:ext cx="3940996" cy="29688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26010" y="260648"/>
            <a:ext cx="4032823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800" b="1" dirty="0">
                <a:ln w="11430"/>
                <a:gradFill>
                  <a:gsLst>
                    <a:gs pos="0">
                      <a:srgbClr val="786C71">
                        <a:tint val="90000"/>
                        <a:satMod val="120000"/>
                      </a:srgbClr>
                    </a:gs>
                    <a:gs pos="25000">
                      <a:srgbClr val="786C71">
                        <a:tint val="93000"/>
                        <a:satMod val="120000"/>
                      </a:srgbClr>
                    </a:gs>
                    <a:gs pos="50000">
                      <a:srgbClr val="786C71">
                        <a:shade val="89000"/>
                        <a:satMod val="110000"/>
                      </a:srgbClr>
                    </a:gs>
                    <a:gs pos="75000">
                      <a:srgbClr val="786C71">
                        <a:tint val="93000"/>
                        <a:satMod val="120000"/>
                      </a:srgbClr>
                    </a:gs>
                    <a:gs pos="100000">
                      <a:srgbClr val="786C71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GCrownStyle" pitchFamily="2" charset="0"/>
                <a:ea typeface="Calibri"/>
              </a:rPr>
              <a:t>Подорож до країни</a:t>
            </a:r>
            <a:endParaRPr lang="ru-RU" sz="4800" b="1" dirty="0">
              <a:ln w="11430"/>
              <a:gradFill>
                <a:gsLst>
                  <a:gs pos="0">
                    <a:srgbClr val="786C71">
                      <a:tint val="90000"/>
                      <a:satMod val="120000"/>
                    </a:srgbClr>
                  </a:gs>
                  <a:gs pos="25000">
                    <a:srgbClr val="786C71">
                      <a:tint val="93000"/>
                      <a:satMod val="120000"/>
                    </a:srgbClr>
                  </a:gs>
                  <a:gs pos="50000">
                    <a:srgbClr val="786C71">
                      <a:shade val="89000"/>
                      <a:satMod val="110000"/>
                    </a:srgbClr>
                  </a:gs>
                  <a:gs pos="75000">
                    <a:srgbClr val="786C71">
                      <a:tint val="93000"/>
                      <a:satMod val="120000"/>
                    </a:srgbClr>
                  </a:gs>
                  <a:gs pos="100000">
                    <a:srgbClr val="786C71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GCrownStyle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62" y="260648"/>
            <a:ext cx="4269854" cy="3049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071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325" y="103957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381642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u="sng" spc="50" dirty="0" smtClean="0">
                <a:ln w="11430"/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r>
              <a:rPr lang="uk-UA" sz="4000" b="1" u="sng" spc="50" dirty="0" smtClean="0">
                <a:ln w="11430"/>
                <a:solidFill>
                  <a:srgbClr val="F88008"/>
                </a:solidFill>
              </a:rPr>
              <a:t>: </a:t>
            </a:r>
            <a:endParaRPr lang="ru-RU" sz="4000" b="1" u="sng" spc="50" dirty="0">
              <a:ln w="11430"/>
              <a:solidFill>
                <a:srgbClr val="F8800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542" y="134076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/>
              <a:t>       Безпека людини і дитини, в тому числі, багато в чому залежить від власних дій людини, а серед небезпечних вчинків, зокрема можна відзначити на першому місці - довірливість дітей, якою так часто користуються в негідних цілях. Сьогодні наша мета сформувати навички користування правилами безпечної поведінки в мережі Інтернет в різних послугах. </a:t>
            </a:r>
            <a:endParaRPr lang="ru-RU" sz="20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09916864"/>
              </p:ext>
            </p:extLst>
          </p:nvPr>
        </p:nvGraphicFramePr>
        <p:xfrm>
          <a:off x="1403648" y="3279760"/>
          <a:ext cx="6228692" cy="231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8" descr="Parental_HiRes_l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20649" y="5589240"/>
            <a:ext cx="1182589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logo_100x100.jpg"/>
          <p:cNvPicPr/>
          <p:nvPr/>
        </p:nvPicPr>
        <p:blipFill>
          <a:blip r:embed="rId11" cstate="print">
            <a:clrChange>
              <a:clrFrom>
                <a:srgbClr val="FFF9FF"/>
              </a:clrFrom>
              <a:clrTo>
                <a:srgbClr val="FFF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5589240"/>
            <a:ext cx="1080120" cy="1052736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Picture 3" descr="C:\Users\Пользователь\Pictures\природознавство\математички\fанимашки\123\396569ddb43f3f1dcd91ed46bdb3d3e2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28184" y="5445224"/>
            <a:ext cx="1052736" cy="1052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70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-639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" y="-13778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303748" y="137198"/>
            <a:ext cx="655272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6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60000"/>
              </a:lnSpc>
            </a:pPr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Зупинка 2 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uk-UA" sz="3600" b="1" dirty="0" smtClean="0">
                <a:ln w="11430"/>
                <a:solidFill>
                  <a:srgbClr val="F880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Інтерактивне спілкування</a:t>
            </a:r>
            <a:endParaRPr lang="ru-RU" b="1" dirty="0">
              <a:ln w="11430"/>
              <a:solidFill>
                <a:srgbClr val="F8800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Результат пошуку зображень за запитом &quot;скрепк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881">
            <a:off x="6414229" y="1238812"/>
            <a:ext cx="2226435" cy="19672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280198"/>
            <a:ext cx="59766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Пригоди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Скріпочки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029498"/>
            <a:ext cx="4572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uk-UA" b="1" dirty="0"/>
              <a:t>Уявіть, що у вас є менша сестричка, яку звати </a:t>
            </a:r>
            <a:r>
              <a:rPr lang="uk-UA" b="1" dirty="0" err="1"/>
              <a:t>Скріпочка</a:t>
            </a:r>
            <a:r>
              <a:rPr lang="uk-UA" b="1" dirty="0"/>
              <a:t>, така ж, як і у Вас в руках. </a:t>
            </a:r>
            <a:r>
              <a:rPr lang="uk-UA" b="1" dirty="0" err="1"/>
              <a:t>Скріпочка</a:t>
            </a:r>
            <a:r>
              <a:rPr lang="uk-UA" b="1" dirty="0"/>
              <a:t> дуже товариська і весела.</a:t>
            </a:r>
            <a:endParaRPr lang="ru-RU" b="1" dirty="0"/>
          </a:p>
          <a:p>
            <a:pPr indent="450215" algn="just">
              <a:lnSpc>
                <a:spcPct val="150000"/>
              </a:lnSpc>
            </a:pPr>
            <a:r>
              <a:rPr lang="uk-UA" b="1" dirty="0"/>
              <a:t>На день народження батьки подарували їй комп’ютер та підключили до мережі Інтернет, тепер у неї з’явилося більше можливостей для спілкування. </a:t>
            </a:r>
            <a:endParaRPr lang="ru-RU" b="1" dirty="0">
              <a:effectLst/>
            </a:endParaRPr>
          </a:p>
        </p:txBody>
      </p:sp>
      <p:pic>
        <p:nvPicPr>
          <p:cNvPr id="3076" name="Picture 4" descr="Результат пошуку зображень за запитом &quot;Інтернет – можливості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74528"/>
            <a:ext cx="3328306" cy="1976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5880622"/>
            <a:ext cx="5028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</a:pPr>
            <a:r>
              <a:rPr lang="uk-UA" i="1" dirty="0" smtClean="0"/>
              <a:t>( Розігніть </a:t>
            </a:r>
            <a:r>
              <a:rPr lang="uk-UA" i="1" dirty="0" err="1"/>
              <a:t>скріпочку</a:t>
            </a:r>
            <a:r>
              <a:rPr lang="uk-UA" i="1" dirty="0"/>
              <a:t> і </a:t>
            </a:r>
            <a:r>
              <a:rPr lang="uk-UA" i="1" dirty="0" smtClean="0"/>
              <a:t>зробить з </a:t>
            </a:r>
            <a:r>
              <a:rPr lang="uk-UA" i="1" dirty="0"/>
              <a:t>неї посмішку). </a:t>
            </a:r>
            <a:endParaRPr lang="ru-RU" dirty="0">
              <a:effectLst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13" y="5517232"/>
            <a:ext cx="1721250" cy="11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0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9135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" y="27268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64344" y="2852936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uk-UA" dirty="0" smtClean="0"/>
              <a:t>На </a:t>
            </a:r>
            <a:r>
              <a:rPr lang="uk-UA" dirty="0"/>
              <a:t>фото, яке вона отримала, він був дивовижно гарним і добрим хлопцем, тому у </a:t>
            </a:r>
            <a:r>
              <a:rPr lang="uk-UA" dirty="0" err="1"/>
              <a:t>Скріпочки</a:t>
            </a:r>
            <a:r>
              <a:rPr lang="uk-UA" dirty="0"/>
              <a:t> не </a:t>
            </a:r>
            <a:r>
              <a:rPr lang="uk-UA" dirty="0" err="1"/>
              <a:t>виникло</a:t>
            </a:r>
            <a:r>
              <a:rPr lang="uk-UA" dirty="0"/>
              <a:t> сумнівів щодо зустрічі з ним. Але говорите про це батькам дівчинка не стала, адже думала, що повернеться додому раніше, ніж вони прийдуть з роботи.</a:t>
            </a:r>
            <a:endParaRPr lang="ru-RU" dirty="0"/>
          </a:p>
          <a:p>
            <a:pPr indent="450215" algn="just">
              <a:lnSpc>
                <a:spcPct val="150000"/>
              </a:lnSpc>
            </a:pPr>
            <a:r>
              <a:rPr lang="uk-UA" dirty="0" err="1"/>
              <a:t>Скріпочка</a:t>
            </a:r>
            <a:r>
              <a:rPr lang="uk-UA" dirty="0"/>
              <a:t> уявляла, що її новий друг прийде на зустріч з гарними квітами. </a:t>
            </a:r>
            <a:endParaRPr lang="uk-UA" dirty="0" smtClean="0"/>
          </a:p>
          <a:p>
            <a:pPr indent="450215" algn="just">
              <a:lnSpc>
                <a:spcPct val="150000"/>
              </a:lnSpc>
            </a:pPr>
            <a:endParaRPr lang="ru-RU" dirty="0"/>
          </a:p>
          <a:p>
            <a:pPr indent="450215" algn="just">
              <a:lnSpc>
                <a:spcPct val="150000"/>
              </a:lnSpc>
            </a:pPr>
            <a:r>
              <a:rPr lang="uk-UA" i="1" dirty="0" smtClean="0"/>
              <a:t>( Зробить </a:t>
            </a:r>
            <a:r>
              <a:rPr lang="uk-UA" i="1" dirty="0"/>
              <a:t>зі </a:t>
            </a:r>
            <a:r>
              <a:rPr lang="uk-UA" i="1" dirty="0" err="1"/>
              <a:t>скріпочки</a:t>
            </a:r>
            <a:r>
              <a:rPr lang="uk-UA" i="1" dirty="0"/>
              <a:t> квітку)</a:t>
            </a:r>
            <a:endParaRPr lang="ru-RU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49949" y="267613"/>
            <a:ext cx="6480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50000"/>
              </a:lnSpc>
            </a:pPr>
            <a:r>
              <a:rPr lang="uk-UA" dirty="0">
                <a:solidFill>
                  <a:prstClr val="black"/>
                </a:solidFill>
              </a:rPr>
              <a:t>- Спілкуючись </a:t>
            </a:r>
            <a:r>
              <a:rPr lang="ru-RU" dirty="0"/>
              <a:t>у </a:t>
            </a:r>
            <a:r>
              <a:rPr lang="ru-RU" dirty="0" err="1" smtClean="0"/>
              <a:t>Фейсбуці</a:t>
            </a:r>
            <a:r>
              <a:rPr lang="ru-RU" dirty="0" smtClean="0"/>
              <a:t> </a:t>
            </a:r>
            <a:r>
              <a:rPr lang="uk-UA" dirty="0" smtClean="0">
                <a:solidFill>
                  <a:prstClr val="black"/>
                </a:solidFill>
              </a:rPr>
              <a:t>з </a:t>
            </a:r>
            <a:r>
              <a:rPr lang="uk-UA" dirty="0">
                <a:solidFill>
                  <a:prstClr val="black"/>
                </a:solidFill>
              </a:rPr>
              <a:t>друзями, одного разу вона отримала цікаве повідомлення від незнайомого хлопця, який незабаром запропонував їй дружбу. З кожним днем спілкування </a:t>
            </a:r>
            <a:r>
              <a:rPr lang="uk-UA" dirty="0" err="1">
                <a:solidFill>
                  <a:prstClr val="black"/>
                </a:solidFill>
              </a:rPr>
              <a:t>Скріпочка</a:t>
            </a:r>
            <a:r>
              <a:rPr lang="uk-UA" dirty="0">
                <a:solidFill>
                  <a:prstClr val="black"/>
                </a:solidFill>
              </a:rPr>
              <a:t> розуміла, що в них багато спільного, та й за віком хлопець був лише на один рік старше за неї.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979" y="5013176"/>
            <a:ext cx="2219094" cy="1664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05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0" y="20324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" y="20324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82921" y="3573016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uk-UA" dirty="0" smtClean="0"/>
              <a:t>Чоловік </a:t>
            </a:r>
            <a:r>
              <a:rPr lang="uk-UA" dirty="0"/>
              <a:t>відібрав сумку і мобільний телефон та почав погрожувати, якщо вона розповість про нього. Дівчинка дуже злякалась, вирвалась з ціпких рук чоловіка та втекла додому. Ця історія дуже вразила </a:t>
            </a:r>
            <a:r>
              <a:rPr lang="uk-UA" dirty="0" err="1"/>
              <a:t>Скріпочку</a:t>
            </a:r>
            <a:r>
              <a:rPr lang="uk-UA" dirty="0"/>
              <a:t>. Вона хотіла забути про те, що сталося і повернути все на свої місця</a:t>
            </a:r>
            <a:r>
              <a:rPr lang="uk-UA" dirty="0" smtClean="0"/>
              <a:t>.</a:t>
            </a:r>
          </a:p>
          <a:p>
            <a:pPr indent="450215" algn="just">
              <a:lnSpc>
                <a:spcPct val="150000"/>
              </a:lnSpc>
            </a:pPr>
            <a:endParaRPr lang="uk-UA" dirty="0"/>
          </a:p>
          <a:p>
            <a:pPr indent="450215" algn="just">
              <a:lnSpc>
                <a:spcPct val="150000"/>
              </a:lnSpc>
            </a:pPr>
            <a:r>
              <a:rPr lang="uk-UA" dirty="0" smtClean="0"/>
              <a:t> </a:t>
            </a:r>
            <a:r>
              <a:rPr lang="uk-UA" i="1" dirty="0" smtClean="0"/>
              <a:t> (Поверніть </a:t>
            </a:r>
            <a:r>
              <a:rPr lang="uk-UA" i="1" dirty="0" err="1"/>
              <a:t>скріпочку</a:t>
            </a:r>
            <a:r>
              <a:rPr lang="uk-UA" i="1" dirty="0"/>
              <a:t> в первину форму</a:t>
            </a:r>
            <a:r>
              <a:rPr lang="uk-UA" i="1" dirty="0" smtClean="0"/>
              <a:t>).</a:t>
            </a:r>
            <a:endParaRPr lang="ru-RU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60648"/>
            <a:ext cx="6390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50000"/>
              </a:lnSpc>
            </a:pPr>
            <a:r>
              <a:rPr lang="uk-UA" dirty="0">
                <a:solidFill>
                  <a:prstClr val="black"/>
                </a:solidFill>
              </a:rPr>
              <a:t>- Коли ж дівчинка прийшла на призначене місце зустрічі, там було темно і безлюдно, проте це її зовсім не турбувало, адже її новий знайомий хотів, щоб їм ніхто не заважав. Пройшов деякий час і, раптом перед </a:t>
            </a:r>
            <a:r>
              <a:rPr lang="uk-UA" dirty="0" err="1">
                <a:solidFill>
                  <a:prstClr val="black"/>
                </a:solidFill>
              </a:rPr>
              <a:t>Скріпочкою</a:t>
            </a:r>
            <a:r>
              <a:rPr lang="uk-UA" dirty="0">
                <a:solidFill>
                  <a:prstClr val="black"/>
                </a:solidFill>
              </a:rPr>
              <a:t> з’явився  неохайно вдягнений дорослий чоловік. Як з’ясувалося - це був той, хто видавав себе в Інтернеті за чемного і доброго  хлопця.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8621" y="4869160"/>
            <a:ext cx="1440160" cy="21602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05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3766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47525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uk-UA" sz="2800" b="1" dirty="0" smtClean="0">
                <a:solidFill>
                  <a:srgbClr val="F88008"/>
                </a:solidFill>
              </a:rPr>
              <a:t>У </a:t>
            </a:r>
            <a:r>
              <a:rPr lang="uk-UA" sz="2800" b="1" dirty="0">
                <a:solidFill>
                  <a:srgbClr val="F88008"/>
                </a:solidFill>
              </a:rPr>
              <a:t>вас вийшло? </a:t>
            </a:r>
            <a:endParaRPr lang="uk-UA" sz="2800" b="1" dirty="0" smtClean="0">
              <a:solidFill>
                <a:srgbClr val="F88008"/>
              </a:solidFill>
            </a:endParaRPr>
          </a:p>
        </p:txBody>
      </p:sp>
      <p:pic>
        <p:nvPicPr>
          <p:cNvPr id="6146" name="Picture 2" descr="Результат пошуку зображень за запитом &quot;скрепк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640">
            <a:off x="5796148" y="3236286"/>
            <a:ext cx="2812565" cy="2812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366300" y="1484784"/>
            <a:ext cx="57606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uk-UA" sz="2800" b="1" dirty="0">
                <a:solidFill>
                  <a:prstClr val="black"/>
                </a:solidFill>
              </a:rPr>
              <a:t>Ось і у </a:t>
            </a:r>
            <a:r>
              <a:rPr lang="uk-UA" sz="2800" b="1" dirty="0" err="1" smtClean="0">
                <a:solidFill>
                  <a:prstClr val="black"/>
                </a:solidFill>
              </a:rPr>
              <a:t>Скріпочки</a:t>
            </a:r>
            <a:r>
              <a:rPr lang="uk-UA" sz="2800" b="1" dirty="0" smtClean="0">
                <a:solidFill>
                  <a:prstClr val="black"/>
                </a:solidFill>
              </a:rPr>
              <a:t> </a:t>
            </a:r>
            <a:r>
              <a:rPr lang="uk-UA" sz="2800" b="1" dirty="0">
                <a:solidFill>
                  <a:prstClr val="black"/>
                </a:solidFill>
              </a:rPr>
              <a:t>не вийшло.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8539" y="2564904"/>
            <a:ext cx="561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uk-UA" sz="2800" b="1" dirty="0">
                <a:solidFill>
                  <a:srgbClr val="F88008"/>
                </a:solidFill>
              </a:rPr>
              <a:t>- Як ви гадаєте, де допустила помилку </a:t>
            </a:r>
            <a:r>
              <a:rPr lang="uk-UA" sz="2800" b="1" dirty="0" err="1">
                <a:solidFill>
                  <a:srgbClr val="F88008"/>
                </a:solidFill>
              </a:rPr>
              <a:t>Скріпочка</a:t>
            </a:r>
            <a:r>
              <a:rPr lang="uk-UA" sz="2800" b="1" dirty="0">
                <a:solidFill>
                  <a:srgbClr val="F88008"/>
                </a:solidFill>
              </a:rPr>
              <a:t>?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6300" y="4216094"/>
            <a:ext cx="5184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uk-UA" sz="2800" b="1" dirty="0">
                <a:solidFill>
                  <a:srgbClr val="F88008"/>
                </a:solidFill>
              </a:rPr>
              <a:t>- Що було необхідно зробити інакше? </a:t>
            </a:r>
            <a:endParaRPr lang="ru-RU" sz="2800" b="1" dirty="0">
              <a:solidFill>
                <a:srgbClr val="F880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513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0" y="-22559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45588" y="862272"/>
            <a:ext cx="804283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uk-UA" sz="4000" b="1" u="sng" dirty="0">
                <a:solidFill>
                  <a:srgbClr val="F88008"/>
                </a:solidFill>
              </a:rPr>
              <a:t>ПАМ’ЯТАЙТЕ:</a:t>
            </a:r>
            <a:endParaRPr lang="ru-RU" sz="4000" b="1" u="sng" dirty="0">
              <a:solidFill>
                <a:srgbClr val="F88008"/>
              </a:solidFill>
            </a:endParaRPr>
          </a:p>
          <a:p>
            <a:pPr indent="450215">
              <a:lnSpc>
                <a:spcPct val="150000"/>
              </a:lnSpc>
            </a:pPr>
            <a:r>
              <a:rPr lang="uk-UA" sz="2000" b="1" dirty="0"/>
              <a:t>Якщо хтось незнайомий запропонує Вам дружбу в Інтернеті, згадайте про маленьку </a:t>
            </a:r>
            <a:r>
              <a:rPr lang="uk-UA" sz="2000" b="1" dirty="0" err="1"/>
              <a:t>Скріпочку</a:t>
            </a:r>
            <a:r>
              <a:rPr lang="uk-UA" sz="2000" b="1" dirty="0"/>
              <a:t> та дотримайтесь цих правил:</a:t>
            </a:r>
            <a:endParaRPr lang="ru-RU" sz="2000" b="1" dirty="0"/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uk-UA" sz="2000" b="1" dirty="0"/>
              <a:t>не </a:t>
            </a:r>
            <a:r>
              <a:rPr lang="uk-UA" sz="2000" b="1" dirty="0" err="1" smtClean="0"/>
              <a:t>вірте</a:t>
            </a:r>
            <a:r>
              <a:rPr lang="uk-UA" sz="2000" b="1" dirty="0" smtClean="0"/>
              <a:t> тим </a:t>
            </a:r>
            <a:r>
              <a:rPr lang="uk-UA" sz="2000" b="1" dirty="0"/>
              <a:t>даним і фотографіям, які Вам надсилають;</a:t>
            </a:r>
            <a:endParaRPr lang="ru-RU" sz="2000" b="1" dirty="0"/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uk-UA" sz="2000" b="1" dirty="0"/>
              <a:t>погоджуйтесь на зустріч лише вдень та в людному місці;</a:t>
            </a:r>
            <a:endParaRPr lang="ru-RU" sz="2000" b="1" dirty="0"/>
          </a:p>
          <a:p>
            <a:pPr marL="342900" lvl="0" indent="-342900" algn="just">
              <a:lnSpc>
                <a:spcPct val="150000"/>
              </a:lnSpc>
              <a:buFont typeface="Symbol"/>
              <a:buChar char=""/>
            </a:pPr>
            <a:r>
              <a:rPr lang="uk-UA" sz="2000" b="1" dirty="0" err="1"/>
              <a:t>повідомте</a:t>
            </a:r>
            <a:r>
              <a:rPr lang="uk-UA" sz="2000" b="1" dirty="0"/>
              <a:t> батькам про зустріч або візьміть їх з собою. </a:t>
            </a:r>
            <a:endParaRPr lang="ru-RU" sz="2000" b="1" dirty="0"/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latin typeface="Times New Roman"/>
                <a:ea typeface="Times New Roman"/>
              </a:rPr>
              <a:t>Але не лише така небезпека чекає на нас в мережі, а ще безліч інших.</a:t>
            </a:r>
            <a:endParaRPr lang="ru-RU" sz="20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7051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28701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2799" y="2603628"/>
            <a:ext cx="5535459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894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2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Чи знайоме вам слово </a:t>
            </a:r>
            <a:r>
              <a:rPr lang="uk-UA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uk-UA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Нік</a:t>
            </a:r>
            <a:r>
              <a:rPr lang="uk-UA" sz="28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» </a:t>
            </a:r>
            <a:r>
              <a:rPr lang="uk-UA" sz="28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? 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510030"/>
            <a:ext cx="4979295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uk-UA" sz="24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Нік</a:t>
            </a:r>
            <a:r>
              <a:rPr lang="uk-UA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» </a:t>
            </a:r>
            <a:r>
              <a:rPr lang="uk-UA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– це вигадане ім’я, прізвисько, яке вживають користувачі Інтернет-форумів, не називаючи своє справжнє ім’я. 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5445224"/>
            <a:ext cx="4572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Навіщо потрібен </a:t>
            </a:r>
            <a:r>
              <a:rPr lang="uk-UA" sz="2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Нік</a:t>
            </a:r>
            <a:r>
              <a:rPr lang="uk-UA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uk-UA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Що може приховувати </a:t>
            </a:r>
            <a:r>
              <a:rPr lang="uk-UA" sz="2400" b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Нік</a:t>
            </a:r>
            <a:r>
              <a:rPr lang="uk-UA" sz="24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Рисунок 8" descr="75d21887c21472103f978762d441b0bd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6050" y="1882149"/>
            <a:ext cx="3819525" cy="2847975"/>
          </a:xfrm>
          <a:prstGeom prst="rect">
            <a:avLst/>
          </a:prstGeom>
        </p:spPr>
      </p:pic>
      <p:pic>
        <p:nvPicPr>
          <p:cNvPr id="11" name="Рисунок 10" descr="email-internet-14693237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01" y="5195382"/>
            <a:ext cx="1630977" cy="1630977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09991" y="332656"/>
            <a:ext cx="5614768" cy="226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880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ВПРАВА 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880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6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880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ХТО НАДІСЛАВ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880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ТОБІ ЛИСТА?</a:t>
            </a:r>
            <a:r>
              <a:rPr lang="ru-RU" sz="6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880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6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880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8000" b="1" dirty="0" smtClean="0">
              <a:ln w="11430">
                <a:solidFill>
                  <a:sysClr val="windowText" lastClr="000000"/>
                </a:solidFill>
              </a:ln>
              <a:solidFill>
                <a:srgbClr val="F8800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21364030">
            <a:off x="2570249" y="368354"/>
            <a:ext cx="41463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uk-UA" sz="54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88008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Завдання</a:t>
            </a:r>
            <a:endParaRPr lang="ru-RU" sz="54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88008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966" y="1844824"/>
            <a:ext cx="7671426" cy="1472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Вигадати </a:t>
            </a:r>
            <a:r>
              <a:rPr lang="uk-UA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собі прозвисько («</a:t>
            </a:r>
            <a:r>
              <a:rPr lang="uk-UA" sz="20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нікнейми</a:t>
            </a:r>
            <a:r>
              <a:rPr lang="uk-UA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»), </a:t>
            </a:r>
            <a:r>
              <a:rPr lang="uk-UA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яким ви </a:t>
            </a:r>
            <a:r>
              <a:rPr lang="uk-UA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користуються при спілкуванні в Інтернет-просторі або хотіли б використовувати, та написати їх на стікерах. </a:t>
            </a:r>
            <a:endParaRPr lang="uk-UA" sz="2000" b="1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uk-UA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(Зібрати і перемішати. Знову роздати учням)</a:t>
            </a:r>
            <a:endParaRPr lang="ru-RU" b="1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2376" y="3645024"/>
            <a:ext cx="76714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На </a:t>
            </a:r>
            <a:r>
              <a:rPr lang="uk-UA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зворотній стороні </a:t>
            </a:r>
            <a:r>
              <a:rPr lang="uk-UA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стікеру</a:t>
            </a:r>
            <a:r>
              <a:rPr lang="uk-UA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uk-UA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написати позитивне </a:t>
            </a:r>
            <a:r>
              <a:rPr lang="uk-UA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побажання </a:t>
            </a:r>
            <a:r>
              <a:rPr lang="uk-UA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до чужого </a:t>
            </a:r>
            <a:r>
              <a:rPr lang="uk-UA" sz="20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нікнейму</a:t>
            </a:r>
            <a:r>
              <a:rPr lang="uk-UA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так, щоб власники </a:t>
            </a:r>
            <a:r>
              <a:rPr lang="uk-UA" sz="20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нікнеймів</a:t>
            </a:r>
            <a:r>
              <a:rPr lang="uk-UA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не бачили, хто надає їм побажання. </a:t>
            </a:r>
            <a:endParaRPr lang="uk-UA" sz="2000" b="1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uk-UA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(Знову зібрати і роздати учням відповідно по </a:t>
            </a:r>
            <a:r>
              <a:rPr lang="uk-UA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b="1" dirty="0" err="1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нікнеймам</a:t>
            </a:r>
            <a:r>
              <a:rPr lang="uk-UA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966" y="5229200"/>
            <a:ext cx="542464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Зачитати </a:t>
            </a:r>
            <a:r>
              <a:rPr lang="uk-UA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побажання та </a:t>
            </a:r>
            <a:r>
              <a:rPr lang="uk-UA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назвати </a:t>
            </a:r>
            <a:r>
              <a:rPr lang="uk-UA" sz="20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нікнейм</a:t>
            </a:r>
            <a:r>
              <a:rPr lang="uk-UA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і </a:t>
            </a:r>
            <a:r>
              <a:rPr lang="uk-UA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вгадати, хто надіслав </a:t>
            </a:r>
            <a:r>
              <a:rPr lang="uk-UA" sz="2000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0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це «повідомлення».</a:t>
            </a:r>
            <a:endParaRPr lang="ru-RU" sz="20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 descr="Результат пошуку зображень за запитом &quot;нікнейми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310"/>
            <a:ext cx="2614892" cy="173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ьтат пошуку зображень за запитом &quot;нікнейми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3308">
            <a:off x="6464162" y="4750416"/>
            <a:ext cx="2419512" cy="169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0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3" cstate="print"/>
          <a:srcRect r="-1257" b="12570"/>
          <a:stretch>
            <a:fillRect/>
          </a:stretch>
        </p:blipFill>
        <p:spPr bwMode="auto">
          <a:xfrm>
            <a:off x="54322" y="-20161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9697" y="130517"/>
            <a:ext cx="6601818" cy="31544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uk-UA" b="1" u="sng" dirty="0" smtClean="0">
                <a:ln w="11430"/>
                <a:solidFill>
                  <a:srgbClr val="F880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ВИСНОВОК: </a:t>
            </a:r>
          </a:p>
          <a:p>
            <a:pPr algn="l">
              <a:lnSpc>
                <a:spcPct val="150000"/>
              </a:lnSpc>
            </a:pPr>
            <a:r>
              <a:rPr lang="uk-UA" sz="2800" b="1" i="1" dirty="0" smtClean="0">
                <a:ln w="11430"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само відбувається  і  зі спілкуванням  в  Інтернет просторі. </a:t>
            </a:r>
            <a:endParaRPr lang="ru-RU" sz="2800" b="1" i="1" dirty="0">
              <a:ln w="11430">
                <a:solidFill>
                  <a:srgbClr val="C0000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http://subject.com.ua/textbook/informatics/4klas/4klas.files/image307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09" y="3501008"/>
            <a:ext cx="4227512" cy="2802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323528" y="3625389"/>
            <a:ext cx="42902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uk-UA" sz="2800" b="1" i="1" dirty="0">
                <a:ln w="11430"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Дуже складно перевірити, хто пише вам листи, спілкується з тобою.</a:t>
            </a:r>
            <a:endParaRPr lang="ru-RU" sz="2800" b="1" i="1" dirty="0">
              <a:ln w="11430">
                <a:solidFill>
                  <a:srgbClr val="C0000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90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5536" y="134637"/>
            <a:ext cx="28803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cap="all" dirty="0" smtClean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88008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/>
                <a:ea typeface="+mj-ea"/>
                <a:cs typeface="+mj-cs"/>
              </a:rPr>
              <a:t>Зупинка 3</a:t>
            </a:r>
            <a:r>
              <a:rPr lang="uk-UA" sz="2800" b="1" cap="all" dirty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  <a:latin typeface="Book Antiqua"/>
                <a:ea typeface="+mj-ea"/>
                <a:cs typeface="+mj-cs"/>
              </a:rPr>
              <a:t/>
            </a:r>
            <a:br>
              <a:rPr lang="uk-UA" sz="2800" b="1" cap="all" dirty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  <a:latin typeface="Book Antiqua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54068" y="329717"/>
            <a:ext cx="4825082" cy="1018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err="1" smtClean="0">
                <a:solidFill>
                  <a:srgbClr val="00B050"/>
                </a:solidFill>
              </a:rPr>
              <a:t>Інтернет-залежність</a:t>
            </a:r>
            <a:endParaRPr lang="uk-UA" sz="1200" dirty="0">
              <a:solidFill>
                <a:srgbClr val="00B050"/>
              </a:solidFill>
            </a:endParaRPr>
          </a:p>
        </p:txBody>
      </p:sp>
      <p:pic>
        <p:nvPicPr>
          <p:cNvPr id="6" name="Рисунок 8" descr="IMG_4087_0.tmp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0977" r="5839" b="10613"/>
          <a:stretch>
            <a:fillRect/>
          </a:stretch>
        </p:blipFill>
        <p:spPr bwMode="auto">
          <a:xfrm>
            <a:off x="2915816" y="1412836"/>
            <a:ext cx="3218721" cy="2190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8536" y="2060848"/>
            <a:ext cx="282012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000" b="1" dirty="0" err="1">
                <a:solidFill>
                  <a:srgbClr val="F88008"/>
                </a:solidFill>
              </a:rPr>
              <a:t>Скільки</a:t>
            </a:r>
            <a:r>
              <a:rPr lang="ru-RU" sz="2000" b="1" dirty="0">
                <a:solidFill>
                  <a:srgbClr val="F88008"/>
                </a:solidFill>
              </a:rPr>
              <a:t> часу в день </a:t>
            </a:r>
            <a:r>
              <a:rPr lang="ru-RU" sz="2000" b="1" dirty="0" err="1">
                <a:solidFill>
                  <a:srgbClr val="F88008"/>
                </a:solidFill>
              </a:rPr>
              <a:t>Ви</a:t>
            </a:r>
            <a:r>
              <a:rPr lang="ru-RU" sz="2000" b="1" dirty="0">
                <a:solidFill>
                  <a:srgbClr val="F88008"/>
                </a:solidFill>
              </a:rPr>
              <a:t> проводите в </a:t>
            </a:r>
            <a:r>
              <a:rPr lang="ru-RU" sz="2000" b="1" dirty="0" err="1">
                <a:solidFill>
                  <a:srgbClr val="F88008"/>
                </a:solidFill>
              </a:rPr>
              <a:t>Інтернеті</a:t>
            </a:r>
            <a:r>
              <a:rPr lang="ru-RU" sz="2000" b="1" dirty="0">
                <a:solidFill>
                  <a:srgbClr val="F88008"/>
                </a:solidFill>
              </a:rPr>
              <a:t> </a:t>
            </a:r>
            <a:r>
              <a:rPr lang="ru-RU" sz="2000" b="1" dirty="0" err="1">
                <a:solidFill>
                  <a:srgbClr val="F88008"/>
                </a:solidFill>
              </a:rPr>
              <a:t>в</a:t>
            </a:r>
            <a:r>
              <a:rPr lang="ru-RU" sz="2000" b="1" dirty="0">
                <a:solidFill>
                  <a:srgbClr val="F88008"/>
                </a:solidFill>
              </a:rPr>
              <a:t> </a:t>
            </a:r>
            <a:r>
              <a:rPr lang="ru-RU" sz="2000" b="1" dirty="0" err="1">
                <a:solidFill>
                  <a:srgbClr val="F88008"/>
                </a:solidFill>
              </a:rPr>
              <a:t>освітніх</a:t>
            </a:r>
            <a:r>
              <a:rPr lang="ru-RU" sz="2000" b="1" dirty="0">
                <a:solidFill>
                  <a:srgbClr val="F88008"/>
                </a:solidFill>
              </a:rPr>
              <a:t> </a:t>
            </a:r>
            <a:r>
              <a:rPr lang="ru-RU" sz="2000" b="1" dirty="0" err="1">
                <a:solidFill>
                  <a:srgbClr val="F88008"/>
                </a:solidFill>
              </a:rPr>
              <a:t>цілях</a:t>
            </a:r>
            <a:r>
              <a:rPr lang="ru-RU" sz="2000" b="1" dirty="0">
                <a:solidFill>
                  <a:srgbClr val="F88008"/>
                </a:solidFill>
              </a:rPr>
              <a:t>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78232" y="2060848"/>
            <a:ext cx="2729879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000" b="1" dirty="0" err="1">
                <a:solidFill>
                  <a:srgbClr val="F88008"/>
                </a:solidFill>
                <a:cs typeface="Times New Roman" pitchFamily="18" charset="0"/>
              </a:rPr>
              <a:t>Скільки</a:t>
            </a:r>
            <a:r>
              <a:rPr lang="ru-RU" sz="2000" b="1" dirty="0">
                <a:solidFill>
                  <a:srgbClr val="F88008"/>
                </a:solidFill>
                <a:cs typeface="Times New Roman" pitchFamily="18" charset="0"/>
              </a:rPr>
              <a:t> часу в день </a:t>
            </a:r>
            <a:r>
              <a:rPr lang="ru-RU" sz="2000" b="1" dirty="0" err="1">
                <a:solidFill>
                  <a:srgbClr val="F88008"/>
                </a:solidFill>
                <a:cs typeface="Times New Roman" pitchFamily="18" charset="0"/>
              </a:rPr>
              <a:t>Ви</a:t>
            </a:r>
            <a:r>
              <a:rPr lang="ru-RU" sz="2000" b="1" dirty="0">
                <a:solidFill>
                  <a:srgbClr val="F88008"/>
                </a:solidFill>
                <a:cs typeface="Times New Roman" pitchFamily="18" charset="0"/>
              </a:rPr>
              <a:t> проводите в </a:t>
            </a:r>
            <a:r>
              <a:rPr lang="ru-RU" sz="2000" b="1" dirty="0" err="1">
                <a:solidFill>
                  <a:srgbClr val="F88008"/>
                </a:solidFill>
                <a:cs typeface="Times New Roman" pitchFamily="18" charset="0"/>
              </a:rPr>
              <a:t>Інтернеті</a:t>
            </a:r>
            <a:r>
              <a:rPr lang="ru-RU" sz="2000" b="1" dirty="0">
                <a:solidFill>
                  <a:srgbClr val="F88008"/>
                </a:solidFill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88008"/>
                </a:solidFill>
                <a:cs typeface="Times New Roman" pitchFamily="18" charset="0"/>
              </a:rPr>
              <a:t>в</a:t>
            </a:r>
            <a:r>
              <a:rPr lang="ru-RU" sz="2000" b="1" dirty="0">
                <a:solidFill>
                  <a:srgbClr val="F88008"/>
                </a:solidFill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88008"/>
                </a:solidFill>
                <a:cs typeface="Times New Roman" pitchFamily="18" charset="0"/>
              </a:rPr>
              <a:t>розважальних</a:t>
            </a:r>
            <a:r>
              <a:rPr lang="ru-RU" sz="2000" b="1" dirty="0">
                <a:solidFill>
                  <a:srgbClr val="F88008"/>
                </a:solidFill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88008"/>
                </a:solidFill>
                <a:cs typeface="Times New Roman" pitchFamily="18" charset="0"/>
              </a:rPr>
              <a:t>цілях</a:t>
            </a:r>
            <a:r>
              <a:rPr lang="en-US" sz="2000" b="1" dirty="0">
                <a:solidFill>
                  <a:srgbClr val="F88008"/>
                </a:solidFill>
                <a:cs typeface="Times New Roman" pitchFamily="18" charset="0"/>
              </a:rPr>
              <a:t>?</a:t>
            </a:r>
            <a:r>
              <a:rPr lang="ru-RU" sz="1400" dirty="0">
                <a:cs typeface="Times New Roman" pitchFamily="18" charset="0"/>
              </a:rPr>
              <a:t/>
            </a:r>
            <a:br>
              <a:rPr lang="ru-RU" sz="1400" dirty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9" name="Рисунок 15" descr="http://compchel.ucoz.ru/_nw/0/s1779722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 l="15622" t="16628" r="33017" b="26193"/>
          <a:stretch>
            <a:fillRect/>
          </a:stretch>
        </p:blipFill>
        <p:spPr bwMode="auto">
          <a:xfrm>
            <a:off x="251520" y="3717032"/>
            <a:ext cx="23042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8257" y="5282271"/>
            <a:ext cx="3528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11,5%---   10 - 40 </a:t>
            </a:r>
            <a:r>
              <a:rPr lang="ru-RU" b="1" dirty="0" err="1">
                <a:solidFill>
                  <a:srgbClr val="FFFF00"/>
                </a:solidFill>
              </a:rPr>
              <a:t>хвилин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24.8%  ---   2 - 3 </a:t>
            </a:r>
            <a:r>
              <a:rPr lang="ru-RU" b="1" dirty="0" err="1">
                <a:solidFill>
                  <a:srgbClr val="FFFF00"/>
                </a:solidFill>
              </a:rPr>
              <a:t>години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63,7%  ---   0,5 до 1.5 годин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" name="Рисунок 16" descr="http://compchel.ucoz.ru/_nw/0/s7149922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120" t="6720" r="26291" b="39521"/>
          <a:stretch>
            <a:fillRect/>
          </a:stretch>
        </p:blipFill>
        <p:spPr bwMode="auto">
          <a:xfrm>
            <a:off x="6372200" y="3603212"/>
            <a:ext cx="2592290" cy="133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127791" y="5139386"/>
            <a:ext cx="288032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72</a:t>
            </a:r>
            <a:r>
              <a:rPr lang="ru-RU" b="1" dirty="0" smtClean="0">
                <a:solidFill>
                  <a:srgbClr val="FFFF00"/>
                </a:solidFill>
              </a:rPr>
              <a:t>%  ---  2 - 3 </a:t>
            </a:r>
            <a:r>
              <a:rPr lang="ru-RU" b="1" dirty="0" err="1">
                <a:solidFill>
                  <a:srgbClr val="FFFF00"/>
                </a:solidFill>
              </a:rPr>
              <a:t>години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7</a:t>
            </a:r>
            <a:r>
              <a:rPr lang="ru-RU" b="1" dirty="0" smtClean="0">
                <a:solidFill>
                  <a:srgbClr val="FFFF00"/>
                </a:solidFill>
              </a:rPr>
              <a:t>%  ---  10 - 40 </a:t>
            </a:r>
            <a:r>
              <a:rPr lang="ru-RU" b="1" dirty="0" err="1">
                <a:solidFill>
                  <a:srgbClr val="FFFF00"/>
                </a:solidFill>
              </a:rPr>
              <a:t>хвилин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21% </a:t>
            </a:r>
            <a:r>
              <a:rPr lang="ru-RU" b="1" dirty="0" smtClean="0">
                <a:solidFill>
                  <a:srgbClr val="FFFF00"/>
                </a:solidFill>
              </a:rPr>
              <a:t> ---  0,5 -1.5 </a:t>
            </a:r>
            <a:r>
              <a:rPr lang="ru-RU" b="1" dirty="0">
                <a:solidFill>
                  <a:srgbClr val="FFFF00"/>
                </a:solidFill>
              </a:rPr>
              <a:t>годин</a:t>
            </a:r>
          </a:p>
          <a:p>
            <a:endParaRPr lang="ru-RU" dirty="0"/>
          </a:p>
        </p:txBody>
      </p:sp>
      <p:pic>
        <p:nvPicPr>
          <p:cNvPr id="13" name="Picture 4" descr="C:\Users\Пользователь\Desktop\РОЗРОБКА БЕЗПЕЧНИЙ ІНТЕРНЕТ\картинки\Новая папка\138052706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752" y="666090"/>
            <a:ext cx="1764316" cy="1303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9" descr="Картинка 2 из 51791"/>
          <p:cNvPicPr>
            <a:picLocks noChangeAspect="1" noChangeArrowheads="1"/>
          </p:cNvPicPr>
          <p:nvPr/>
        </p:nvPicPr>
        <p:blipFill>
          <a:blip r:embed="rId11" cstate="print"/>
          <a:srcRect t="4200"/>
          <a:stretch>
            <a:fillRect/>
          </a:stretch>
        </p:blipFill>
        <p:spPr bwMode="auto">
          <a:xfrm>
            <a:off x="3211841" y="3969063"/>
            <a:ext cx="2626669" cy="1841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90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aster_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8129" name="Picture 1" descr="G:\день БІ\23031413_1897784997150126_1496413904743248204_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5850" y="0"/>
            <a:ext cx="8284582" cy="4725144"/>
          </a:xfrm>
          <a:prstGeom prst="rect">
            <a:avLst/>
          </a:prstGeom>
          <a:noFill/>
        </p:spPr>
      </p:pic>
      <p:sp>
        <p:nvSpPr>
          <p:cNvPr id="6" name="Shape 182"/>
          <p:cNvSpPr txBox="1"/>
          <p:nvPr/>
        </p:nvSpPr>
        <p:spPr>
          <a:xfrm>
            <a:off x="97284" y="4221088"/>
            <a:ext cx="8939211" cy="2376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400" b="1" i="0" dirty="0" smtClean="0">
                <a:effectLst/>
                <a:latin typeface="+mj-lt"/>
              </a:rPr>
              <a:t>     День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Безпечного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Інтернету</a:t>
            </a:r>
            <a:r>
              <a:rPr lang="ru-RU" sz="2400" b="1" i="0" dirty="0" smtClean="0">
                <a:effectLst/>
                <a:latin typeface="+mj-lt"/>
              </a:rPr>
              <a:t> </a:t>
            </a:r>
            <a:r>
              <a:rPr lang="ru-RU" sz="2400" b="1" i="0" dirty="0" err="1" smtClean="0">
                <a:effectLst/>
                <a:latin typeface="+mj-lt"/>
              </a:rPr>
              <a:t>відзначається</a:t>
            </a:r>
            <a:r>
              <a:rPr lang="ru-RU" sz="2400" b="1" i="0" dirty="0" smtClean="0">
                <a:effectLst/>
                <a:latin typeface="+mj-lt"/>
              </a:rPr>
              <a:t> на </a:t>
            </a:r>
            <a:r>
              <a:rPr lang="ru-RU" sz="2400" b="1" i="0" dirty="0" err="1" smtClean="0">
                <a:effectLst/>
                <a:latin typeface="+mj-lt"/>
              </a:rPr>
              <a:t>другий</a:t>
            </a:r>
            <a:r>
              <a:rPr lang="ru-RU" sz="2400" b="1" i="0" dirty="0" smtClean="0">
                <a:effectLst/>
                <a:latin typeface="+mj-lt"/>
              </a:rPr>
              <a:t> день другого </a:t>
            </a:r>
            <a:r>
              <a:rPr lang="ru-RU" sz="2400" b="1" i="0" dirty="0" err="1" smtClean="0">
                <a:effectLst/>
                <a:latin typeface="+mj-lt"/>
              </a:rPr>
              <a:t>тижня</a:t>
            </a:r>
            <a:r>
              <a:rPr lang="ru-RU" sz="2400" b="1" i="0" dirty="0" smtClean="0">
                <a:effectLst/>
                <a:latin typeface="+mj-lt"/>
              </a:rPr>
              <a:t> другого </a:t>
            </a:r>
            <a:r>
              <a:rPr lang="ru-RU" sz="2400" b="1" i="0" dirty="0" err="1" smtClean="0">
                <a:effectLst/>
                <a:latin typeface="+mj-lt"/>
              </a:rPr>
              <a:t>місяця</a:t>
            </a:r>
            <a:r>
              <a:rPr lang="ru-RU" sz="2400" b="1" i="0" dirty="0" smtClean="0">
                <a:effectLst/>
                <a:latin typeface="+mj-lt"/>
              </a:rPr>
              <a:t> </a:t>
            </a:r>
            <a:r>
              <a:rPr lang="ru-RU" sz="2400" b="1" i="0" dirty="0" err="1" smtClean="0">
                <a:effectLst/>
                <a:latin typeface="+mj-lt"/>
              </a:rPr>
              <a:t>щорічно</a:t>
            </a:r>
            <a:r>
              <a:rPr lang="ru-RU" sz="2400" b="1" i="0" dirty="0" smtClean="0">
                <a:effectLst/>
                <a:latin typeface="+mj-lt"/>
              </a:rPr>
              <a:t>. </a:t>
            </a:r>
            <a:r>
              <a:rPr lang="ru-RU" sz="2400" b="1" i="0" dirty="0" err="1" smtClean="0">
                <a:effectLst/>
                <a:latin typeface="+mj-lt"/>
              </a:rPr>
              <a:t>Мільйони</a:t>
            </a:r>
            <a:r>
              <a:rPr lang="ru-RU" sz="2400" b="1" i="0" dirty="0" smtClean="0">
                <a:effectLst/>
                <a:latin typeface="+mj-lt"/>
              </a:rPr>
              <a:t> людей у </a:t>
            </a:r>
            <a:r>
              <a:rPr lang="ru-RU" sz="2400" b="1" i="0" dirty="0" err="1" smtClean="0">
                <a:effectLst/>
                <a:latin typeface="+mj-lt"/>
              </a:rPr>
              <a:t>всьому</a:t>
            </a:r>
            <a:r>
              <a:rPr lang="ru-RU" sz="2400" b="1" i="0" dirty="0" smtClean="0">
                <a:effectLst/>
                <a:latin typeface="+mj-lt"/>
              </a:rPr>
              <a:t> </a:t>
            </a:r>
            <a:r>
              <a:rPr lang="ru-RU" sz="2400" b="1" i="0" dirty="0" err="1" smtClean="0">
                <a:effectLst/>
                <a:latin typeface="+mj-lt"/>
              </a:rPr>
              <a:t>світі</a:t>
            </a:r>
            <a:r>
              <a:rPr lang="ru-RU" sz="2400" b="1" i="0" dirty="0" smtClean="0">
                <a:effectLst/>
                <a:latin typeface="+mj-lt"/>
              </a:rPr>
              <a:t> </a:t>
            </a:r>
            <a:r>
              <a:rPr lang="ru-RU" sz="2400" b="1" i="0" dirty="0" err="1" smtClean="0">
                <a:effectLst/>
                <a:latin typeface="+mj-lt"/>
              </a:rPr>
              <a:t>об’єднуються</a:t>
            </a:r>
            <a:r>
              <a:rPr lang="ru-RU" sz="2400" b="1" i="0" dirty="0" smtClean="0">
                <a:effectLst/>
                <a:latin typeface="+mj-lt"/>
              </a:rPr>
              <a:t> </a:t>
            </a:r>
            <a:r>
              <a:rPr lang="ru-RU" sz="2400" b="1" i="0" dirty="0" err="1" smtClean="0">
                <a:effectLst/>
                <a:latin typeface="+mj-lt"/>
              </a:rPr>
              <a:t>заради</a:t>
            </a:r>
            <a:r>
              <a:rPr lang="ru-RU" sz="2400" b="1" i="0" dirty="0" smtClean="0">
                <a:effectLst/>
                <a:latin typeface="+mj-lt"/>
              </a:rPr>
              <a:t> </a:t>
            </a:r>
            <a:r>
              <a:rPr lang="ru-RU" sz="2400" b="1" i="0" dirty="0" err="1" smtClean="0">
                <a:effectLst/>
                <a:latin typeface="+mj-lt"/>
              </a:rPr>
              <a:t>натхнення</a:t>
            </a:r>
            <a:r>
              <a:rPr lang="ru-RU" sz="2400" b="1" i="0" dirty="0" smtClean="0">
                <a:effectLst/>
                <a:latin typeface="+mj-lt"/>
              </a:rPr>
              <a:t> до </a:t>
            </a:r>
            <a:r>
              <a:rPr lang="ru-RU" sz="2400" b="1" i="0" dirty="0" err="1" smtClean="0">
                <a:effectLst/>
                <a:latin typeface="+mj-lt"/>
              </a:rPr>
              <a:t>позитивних</a:t>
            </a:r>
            <a:r>
              <a:rPr lang="ru-RU" sz="2400" b="1" i="0" dirty="0" smtClean="0">
                <a:effectLst/>
                <a:latin typeface="+mj-lt"/>
              </a:rPr>
              <a:t> </a:t>
            </a:r>
            <a:r>
              <a:rPr lang="ru-RU" sz="2400" b="1" i="0" dirty="0" err="1" smtClean="0">
                <a:effectLst/>
                <a:latin typeface="+mj-lt"/>
              </a:rPr>
              <a:t>змін</a:t>
            </a:r>
            <a:r>
              <a:rPr lang="ru-RU" sz="2400" b="1" i="0" dirty="0" smtClean="0">
                <a:effectLst/>
                <a:latin typeface="+mj-lt"/>
              </a:rPr>
              <a:t> та </a:t>
            </a:r>
            <a:r>
              <a:rPr lang="ru-RU" sz="2400" b="1" i="0" dirty="0" err="1" smtClean="0">
                <a:effectLst/>
                <a:latin typeface="+mj-lt"/>
              </a:rPr>
              <a:t>підвищення</a:t>
            </a:r>
            <a:r>
              <a:rPr lang="ru-RU" sz="2400" b="1" i="0" dirty="0" smtClean="0">
                <a:effectLst/>
                <a:latin typeface="+mj-lt"/>
              </a:rPr>
              <a:t> </a:t>
            </a:r>
            <a:r>
              <a:rPr lang="ru-RU" sz="2400" b="1" i="0" dirty="0" err="1" smtClean="0">
                <a:effectLst/>
                <a:latin typeface="+mj-lt"/>
              </a:rPr>
              <a:t>освіченості</a:t>
            </a:r>
            <a:r>
              <a:rPr lang="ru-RU" sz="2400" b="1" i="0" dirty="0" smtClean="0">
                <a:effectLst/>
                <a:latin typeface="+mj-lt"/>
              </a:rPr>
              <a:t> з </a:t>
            </a:r>
            <a:r>
              <a:rPr lang="ru-RU" sz="2400" b="1" i="0" dirty="0" err="1" smtClean="0">
                <a:effectLst/>
                <a:latin typeface="+mj-lt"/>
              </a:rPr>
              <a:t>питань</a:t>
            </a:r>
            <a:r>
              <a:rPr lang="ru-RU" sz="2400" b="1" i="0" dirty="0" smtClean="0">
                <a:effectLst/>
                <a:latin typeface="+mj-lt"/>
              </a:rPr>
              <a:t> </a:t>
            </a:r>
            <a:r>
              <a:rPr lang="ru-RU" sz="2400" b="1" i="0" dirty="0" err="1" smtClean="0">
                <a:effectLst/>
                <a:latin typeface="+mj-lt"/>
              </a:rPr>
              <a:t>безпеки</a:t>
            </a:r>
            <a:r>
              <a:rPr lang="ru-RU" sz="2400" b="1" i="0" dirty="0" smtClean="0">
                <a:effectLst/>
                <a:latin typeface="+mj-lt"/>
              </a:rPr>
              <a:t> онлайн та </a:t>
            </a:r>
            <a:r>
              <a:rPr lang="ru-RU" sz="2400" b="1" i="0" dirty="0" err="1" smtClean="0">
                <a:effectLst/>
                <a:latin typeface="+mj-lt"/>
              </a:rPr>
              <a:t>участі</a:t>
            </a:r>
            <a:r>
              <a:rPr lang="ru-RU" sz="2400" b="1" i="0" dirty="0" smtClean="0">
                <a:effectLst/>
                <a:latin typeface="+mj-lt"/>
              </a:rPr>
              <a:t> у заходах у </a:t>
            </a:r>
            <a:r>
              <a:rPr lang="ru-RU" sz="2400" b="1" i="0" dirty="0" err="1" smtClean="0">
                <a:effectLst/>
                <a:latin typeface="+mj-lt"/>
              </a:rPr>
              <a:t>всьому</a:t>
            </a:r>
            <a:r>
              <a:rPr lang="ru-RU" sz="2400" b="1" i="0" dirty="0" smtClean="0">
                <a:effectLst/>
                <a:latin typeface="+mj-lt"/>
              </a:rPr>
              <a:t> </a:t>
            </a:r>
            <a:r>
              <a:rPr lang="ru-RU" sz="2400" b="1" i="0" dirty="0" err="1" smtClean="0">
                <a:effectLst/>
                <a:latin typeface="+mj-lt"/>
              </a:rPr>
              <a:t>світі</a:t>
            </a:r>
            <a:r>
              <a:rPr lang="ru-RU" sz="2400" b="1" i="0" dirty="0" smtClean="0">
                <a:effectLst/>
                <a:latin typeface="+mj-lt"/>
              </a:rPr>
              <a:t>.</a:t>
            </a:r>
            <a:endParaRPr sz="1800" b="1" dirty="0">
              <a:latin typeface="+mj-lt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172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-5293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20297" y="548680"/>
            <a:ext cx="6278174" cy="169883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500"/>
                <a:gd name="adj2" fmla="val 4832"/>
              </a:avLst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Інтернет-небезпека</a:t>
            </a:r>
            <a:endParaRPr lang="ru-RU" sz="3600" b="1" i="1" kern="10" dirty="0" smtClean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43659"/>
            <a:ext cx="2491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cap="all" dirty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88008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/>
                <a:ea typeface="+mj-ea"/>
                <a:cs typeface="+mj-cs"/>
              </a:rPr>
              <a:t>Зупинка </a:t>
            </a:r>
            <a:r>
              <a:rPr lang="uk-UA" sz="2800" b="1" cap="all" dirty="0" smtClean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88008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/>
                <a:ea typeface="+mj-ea"/>
                <a:cs typeface="+mj-cs"/>
              </a:rPr>
              <a:t>4</a:t>
            </a:r>
            <a:endParaRPr lang="ru-RU" dirty="0">
              <a:solidFill>
                <a:srgbClr val="F88008"/>
              </a:solidFill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 rot="513665">
            <a:off x="4494217" y="2075900"/>
            <a:ext cx="3178095" cy="1029539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</a:bodyPr>
          <a:lstStyle/>
          <a:p>
            <a:pPr algn="ctr" rtl="0"/>
            <a:r>
              <a:rPr lang="ru-RU" sz="3600" b="1" i="1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F88008"/>
                </a:solidFill>
                <a:latin typeface="Times New Roman"/>
                <a:cs typeface="Times New Roman"/>
              </a:rPr>
              <a:t>Небезпека</a:t>
            </a:r>
            <a:endParaRPr lang="ru-RU" sz="3600" b="1" i="1" kern="10" spc="0" dirty="0" smtClean="0">
              <a:ln w="9525">
                <a:noFill/>
                <a:round/>
                <a:headEnd/>
                <a:tailEnd/>
              </a:ln>
              <a:solidFill>
                <a:srgbClr val="F88008"/>
              </a:solidFill>
              <a:latin typeface="Times New Roman"/>
              <a:cs typeface="Times New Roman"/>
            </a:endParaRPr>
          </a:p>
          <a:p>
            <a:pPr algn="ctr" rtl="0"/>
            <a:r>
              <a:rPr lang="ru-RU" sz="3600" b="1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88008"/>
                </a:solidFill>
                <a:latin typeface="Times New Roman"/>
                <a:cs typeface="Times New Roman"/>
              </a:rPr>
              <a:t>№ 1</a:t>
            </a:r>
            <a:endParaRPr lang="ru-RU" sz="3600" b="1" i="1" kern="10" spc="0" dirty="0">
              <a:ln w="9525">
                <a:noFill/>
                <a:round/>
                <a:headEnd/>
                <a:tailEnd/>
              </a:ln>
              <a:solidFill>
                <a:srgbClr val="F88008"/>
              </a:solidFill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297" y="3573016"/>
            <a:ext cx="8316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FFC000"/>
                </a:solidFill>
                <a:latin typeface="Calibri"/>
              </a:rPr>
              <a:t>Клавіатурний шпигун </a:t>
            </a:r>
            <a:r>
              <a:rPr lang="uk-UA" sz="3600" b="1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srgbClr val="002060"/>
                </a:solidFill>
                <a:latin typeface="Calibri"/>
              </a:rPr>
              <a:t>– програма, що відстежує введення користувачем паролів і пін-кодів.</a:t>
            </a:r>
            <a:endParaRPr lang="ru-RU" sz="3600" b="1" dirty="0">
              <a:ln w="10541" cmpd="sng">
                <a:solidFill>
                  <a:prstClr val="black"/>
                </a:solidFill>
                <a:prstDash val="solid"/>
              </a:ln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9" name="Рисунок 8" descr="UK-Technology-Secto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65" y="1561585"/>
            <a:ext cx="2740904" cy="2058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keylogger-scho-ce-take-meti-zastosuvannya-yak-vd-nogo-zahistitisya-klavaturniy-shpigun_18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5" y="4691060"/>
            <a:ext cx="3867743" cy="201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90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-5294" y="4313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369" y="260648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 rot="428580">
            <a:off x="1252150" y="637320"/>
            <a:ext cx="5368680" cy="1372945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Небезпека</a:t>
            </a:r>
            <a:endParaRPr lang="ru-RU" sz="3600" b="1" i="1" kern="10" dirty="0" smtClean="0">
              <a:ln w="9525">
                <a:noFill/>
                <a:round/>
                <a:headEnd/>
                <a:tailEnd/>
              </a:ln>
              <a:solidFill>
                <a:srgbClr val="F880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№ 2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F880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" name="Picture 6" descr="C:\Users\Пользователь\Desktop\РОЗРОБКА БЕЗПЕЧНИЙ ІНТЕРНЕТ\картинки\Новая папка\10-baza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8717" y="3356992"/>
            <a:ext cx="4383319" cy="3287489"/>
          </a:xfrm>
          <a:prstGeom prst="rect">
            <a:avLst/>
          </a:prstGeom>
          <a:noFill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51520" y="3249119"/>
            <a:ext cx="62646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Хробаки</a:t>
            </a:r>
            <a:r>
              <a:rPr lang="uk-UA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– окремий вид шкідливих програм, головною задачею яких є розмноження серед комп’ютерів 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мережі.</a:t>
            </a:r>
            <a:endParaRPr lang="uk-UA" sz="3600" dirty="0" smtClean="0">
              <a:ln>
                <a:solidFill>
                  <a:sysClr val="windowText" lastClr="000000"/>
                </a:solidFill>
              </a:ln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5" descr="вірус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00331">
            <a:off x="285720" y="1323792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960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-5293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 rot="21014423">
            <a:off x="785278" y="454539"/>
            <a:ext cx="5184043" cy="1755692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8800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Небезпека</a:t>
            </a:r>
            <a:endParaRPr lang="ru-RU" sz="3600" b="1" i="1" kern="10" dirty="0" smtClean="0">
              <a:ln w="9525">
                <a:noFill/>
                <a:round/>
                <a:headEnd/>
                <a:tailEnd/>
              </a:ln>
              <a:solidFill>
                <a:srgbClr val="F88008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8800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№ 3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F88008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Рисунок 6" descr="MODULI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5" y="3068960"/>
            <a:ext cx="5384105" cy="3647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36069" y="2082915"/>
            <a:ext cx="81723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libri"/>
              </a:rPr>
              <a:t>Адваре</a:t>
            </a:r>
            <a:r>
              <a:rPr lang="uk-UA" sz="44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 – рекламні модулі</a:t>
            </a:r>
            <a:r>
              <a:rPr lang="uk-UA" sz="6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. </a:t>
            </a:r>
            <a:endParaRPr lang="ru-RU" sz="6600" dirty="0">
              <a:ln>
                <a:solidFill>
                  <a:sysClr val="windowText" lastClr="000000"/>
                </a:solidFill>
              </a:ln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341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-5293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 rot="21013059">
            <a:off x="581545" y="404173"/>
            <a:ext cx="4774802" cy="1750524"/>
          </a:xfrm>
          <a:prstGeom prst="rect">
            <a:avLst/>
          </a:prstGeom>
        </p:spPr>
        <p:txBody>
          <a:bodyPr wrap="none" fromWordArt="1">
            <a:prstTxWarp prst="textWave4">
              <a:avLst/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8800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Небезпека</a:t>
            </a:r>
            <a:endParaRPr lang="ru-RU" sz="3600" b="1" i="1" kern="10" dirty="0" smtClean="0">
              <a:ln w="9525">
                <a:noFill/>
                <a:round/>
                <a:headEnd/>
                <a:tailEnd/>
              </a:ln>
              <a:solidFill>
                <a:srgbClr val="F88008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8800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№ 4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F88008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573016"/>
            <a:ext cx="8820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libri"/>
              </a:rPr>
              <a:t>Руткіт</a:t>
            </a:r>
            <a:r>
              <a:rPr lang="uk-UA" sz="3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libri"/>
              </a:rPr>
              <a:t> – це спеціальний вид троянських програм, головна мета якого – максимально глибоко інсталюватись у систему, щоб його було якомога важче знайти і видалити. 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8" name="Рисунок 7" descr="Trojan.WinLNK.Runner.bl_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55192">
            <a:off x="4270632" y="1386098"/>
            <a:ext cx="2655475" cy="2025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3341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24655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 rot="21033898">
            <a:off x="881687" y="458749"/>
            <a:ext cx="4738196" cy="1584492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8800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Небезпека</a:t>
            </a:r>
            <a:endParaRPr lang="ru-RU" sz="3600" b="1" i="1" kern="10" dirty="0" smtClean="0">
              <a:ln w="9525">
                <a:noFill/>
                <a:round/>
                <a:headEnd/>
                <a:tailEnd/>
              </a:ln>
              <a:solidFill>
                <a:srgbClr val="F88008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8800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№ 5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F88008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263" y="2132856"/>
            <a:ext cx="57150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libri"/>
              </a:rPr>
              <a:t>Кібер-булінг</a:t>
            </a:r>
            <a:endParaRPr lang="ru-RU" sz="32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Calibri"/>
            </a:endParaRPr>
          </a:p>
          <a:p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Одна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із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форм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переслідування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дітей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та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підлітків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за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допомогою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uk-UA" sz="32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інформаційних технологій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. Для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цього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можуть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створюватися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сайти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, на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яких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розміщуються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матеріали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,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що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компрометують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дитину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(фото,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відеозйомки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2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тощо</a:t>
            </a:r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). 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7" name="Рисунок 6" descr="kiberbuking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 rot="177167">
            <a:off x="5616590" y="3534117"/>
            <a:ext cx="3342101" cy="28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41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-5293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 rot="21030742">
            <a:off x="552555" y="401203"/>
            <a:ext cx="4989080" cy="1459696"/>
          </a:xfrm>
          <a:prstGeom prst="rect">
            <a:avLst/>
          </a:prstGeom>
        </p:spPr>
        <p:txBody>
          <a:bodyPr wrap="none" fromWordArt="1">
            <a:prstTxWarp prst="textDeflate">
              <a:avLst/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8800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Небезпека</a:t>
            </a:r>
            <a:endParaRPr lang="ru-RU" sz="3600" b="1" i="1" kern="10" dirty="0" smtClean="0">
              <a:ln w="9525">
                <a:noFill/>
                <a:round/>
                <a:headEnd/>
                <a:tailEnd/>
              </a:ln>
              <a:solidFill>
                <a:srgbClr val="F88008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8800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№ 6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F88008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326" y="2708920"/>
            <a:ext cx="63100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libri"/>
              </a:rPr>
              <a:t>Кібер-грумінг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–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входження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у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довіру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до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дитини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з метою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використання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її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у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сексуальних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цілях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. 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7" name="Picture 5" descr="кіберхуліганств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128" y="4365104"/>
            <a:ext cx="2879725" cy="21605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3341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-27317" y="-36052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 rot="21087377">
            <a:off x="771663" y="435275"/>
            <a:ext cx="4384214" cy="1266247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8800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Небезпека</a:t>
            </a:r>
            <a:endParaRPr lang="ru-RU" sz="3600" b="1" i="1" kern="10" dirty="0" smtClean="0">
              <a:ln w="9525">
                <a:noFill/>
                <a:round/>
                <a:headEnd/>
                <a:tailEnd/>
              </a:ln>
              <a:solidFill>
                <a:srgbClr val="F88008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8800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№ 7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F88008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573016"/>
            <a:ext cx="65527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libri"/>
              </a:rPr>
              <a:t>Спам</a:t>
            </a:r>
            <a:r>
              <a:rPr lang="uk-U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-</a:t>
            </a:r>
            <a:r>
              <a:rPr lang="uk-UA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ц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е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масова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розсилка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реклами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або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іншого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виду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повідомлень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особам,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які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не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висловлювали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бажання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їх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отримувати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. 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7" name="Picture 5" descr="виманювання інформації!!!!!!!!!!!!!!!!!!!!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1759" y="2928934"/>
            <a:ext cx="2942241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спам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0" y="1698480"/>
            <a:ext cx="2076428" cy="187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спам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757790">
            <a:off x="3727807" y="1461243"/>
            <a:ext cx="326707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3341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-5293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 rot="21087377">
            <a:off x="771663" y="435275"/>
            <a:ext cx="4384214" cy="1266247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8800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Небезпека</a:t>
            </a:r>
            <a:endParaRPr lang="ru-RU" sz="3600" b="1" i="1" kern="10" dirty="0" smtClean="0">
              <a:ln w="9525">
                <a:noFill/>
                <a:round/>
                <a:headEnd/>
                <a:tailEnd/>
              </a:ln>
              <a:solidFill>
                <a:srgbClr val="F88008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8800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№ 8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F88008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6193" y="2020165"/>
            <a:ext cx="63151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libri"/>
              </a:rPr>
              <a:t>Грифери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libri"/>
              </a:rPr>
              <a:t>.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libri"/>
              </a:rPr>
              <a:t>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Інтернет-шахраї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,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які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заважають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учасникам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он-лайн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ігор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спокійно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грати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.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8" name="Picture 5" descr="шахрайство!!!!!!!!!!!!!!!!!!!!!!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478" y="3289954"/>
            <a:ext cx="3389907" cy="338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шахрайство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796136" y="3933056"/>
            <a:ext cx="2879725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947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-5293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9795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15781" y="1700808"/>
            <a:ext cx="85046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libri"/>
              </a:rPr>
              <a:t>Он-</a:t>
            </a:r>
            <a:r>
              <a:rPr lang="ru-RU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libri"/>
              </a:rPr>
              <a:t>лайн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libri"/>
              </a:rPr>
              <a:t>-</a:t>
            </a:r>
            <a:r>
              <a:rPr lang="ru-RU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libri"/>
              </a:rPr>
              <a:t>хижаки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libri"/>
              </a:rPr>
              <a:t>. </a:t>
            </a:r>
          </a:p>
          <a:p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«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Хижаки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»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встановлюють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контакт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із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дітьми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шляхом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розмов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у чат-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кімнатах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,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обміну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миттєвими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повідомленнями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,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електронною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3600" dirty="0" err="1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поштою</a:t>
            </a:r>
            <a:r>
              <a:rPr lang="ru-RU" sz="3600" dirty="0" smtClean="0">
                <a:ln>
                  <a:solidFill>
                    <a:sysClr val="windowText" lastClr="000000"/>
                  </a:solidFill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.</a:t>
            </a:r>
            <a:endParaRPr lang="ru-RU" sz="3600" dirty="0">
              <a:ln>
                <a:solidFill>
                  <a:sysClr val="windowText" lastClr="000000"/>
                </a:solidFill>
              </a:ln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 rot="21087377">
            <a:off x="771663" y="435275"/>
            <a:ext cx="4384214" cy="1266247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</a:bodyPr>
          <a:lstStyle/>
          <a:p>
            <a:pPr algn="ctr"/>
            <a:r>
              <a:rPr lang="ru-RU" sz="36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8800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Небезпека</a:t>
            </a:r>
            <a:endParaRPr lang="ru-RU" sz="3600" b="1" i="1" kern="10" dirty="0" smtClean="0">
              <a:ln w="9525">
                <a:noFill/>
                <a:round/>
                <a:headEnd/>
                <a:tailEnd/>
              </a:ln>
              <a:solidFill>
                <a:srgbClr val="F88008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88008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№ 9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F88008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Рисунок 6" descr="e9e982aae3904cff01bd79e488a67c4c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894366" y="4005064"/>
            <a:ext cx="4133743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947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-5293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1268760"/>
            <a:ext cx="59648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Times New Roman"/>
                <a:ea typeface="Calibri"/>
              </a:rPr>
              <a:t>Інтернет – дуже потужний ресурс, який значно полегшує життя людини та відкриває майже необмежені можливості для самореалізації та саморозвитку юної особистості, спілкування, навчання, дозвілля. Але разом з тим, в Інтернеті приховано досить багато небезпек як для дітей, так і для дорослих. Знання цих небезпек дозволить їх уникнути. 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60648"/>
            <a:ext cx="381642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u="sng" spc="50" dirty="0" smtClean="0">
                <a:ln w="11430"/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r>
              <a:rPr lang="uk-UA" sz="4000" b="1" u="sng" spc="50" dirty="0" smtClean="0">
                <a:ln w="11430"/>
                <a:solidFill>
                  <a:srgbClr val="F88008"/>
                </a:solidFill>
              </a:rPr>
              <a:t>: </a:t>
            </a:r>
            <a:endParaRPr lang="ru-RU" sz="4000" b="1" u="sng" spc="50" dirty="0">
              <a:ln w="11430"/>
              <a:solidFill>
                <a:srgbClr val="F88008"/>
              </a:solidFill>
            </a:endParaRPr>
          </a:p>
        </p:txBody>
      </p:sp>
      <p:pic>
        <p:nvPicPr>
          <p:cNvPr id="1026" name="Picture 2" descr="Результат пошуку зображень за запитом &quot;Інтернет – можливості &quot;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62" y="3945593"/>
            <a:ext cx="2873896" cy="2679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47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 r="-1257" b="12570"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Пользователь\Desktop\РОЗРОБКА БЕЗПЕЧНИЙ ІНТЕРНЕТ\картинки\1ed6201ba6e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31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29271" y="764704"/>
            <a:ext cx="7200800" cy="5782099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3528" y="315889"/>
            <a:ext cx="5232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88008"/>
                </a:solidFill>
              </a:rPr>
              <a:t>Що ти знаєш про інтернет?</a:t>
            </a:r>
            <a:endParaRPr lang="ru-RU" sz="2800" b="1" dirty="0">
              <a:solidFill>
                <a:srgbClr val="F8800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637" y="5373216"/>
            <a:ext cx="44198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learningapps.org/view3105793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0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-51904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19672" y="143659"/>
            <a:ext cx="2491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cap="all" dirty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88008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/>
                <a:ea typeface="+mj-ea"/>
                <a:cs typeface="+mj-cs"/>
              </a:rPr>
              <a:t>Зупинка </a:t>
            </a:r>
            <a:r>
              <a:rPr lang="uk-UA" sz="2800" b="1" cap="all" dirty="0" smtClean="0">
                <a:ln w="9000" cmpd="sng">
                  <a:solidFill>
                    <a:srgbClr val="84805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88008"/>
                </a:solidFill>
                <a:effectLst>
                  <a:reflection blurRad="12700" stA="28000" endPos="45000" dist="1000" dir="5400000" sy="-100000" algn="bl" rotWithShape="0"/>
                </a:effectLst>
                <a:latin typeface="Book Antiqua"/>
                <a:ea typeface="+mj-ea"/>
                <a:cs typeface="+mj-cs"/>
              </a:rPr>
              <a:t>5</a:t>
            </a:r>
            <a:endParaRPr lang="ru-RU" dirty="0">
              <a:solidFill>
                <a:srgbClr val="F88008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51904" y="915254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</a:t>
            </a:r>
            <a:r>
              <a:rPr lang="uk-UA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ІНТЕРНЕТ  БЕЗПЕКИ</a:t>
            </a:r>
            <a:endParaRPr lang="uk-UA" sz="28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1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561585"/>
            <a:ext cx="4013371" cy="35719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51920" y="4810319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learningapps.org/watch?v=p04cb95sn18</a:t>
            </a:r>
            <a:r>
              <a:rPr lang="uk-UA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04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-5293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73654" y="260648"/>
            <a:ext cx="5904656" cy="9223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ru-RU" b="1" dirty="0" smtClean="0">
                <a:latin typeface="Tahoma" pitchFamily="34" charset="0"/>
              </a:rPr>
              <a:t> </a:t>
            </a:r>
            <a:r>
              <a:rPr lang="uk-UA" b="1" dirty="0" smtClean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 Інтернету є безпечним,</a:t>
            </a:r>
            <a:br>
              <a:rPr lang="uk-UA" b="1" dirty="0" smtClean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F880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якщо виконуються три правила:</a:t>
            </a:r>
            <a:endParaRPr lang="uk-UA" dirty="0">
              <a:solidFill>
                <a:srgbClr val="F880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33024" y="1410825"/>
            <a:ext cx="4896544" cy="2016125"/>
          </a:xfrm>
          <a:prstGeom prst="rect">
            <a:avLst/>
          </a:prstGeom>
          <a:gradFill rotWithShape="1">
            <a:gsLst>
              <a:gs pos="0">
                <a:schemeClr val="accent1">
                  <a:alpha val="17999"/>
                </a:schemeClr>
              </a:gs>
              <a:gs pos="100000">
                <a:schemeClr val="accent1">
                  <a:gamma/>
                  <a:tint val="51373"/>
                  <a:invGamma/>
                </a:schemeClr>
              </a:gs>
            </a:gsLst>
            <a:lin ang="5400000" scaled="1"/>
          </a:gradFill>
          <a:ln w="12700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tabLst>
                <a:tab pos="274638" algn="l"/>
              </a:tabLst>
            </a:pP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Захистити себе в Інтернеті.</a:t>
            </a:r>
          </a:p>
          <a:p>
            <a:pPr marL="342900" indent="-342900">
              <a:tabLst>
                <a:tab pos="274638" algn="l"/>
              </a:tabLst>
            </a:pPr>
            <a:r>
              <a:rPr lang="uk-UA" sz="2400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tabLst>
                <a:tab pos="274638" algn="l"/>
              </a:tabLst>
            </a:pPr>
            <a:r>
              <a:rPr lang="uk-UA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 Захистити свій комп'ютер.</a:t>
            </a:r>
            <a:endParaRPr lang="uk-UA" sz="2400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tabLst>
                <a:tab pos="274638" algn="l"/>
              </a:tabLst>
            </a:pPr>
            <a:endParaRPr lang="uk-UA" sz="2400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tabLst>
                <a:tab pos="274638" algn="l"/>
              </a:tabLst>
            </a:pPr>
            <a:r>
              <a:rPr lang="uk-UA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Виконання  правил. </a:t>
            </a:r>
            <a:endParaRPr lang="uk-UA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6" descr="i?id=52078446-01&amp;tov=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4741" y="4869160"/>
            <a:ext cx="2596646" cy="1748408"/>
          </a:xfrm>
          <a:prstGeom prst="rect">
            <a:avLst/>
          </a:prstGeom>
          <a:noFill/>
        </p:spPr>
      </p:pic>
      <p:pic>
        <p:nvPicPr>
          <p:cNvPr id="8" name="Picture 14" descr="Картинка 18 из 5179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1666" y="2323527"/>
            <a:ext cx="1795100" cy="1346325"/>
          </a:xfrm>
          <a:prstGeom prst="rect">
            <a:avLst/>
          </a:prstGeom>
          <a:noFill/>
        </p:spPr>
      </p:pic>
      <p:pic>
        <p:nvPicPr>
          <p:cNvPr id="9" name="Рисунок 8" descr="8AmMexH3FRA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6714" y="3669852"/>
            <a:ext cx="1663625" cy="1636479"/>
          </a:xfrm>
          <a:prstGeom prst="rect">
            <a:avLst/>
          </a:prstGeom>
        </p:spPr>
      </p:pic>
      <p:pic>
        <p:nvPicPr>
          <p:cNvPr id="10" name="Рисунок 9" descr="6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99738">
            <a:off x="346532" y="1370778"/>
            <a:ext cx="1736984" cy="1736984"/>
          </a:xfrm>
          <a:prstGeom prst="rect">
            <a:avLst/>
          </a:prstGeom>
        </p:spPr>
      </p:pic>
      <p:pic>
        <p:nvPicPr>
          <p:cNvPr id="11" name="Picture 3" descr="C:\Users\Пользователь\Desktop\РОЗРОБКА БЕЗПЕЧНИЙ ІНТЕРНЕТ\картинки\Новая папка\316910_697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0339" y="3933056"/>
            <a:ext cx="2361796" cy="2361795"/>
          </a:xfrm>
          <a:prstGeom prst="rect">
            <a:avLst/>
          </a:prstGeom>
          <a:noFill/>
        </p:spPr>
      </p:pic>
      <p:pic>
        <p:nvPicPr>
          <p:cNvPr id="12" name="Picture 9" descr="Картинка 1 из 5179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2610" y="3655215"/>
            <a:ext cx="2376264" cy="1782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604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570" y="-13656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127828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88008"/>
                </a:solidFill>
                <a:ea typeface="Times New Roman"/>
              </a:rPr>
              <a:t>тест</a:t>
            </a:r>
            <a:r>
              <a:rPr lang="ru-RU" sz="2400" b="1" dirty="0">
                <a:solidFill>
                  <a:srgbClr val="F88008"/>
                </a:solidFill>
                <a:latin typeface="Arial"/>
                <a:ea typeface="Times New Roman"/>
              </a:rPr>
              <a:t> </a:t>
            </a:r>
            <a:r>
              <a:rPr lang="uk-UA" sz="2400" b="1" dirty="0">
                <a:solidFill>
                  <a:srgbClr val="F88008"/>
                </a:solidFill>
                <a:latin typeface="Times New Roman"/>
                <a:ea typeface="Times New Roman"/>
              </a:rPr>
              <a:t>на знання правил поведінки в Інтернеті</a:t>
            </a:r>
            <a:endParaRPr lang="ru-RU" sz="2400" b="1" dirty="0">
              <a:solidFill>
                <a:srgbClr val="F8800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007999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006600"/>
                </a:solidFill>
                <a:ea typeface="Times New Roman"/>
              </a:rPr>
              <a:t>1.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Новий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друг,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в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чиїх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даних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зазначено той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же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вік</a:t>
            </a:r>
            <a:r>
              <a:rPr lang="uk-UA" b="1" i="1" dirty="0">
                <a:solidFill>
                  <a:srgbClr val="006600"/>
                </a:solidFill>
                <a:ea typeface="Times New Roman"/>
              </a:rPr>
              <a:t>,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що і у</a:t>
            </a:r>
            <a:b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</a:b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тебе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пропонує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тобі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обмінятися фотографіями</a:t>
            </a:r>
            <a:r>
              <a:rPr lang="uk-UA" b="1" i="1" dirty="0">
                <a:solidFill>
                  <a:srgbClr val="006600"/>
                </a:solidFill>
                <a:ea typeface="Times New Roman"/>
              </a:rPr>
              <a:t>. Ви</a:t>
            </a:r>
            <a:r>
              <a:rPr lang="uk-UA" b="1" i="1" dirty="0" smtClean="0">
                <a:solidFill>
                  <a:srgbClr val="006600"/>
                </a:solidFill>
                <a:ea typeface="Times New Roman"/>
              </a:rPr>
              <a:t>…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1989" y="1772816"/>
            <a:ext cx="5055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/>
                <a:ea typeface="Times New Roman"/>
              </a:rPr>
              <a:t>А. Попрошу його фото, і потім відправлю своє.</a:t>
            </a:r>
            <a:br>
              <a:rPr lang="uk-UA" dirty="0">
                <a:latin typeface="Times New Roman"/>
                <a:ea typeface="Times New Roman"/>
              </a:rPr>
            </a:br>
            <a:r>
              <a:rPr lang="uk-UA" dirty="0">
                <a:latin typeface="Times New Roman"/>
                <a:ea typeface="Times New Roman"/>
              </a:rPr>
              <a:t>Б. Пораджуся з батьками.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53615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006600"/>
                </a:solidFill>
                <a:ea typeface="Times New Roman"/>
              </a:rPr>
              <a:t>2.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У чаті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тебе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обізвали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дуже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грубими словами</a:t>
            </a:r>
            <a:r>
              <a:rPr lang="uk-UA" b="1" i="1" dirty="0">
                <a:solidFill>
                  <a:srgbClr val="006600"/>
                </a:solidFill>
                <a:ea typeface="Times New Roman"/>
              </a:rPr>
              <a:t>. Ви…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5701" y="29969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/>
                <a:ea typeface="Times New Roman"/>
              </a:rPr>
              <a:t>A. Скажу у відповідь: «Сам такий».</a:t>
            </a:r>
            <a:br>
              <a:rPr lang="uk-UA" dirty="0">
                <a:latin typeface="Times New Roman"/>
                <a:ea typeface="Times New Roman"/>
              </a:rPr>
            </a:br>
            <a:r>
              <a:rPr lang="uk-UA" dirty="0">
                <a:latin typeface="Times New Roman"/>
                <a:ea typeface="Times New Roman"/>
              </a:rPr>
              <a:t>Б. Припиню розмови з цією людиною.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665911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006600"/>
                </a:solidFill>
                <a:ea typeface="Times New Roman"/>
              </a:rPr>
              <a:t>3.Знайомий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запропонував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розіслати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телефон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і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адресу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«</a:t>
            </a:r>
            <a:r>
              <a:rPr lang="uk-UA" b="1" i="1" dirty="0">
                <a:solidFill>
                  <a:srgbClr val="006600"/>
                </a:solidFill>
                <a:ea typeface="Times New Roman"/>
              </a:rPr>
              <a:t>дівчини, яку  недолюблює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»</a:t>
            </a:r>
            <a:r>
              <a:rPr lang="uk-UA" b="1" i="1" dirty="0">
                <a:solidFill>
                  <a:srgbClr val="006600"/>
                </a:solidFill>
                <a:ea typeface="Times New Roman"/>
              </a:rPr>
              <a:t>,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щоб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усі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знали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про неї</a:t>
            </a:r>
            <a:r>
              <a:rPr lang="uk-UA" b="1" i="1" dirty="0">
                <a:solidFill>
                  <a:srgbClr val="006600"/>
                </a:solidFill>
                <a:ea typeface="Times New Roman"/>
              </a:rPr>
              <a:t>. Ви…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1972" y="43286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/>
                <a:ea typeface="Times New Roman"/>
              </a:rPr>
              <a:t>A. Зажадаю доказів, що вона погана.</a:t>
            </a:r>
            <a:br>
              <a:rPr lang="uk-UA" dirty="0">
                <a:latin typeface="Times New Roman"/>
                <a:ea typeface="Times New Roman"/>
              </a:rPr>
            </a:br>
            <a:r>
              <a:rPr lang="uk-UA" dirty="0">
                <a:latin typeface="Times New Roman"/>
                <a:ea typeface="Times New Roman"/>
              </a:rPr>
              <a:t>Б. Відразу відмовлюся.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3" y="5085184"/>
            <a:ext cx="8562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006600"/>
                </a:solidFill>
                <a:ea typeface="Times New Roman"/>
              </a:rPr>
              <a:t>4.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Прийшло повідомлення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із заголовком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«</a:t>
            </a:r>
            <a:r>
              <a:rPr lang="uk-UA" b="1" i="1" dirty="0">
                <a:solidFill>
                  <a:srgbClr val="006600"/>
                </a:solidFill>
                <a:ea typeface="Times New Roman"/>
              </a:rPr>
              <a:t>Від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провайдера</a:t>
            </a:r>
            <a:r>
              <a:rPr lang="uk-UA" b="1" i="1" dirty="0">
                <a:solidFill>
                  <a:srgbClr val="006600"/>
                </a:solidFill>
                <a:ea typeface="Times New Roman"/>
              </a:rPr>
              <a:t>»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 запитують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твій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логін і пароль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для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входу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в</a:t>
            </a:r>
            <a:r>
              <a:rPr lang="uk-UA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006600"/>
                </a:solidFill>
                <a:latin typeface="Times New Roman"/>
                <a:ea typeface="Times New Roman"/>
              </a:rPr>
              <a:t>Інтернет</a:t>
            </a:r>
            <a:r>
              <a:rPr lang="uk-UA" b="1" i="1" dirty="0">
                <a:solidFill>
                  <a:srgbClr val="006600"/>
                </a:solidFill>
                <a:ea typeface="Times New Roman"/>
              </a:rPr>
              <a:t>. Ви…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6516" y="5805264"/>
            <a:ext cx="5893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/>
                <a:ea typeface="Times New Roman"/>
              </a:rPr>
              <a:t>A. Вишлю тільки пароль: </a:t>
            </a:r>
            <a:r>
              <a:rPr lang="uk-UA" dirty="0" smtClean="0">
                <a:latin typeface="Times New Roman"/>
                <a:ea typeface="Times New Roman"/>
              </a:rPr>
              <a:t>Вони самі</a:t>
            </a:r>
            <a:r>
              <a:rPr lang="uk-UA" dirty="0">
                <a:latin typeface="Times New Roman"/>
                <a:ea typeface="Times New Roman"/>
              </a:rPr>
              <a:t> повинні знати логін.</a:t>
            </a:r>
            <a:br>
              <a:rPr lang="uk-UA" dirty="0">
                <a:latin typeface="Times New Roman"/>
                <a:ea typeface="Times New Roman"/>
              </a:rPr>
            </a:br>
            <a:r>
              <a:rPr lang="uk-UA" dirty="0">
                <a:latin typeface="Times New Roman"/>
                <a:ea typeface="Times New Roman"/>
              </a:rPr>
              <a:t>Б. Відзначу лист як Спам.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04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F88008"/>
                </a:solidFill>
                <a:ea typeface="Times New Roman"/>
              </a:rPr>
              <a:t>Порахуй, скільки</a:t>
            </a:r>
            <a:r>
              <a:rPr lang="ru-RU" sz="1200" b="1" dirty="0">
                <a:solidFill>
                  <a:srgbClr val="F88008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F88008"/>
                </a:solidFill>
                <a:latin typeface="Times New Roman"/>
                <a:ea typeface="Times New Roman"/>
              </a:rPr>
              <a:t>вийшло відповідей</a:t>
            </a:r>
            <a:r>
              <a:rPr lang="uk-UA" b="1" dirty="0">
                <a:solidFill>
                  <a:srgbClr val="F88008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F88008"/>
                </a:solidFill>
                <a:latin typeface="Times New Roman"/>
                <a:ea typeface="Times New Roman"/>
              </a:rPr>
              <a:t>«</a:t>
            </a:r>
            <a:r>
              <a:rPr lang="uk-UA" b="1" i="1" dirty="0">
                <a:solidFill>
                  <a:srgbClr val="F88008"/>
                </a:solidFill>
                <a:ea typeface="Times New Roman"/>
              </a:rPr>
              <a:t>А»</a:t>
            </a:r>
            <a:r>
              <a:rPr lang="uk-UA" b="1" dirty="0">
                <a:solidFill>
                  <a:srgbClr val="F88008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F88008"/>
                </a:solidFill>
                <a:latin typeface="Times New Roman"/>
                <a:ea typeface="Times New Roman"/>
              </a:rPr>
              <a:t>і скільки</a:t>
            </a:r>
            <a:r>
              <a:rPr lang="uk-UA" b="1" dirty="0">
                <a:solidFill>
                  <a:srgbClr val="F88008"/>
                </a:solidFill>
                <a:latin typeface="Times New Roman"/>
                <a:ea typeface="Times New Roman"/>
              </a:rPr>
              <a:t> </a:t>
            </a:r>
            <a:r>
              <a:rPr lang="uk-UA" b="1" i="1" dirty="0">
                <a:solidFill>
                  <a:srgbClr val="F88008"/>
                </a:solidFill>
                <a:latin typeface="Times New Roman"/>
                <a:ea typeface="Times New Roman"/>
              </a:rPr>
              <a:t>«</a:t>
            </a:r>
            <a:r>
              <a:rPr lang="uk-UA" b="1" i="1" dirty="0">
                <a:solidFill>
                  <a:srgbClr val="F88008"/>
                </a:solidFill>
                <a:ea typeface="Times New Roman"/>
              </a:rPr>
              <a:t>Б</a:t>
            </a:r>
            <a:r>
              <a:rPr lang="uk-UA" b="1" i="1" dirty="0" smtClean="0">
                <a:solidFill>
                  <a:srgbClr val="F88008"/>
                </a:solidFill>
                <a:ea typeface="Times New Roman"/>
              </a:rPr>
              <a:t>»</a:t>
            </a:r>
            <a:endParaRPr lang="ru-RU" b="1" dirty="0">
              <a:solidFill>
                <a:srgbClr val="F8800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3536" y="839109"/>
            <a:ext cx="813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>
                <a:solidFill>
                  <a:srgbClr val="006600"/>
                </a:solidFill>
                <a:latin typeface="Times New Roman"/>
                <a:ea typeface="Times New Roman"/>
              </a:rPr>
              <a:t>4 «</a:t>
            </a:r>
            <a:r>
              <a:rPr lang="uk-UA" sz="2000" b="1" i="1" dirty="0">
                <a:solidFill>
                  <a:srgbClr val="006600"/>
                </a:solidFill>
                <a:ea typeface="Times New Roman"/>
              </a:rPr>
              <a:t>А»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8554" y="1208441"/>
            <a:ext cx="5546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Тобі</a:t>
            </a:r>
            <a:r>
              <a:rPr lang="uk-UA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uk-UA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ще</a:t>
            </a:r>
            <a:r>
              <a:rPr lang="uk-UA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uk-UA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багато чому треба навчитися</a:t>
            </a:r>
            <a:r>
              <a:rPr lang="uk-UA" i="1" dirty="0">
                <a:ea typeface="Times New Roman"/>
              </a:rPr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9431" y="1772816"/>
            <a:ext cx="1590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>
                <a:solidFill>
                  <a:srgbClr val="006600"/>
                </a:solidFill>
                <a:latin typeface="Times New Roman"/>
                <a:ea typeface="Times New Roman"/>
              </a:rPr>
              <a:t>3 «А»</a:t>
            </a:r>
            <a:r>
              <a:rPr lang="uk-UA" sz="2000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sz="2000" b="1" i="1" dirty="0">
                <a:solidFill>
                  <a:srgbClr val="006600"/>
                </a:solidFill>
                <a:latin typeface="Times New Roman"/>
                <a:ea typeface="Times New Roman"/>
              </a:rPr>
              <a:t>і 1</a:t>
            </a:r>
            <a:r>
              <a:rPr lang="uk-UA" sz="2000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sz="2000" b="1" i="1" dirty="0">
                <a:solidFill>
                  <a:srgbClr val="006600"/>
                </a:solidFill>
                <a:latin typeface="Times New Roman"/>
                <a:ea typeface="Times New Roman"/>
              </a:rPr>
              <a:t>«</a:t>
            </a:r>
            <a:r>
              <a:rPr lang="uk-UA" sz="2000" b="1" i="1" dirty="0">
                <a:solidFill>
                  <a:srgbClr val="006600"/>
                </a:solidFill>
                <a:ea typeface="Times New Roman"/>
              </a:rPr>
              <a:t>Б»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08554" y="2276872"/>
            <a:ext cx="4687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Уважно</a:t>
            </a:r>
            <a:r>
              <a:rPr lang="uk-UA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uk-UA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прочитай цю</a:t>
            </a:r>
            <a:r>
              <a:rPr lang="uk-UA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uk-UA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пам'ятку</a:t>
            </a:r>
            <a:r>
              <a:rPr lang="uk-UA" sz="2400" b="1" i="1" dirty="0">
                <a:solidFill>
                  <a:srgbClr val="002060"/>
                </a:solidFill>
                <a:ea typeface="Times New Roman"/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9431" y="2996952"/>
            <a:ext cx="1590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>
                <a:solidFill>
                  <a:srgbClr val="006600"/>
                </a:solidFill>
                <a:latin typeface="Times New Roman"/>
                <a:ea typeface="Times New Roman"/>
              </a:rPr>
              <a:t>2 «А»</a:t>
            </a:r>
            <a:r>
              <a:rPr lang="uk-UA" sz="2000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sz="2000" b="1" i="1" dirty="0">
                <a:solidFill>
                  <a:srgbClr val="006600"/>
                </a:solidFill>
                <a:latin typeface="Times New Roman"/>
                <a:ea typeface="Times New Roman"/>
              </a:rPr>
              <a:t>і 2</a:t>
            </a:r>
            <a:r>
              <a:rPr lang="uk-UA" sz="2000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sz="2000" b="1" i="1" dirty="0">
                <a:solidFill>
                  <a:srgbClr val="006600"/>
                </a:solidFill>
                <a:latin typeface="Times New Roman"/>
                <a:ea typeface="Times New Roman"/>
              </a:rPr>
              <a:t>«</a:t>
            </a:r>
            <a:r>
              <a:rPr lang="uk-UA" sz="2000" b="1" i="1" dirty="0">
                <a:solidFill>
                  <a:srgbClr val="006600"/>
                </a:solidFill>
                <a:ea typeface="Times New Roman"/>
              </a:rPr>
              <a:t>Б»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64756" y="3457478"/>
            <a:ext cx="6807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Непогано</a:t>
            </a:r>
            <a:r>
              <a:rPr lang="uk-UA" sz="2400" b="1" i="1" dirty="0">
                <a:solidFill>
                  <a:srgbClr val="002060"/>
                </a:solidFill>
                <a:ea typeface="Times New Roman"/>
              </a:rPr>
              <a:t>,</a:t>
            </a:r>
            <a:r>
              <a:rPr lang="uk-UA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uk-UA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але</a:t>
            </a:r>
            <a:r>
              <a:rPr lang="uk-UA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uk-UA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ти</a:t>
            </a:r>
            <a:r>
              <a:rPr lang="uk-UA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uk-UA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захищений лише</a:t>
            </a:r>
            <a:r>
              <a:rPr lang="uk-UA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uk-UA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наполовину</a:t>
            </a:r>
            <a:r>
              <a:rPr lang="uk-UA" sz="2400" b="1" i="1" dirty="0">
                <a:solidFill>
                  <a:srgbClr val="002060"/>
                </a:solidFill>
                <a:ea typeface="Times New Roman"/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69075" y="4131784"/>
            <a:ext cx="15985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>
                <a:solidFill>
                  <a:srgbClr val="006600"/>
                </a:solidFill>
                <a:latin typeface="Times New Roman"/>
                <a:ea typeface="Times New Roman"/>
              </a:rPr>
              <a:t>1 «</a:t>
            </a:r>
            <a:r>
              <a:rPr lang="uk-UA" sz="2000" b="1" i="1" dirty="0">
                <a:solidFill>
                  <a:srgbClr val="006600"/>
                </a:solidFill>
                <a:ea typeface="Times New Roman"/>
              </a:rPr>
              <a:t>А»</a:t>
            </a:r>
            <a:r>
              <a:rPr lang="uk-UA" sz="2000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sz="2000" b="1" i="1" dirty="0">
                <a:solidFill>
                  <a:srgbClr val="006600"/>
                </a:solidFill>
                <a:latin typeface="Times New Roman"/>
                <a:ea typeface="Times New Roman"/>
              </a:rPr>
              <a:t>і 3</a:t>
            </a:r>
            <a:r>
              <a:rPr lang="uk-UA" sz="2000" b="1" dirty="0">
                <a:solidFill>
                  <a:srgbClr val="006600"/>
                </a:solidFill>
                <a:latin typeface="Times New Roman"/>
                <a:ea typeface="Times New Roman"/>
              </a:rPr>
              <a:t> </a:t>
            </a:r>
            <a:r>
              <a:rPr lang="uk-UA" sz="2000" b="1" i="1" dirty="0">
                <a:solidFill>
                  <a:srgbClr val="006600"/>
                </a:solidFill>
                <a:latin typeface="Times New Roman"/>
                <a:ea typeface="Times New Roman"/>
              </a:rPr>
              <a:t>«</a:t>
            </a:r>
            <a:r>
              <a:rPr lang="uk-UA" sz="2000" b="1" i="1" dirty="0">
                <a:solidFill>
                  <a:srgbClr val="006600"/>
                </a:solidFill>
                <a:ea typeface="Times New Roman"/>
              </a:rPr>
              <a:t>Б»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67654" y="4705005"/>
            <a:ext cx="5516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Ти</a:t>
            </a:r>
            <a:r>
              <a:rPr lang="uk-UA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uk-UA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майже</a:t>
            </a:r>
            <a:r>
              <a:rPr lang="uk-UA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uk-UA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впорався</a:t>
            </a:r>
            <a:r>
              <a:rPr lang="uk-UA" sz="2400" b="1" i="1" dirty="0">
                <a:solidFill>
                  <a:srgbClr val="002060"/>
                </a:solidFill>
                <a:ea typeface="Times New Roman"/>
              </a:rPr>
              <a:t>,</a:t>
            </a:r>
            <a:r>
              <a:rPr lang="uk-UA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uk-UA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але</a:t>
            </a:r>
            <a:r>
              <a:rPr lang="uk-UA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uk-UA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є слабкі місця</a:t>
            </a:r>
            <a:r>
              <a:rPr lang="uk-UA" sz="2400" b="1" i="1" dirty="0">
                <a:solidFill>
                  <a:srgbClr val="002060"/>
                </a:solidFill>
                <a:ea typeface="Times New Roman"/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5344544"/>
            <a:ext cx="771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>
                <a:solidFill>
                  <a:srgbClr val="006600"/>
                </a:solidFill>
                <a:latin typeface="Times New Roman"/>
                <a:ea typeface="Times New Roman"/>
              </a:rPr>
              <a:t>4 «</a:t>
            </a:r>
            <a:r>
              <a:rPr lang="uk-UA" sz="2000" b="1" i="1" dirty="0">
                <a:solidFill>
                  <a:srgbClr val="006600"/>
                </a:solidFill>
                <a:ea typeface="Times New Roman"/>
              </a:rPr>
              <a:t>Б»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64429" y="5836622"/>
            <a:ext cx="4884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Молодець</a:t>
            </a:r>
            <a:r>
              <a:rPr lang="uk-UA" sz="2400" b="1" i="1" dirty="0">
                <a:solidFill>
                  <a:srgbClr val="002060"/>
                </a:solidFill>
                <a:ea typeface="Times New Roman"/>
              </a:rPr>
              <a:t>!</a:t>
            </a:r>
            <a:r>
              <a:rPr lang="uk-UA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uk-UA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До Інтернету</a:t>
            </a:r>
            <a:r>
              <a:rPr lang="uk-UA" sz="2400" b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uk-UA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готовий</a:t>
            </a:r>
            <a:r>
              <a:rPr lang="uk-UA" i="1" dirty="0">
                <a:ea typeface="Times New Roman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04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-31297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93042" y="1844824"/>
            <a:ext cx="59046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learningapps.org/watch?v=p2ieuoxrt18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04664"/>
            <a:ext cx="5989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u="sng" dirty="0" smtClean="0">
                <a:solidFill>
                  <a:srgbClr val="F88008"/>
                </a:solidFill>
              </a:rPr>
              <a:t>Вправа</a:t>
            </a:r>
            <a:r>
              <a:rPr lang="uk-UA" sz="4000" u="sng" dirty="0" smtClean="0">
                <a:solidFill>
                  <a:srgbClr val="F88008"/>
                </a:solidFill>
              </a:rPr>
              <a:t> </a:t>
            </a:r>
            <a:r>
              <a:rPr lang="uk-UA" sz="4000" b="1" u="sng" dirty="0" smtClean="0">
                <a:solidFill>
                  <a:srgbClr val="F88008"/>
                </a:solidFill>
              </a:rPr>
              <a:t>«Знайди пару»</a:t>
            </a:r>
            <a:endParaRPr lang="ru-RU" sz="4000" b="1" u="sng" dirty="0">
              <a:solidFill>
                <a:srgbClr val="F88008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136">
            <a:off x="5903604" y="2895628"/>
            <a:ext cx="2578210" cy="364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9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-28044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528" y="128323"/>
            <a:ext cx="53285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normalizeH="0" baseline="0" dirty="0" smtClean="0">
                <a:ln w="11430"/>
                <a:solidFill>
                  <a:srgbClr val="F880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</a:t>
            </a:r>
            <a:r>
              <a:rPr kumimoji="0" lang="uk-UA" sz="3600" b="1" i="0" u="none" strike="noStrike" normalizeH="0" dirty="0" smtClean="0">
                <a:ln w="11430"/>
                <a:solidFill>
                  <a:srgbClr val="F880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normalizeH="0" dirty="0" smtClean="0">
                <a:ln w="11430"/>
                <a:solidFill>
                  <a:srgbClr val="F880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«МІШОК ЗНАНЬ»</a:t>
            </a:r>
            <a:endParaRPr kumimoji="0" lang="uk-UA" sz="3600" b="1" i="0" u="none" strike="noStrike" normalizeH="0" baseline="0" dirty="0" smtClean="0">
              <a:ln w="11430"/>
              <a:solidFill>
                <a:srgbClr val="F88008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3979" y="1844824"/>
            <a:ext cx="5446133" cy="3799999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800" b="1" dirty="0" smtClean="0">
                <a:cs typeface="Times New Roman" pitchFamily="18" charset="0"/>
              </a:rPr>
              <a:t>ЗАПИШІТЬ НА СТІКЕРАХ КОРИСНІ ПРАВИЛА БЕЗПЕЧНОЇ РОБОТИ В ІНТЕРНЕТІ ЯКІ ВИ  ДЛЯ СЕБЕ ВЗЯЛИ З ЦЬОГО ТРЕНІНГУ І НАКЛЕЙТЕ ЇХ НА МІШОК ЗНАНЬ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3074" name="Picture 2" descr="Результат пошуку зображень за запитом &quot;мішок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52936"/>
            <a:ext cx="3268444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00662" y="4864031"/>
            <a:ext cx="1484702" cy="338554"/>
          </a:xfrm>
          <a:prstGeom prst="rect">
            <a:avLst/>
          </a:prstGeom>
          <a:noFill/>
          <a:scene3d>
            <a:camera prst="orthographicFront">
              <a:rot lat="92774" lon="20089059" rev="20603695"/>
            </a:camera>
            <a:lightRig rig="threePt" dir="t"/>
          </a:scene3d>
          <a:sp3d extrusionH="107950">
            <a:bevelB prst="angle"/>
            <a:extrusionClr>
              <a:srgbClr val="F88008"/>
            </a:extrusionClr>
          </a:sp3d>
        </p:spPr>
        <p:txBody>
          <a:bodyPr wrap="none" rtlCol="0">
            <a:spAutoFit/>
            <a:sp3d>
              <a:bevelB w="44450" h="38100" prst="angle"/>
            </a:sp3d>
          </a:bodyPr>
          <a:lstStyle/>
          <a:p>
            <a:r>
              <a:rPr lang="uk-UA" sz="1600" i="1" dirty="0" smtClean="0"/>
              <a:t>Мішок знань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88198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&quot;Інтернет – можливості 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008051">
            <a:off x="95065" y="551258"/>
            <a:ext cx="6590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</a:rPr>
              <a:t>Будьте </a:t>
            </a:r>
          </a:p>
          <a:p>
            <a:pPr lvl="0" algn="ctr"/>
            <a:r>
              <a:rPr lang="ru-RU" sz="8000" b="1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</a:rPr>
              <a:t>обережні</a:t>
            </a:r>
            <a:r>
              <a:rPr lang="ru-RU" sz="80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</a:p>
          <a:p>
            <a:pPr lvl="0" algn="ctr"/>
            <a:r>
              <a:rPr lang="ru-RU" sz="80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</a:rPr>
              <a:t>в </a:t>
            </a:r>
            <a:r>
              <a:rPr lang="ru-RU" sz="8000" b="1" dirty="0" err="1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</a:rPr>
              <a:t>Інтернеті</a:t>
            </a:r>
            <a:r>
              <a:rPr lang="ru-RU" sz="80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50800" dir="5400000" algn="ctr" rotWithShape="0">
                    <a:schemeClr val="tx1"/>
                  </a:outerShdw>
                  <a:reflection blurRad="6350" stA="60000" endA="900" endPos="58000" dir="5400000" sy="-100000" algn="bl" rotWithShape="0"/>
                </a:effectLst>
              </a:rPr>
              <a:t>!</a:t>
            </a:r>
            <a:endParaRPr lang="ru-RU" dirty="0">
              <a:effectLst>
                <a:outerShdw blurRad="50800" dist="50800" dir="5400000" algn="ctr" rotWithShape="0">
                  <a:schemeClr val="tx1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59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40723"/>
            <a:ext cx="49013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-150" dirty="0" smtClean="0">
                <a:ln w="11430"/>
                <a:solidFill>
                  <a:srgbClr val="002060"/>
                </a:solidFill>
                <a:effectLst>
                  <a:reflection blurRad="6350" stA="55000" endA="50" endPos="85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uk-UA" sz="2400" b="1" spc="-150" dirty="0" smtClean="0">
                <a:ln w="11430"/>
                <a:solidFill>
                  <a:srgbClr val="002060"/>
                </a:solidFill>
                <a:effectLst>
                  <a:reflection blurRad="6350" stA="55000" endA="50" endPos="85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це цікавий та захоплюючий світ, який дозволяє вам дізнатися про світ цікавого, спілкуватися з людьми в різних кінцях світу, грати в цікаві ігри та ділитися з іншими своїми думками та захопленнями.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Результат пошуку зображень за запитом &quot;Інтернет – можливості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6153014" cy="3201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4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0" y="-27709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835696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 descr="C:\Users\Пользователь\Desktop\РОЗРОБКА БЕЗПЕЧНИЙ ІНТЕРНЕТ\картинки\1ed6201ba6e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31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59632" y="-11685"/>
            <a:ext cx="7200800" cy="57820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2708920"/>
            <a:ext cx="7704856" cy="38318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uk-UA" sz="5400" b="1" u="sng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Цікаво!</a:t>
            </a:r>
          </a:p>
          <a:p>
            <a:pPr>
              <a:lnSpc>
                <a:spcPct val="150000"/>
              </a:lnSpc>
            </a:pPr>
            <a:r>
              <a:rPr lang="uk-UA" sz="5400" b="1" u="sng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Корисно!</a:t>
            </a:r>
          </a:p>
          <a:p>
            <a:pPr>
              <a:lnSpc>
                <a:spcPct val="150000"/>
              </a:lnSpc>
            </a:pPr>
            <a:r>
              <a:rPr lang="uk-UA" sz="5400" b="1" u="sng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чи безпечно???</a:t>
            </a:r>
            <a:endParaRPr lang="ru-RU" sz="5400" b="1" u="sng" cap="none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9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-1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Результат пошуку зображень за запитом &quot;правила поведінки в інтернеті&quot;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07366"/>
            <a:ext cx="2952750" cy="2381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84366"/>
            <a:ext cx="5863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u="sng" dirty="0">
                <a:solidFill>
                  <a:srgbClr val="F88008"/>
                </a:solidFill>
                <a:latin typeface="AGCrownStyle" pitchFamily="2" charset="0"/>
                <a:ea typeface="Calibri" pitchFamily="34" charset="0"/>
                <a:cs typeface="Times New Roman" pitchFamily="18" charset="0"/>
              </a:rPr>
              <a:t>Основні правила </a:t>
            </a:r>
            <a:r>
              <a:rPr lang="uk-UA" sz="3200" b="1" u="sng" dirty="0" smtClean="0">
                <a:solidFill>
                  <a:srgbClr val="F88008"/>
                </a:solidFill>
                <a:latin typeface="AGCrownStyle" pitchFamily="2" charset="0"/>
                <a:ea typeface="Calibri" pitchFamily="34" charset="0"/>
                <a:cs typeface="Times New Roman" pitchFamily="18" charset="0"/>
              </a:rPr>
              <a:t>подорожі:</a:t>
            </a:r>
            <a:r>
              <a:rPr lang="uk-UA" sz="3200" b="1" u="sng" dirty="0" smtClean="0">
                <a:solidFill>
                  <a:srgbClr val="F8800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b="1" u="sng" dirty="0">
              <a:solidFill>
                <a:srgbClr val="F880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48286" y="1818298"/>
            <a:ext cx="525015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ути позитивним;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Бути активним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8800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uk-UA" sz="2800" b="1" dirty="0">
                <a:solidFill>
                  <a:srgbClr val="F8800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8800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оворити те, що думаєш;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8800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оворити тільки за темою;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8800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lang="uk-UA" sz="2800" b="1" dirty="0">
                <a:solidFill>
                  <a:srgbClr val="F8800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8800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критикувати, бути толерантним;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8800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lang="uk-UA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оворити коротко, не перебивати виступаючого;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</a:t>
            </a: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отримуватись регламенту.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-1" y="5190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Пользователь\Desktop\РОЗРОБКА БЕЗПЕЧНИЙ ІНТЕРНЕТ\картинки\1ed6201ba6e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8795" y="3140968"/>
            <a:ext cx="4483797" cy="36004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25024" y="116633"/>
            <a:ext cx="48245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err="1" smtClean="0">
                <a:solidFill>
                  <a:srgbClr val="F88008"/>
                </a:solidFill>
              </a:rPr>
              <a:t>Зупинка</a:t>
            </a:r>
            <a:r>
              <a:rPr lang="ru-RU" sz="3200" b="1" dirty="0">
                <a:solidFill>
                  <a:srgbClr val="F88008"/>
                </a:solidFill>
              </a:rPr>
              <a:t> </a:t>
            </a:r>
            <a:r>
              <a:rPr lang="ru-RU" sz="3200" b="1" dirty="0" smtClean="0">
                <a:solidFill>
                  <a:srgbClr val="F88008"/>
                </a:solidFill>
              </a:rPr>
              <a:t>1 </a:t>
            </a:r>
          </a:p>
          <a:p>
            <a:pPr algn="ctr">
              <a:spcBef>
                <a:spcPct val="50000"/>
              </a:spcBef>
            </a:pPr>
            <a:r>
              <a:rPr lang="ru-RU" sz="3200" b="1" dirty="0" err="1" smtClean="0">
                <a:solidFill>
                  <a:srgbClr val="7030A0"/>
                </a:solidFill>
              </a:rPr>
              <a:t>Інтернет</a:t>
            </a:r>
            <a:r>
              <a:rPr lang="ru-RU" sz="3200" b="1" dirty="0">
                <a:solidFill>
                  <a:srgbClr val="7030A0"/>
                </a:solidFill>
              </a:rPr>
              <a:t>?!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6999" y="144007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/>
            <a:r>
              <a:rPr lang="uk-UA" sz="2400" b="1" dirty="0">
                <a:solidFill>
                  <a:srgbClr val="564B3C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Україні кількість користувачів Інтернету стрімко зростає. Користувачами мережі є 75% діти від 6 до 17 років, тобто Ви. А чи справді Інтернет є таким цікавим, яким він Вам здається. Сьогодні ми проведемо з Вами тренінг, щоб пригадати правила користування мережею Інтернет. </a:t>
            </a:r>
            <a:endParaRPr lang="ru-RU" sz="2400" b="1" dirty="0">
              <a:solidFill>
                <a:srgbClr val="564B3C">
                  <a:lumMod val="75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5092" y="4293096"/>
            <a:ext cx="83213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88008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F88008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Мережа </a:t>
            </a:r>
            <a:r>
              <a:rPr lang="uk-UA" sz="3200" b="1" dirty="0">
                <a:solidFill>
                  <a:srgbClr val="F88008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Інтернет </a:t>
            </a:r>
            <a:r>
              <a:rPr lang="uk-UA" sz="2400" b="1" dirty="0">
                <a:latin typeface="Times New Roman" pitchFamily="18" charset="0"/>
                <a:ea typeface="Calibri"/>
                <a:cs typeface="Times New Roman" pitchFamily="18" charset="0"/>
              </a:rPr>
              <a:t>– це інформаційний простір, який об‘єднує мільйони комп‘ютерів, розташованих по всьому світу. Вся інформація розміщена на різних сайтах і може використовуватися кожною людиною.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9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0" y="100719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0" y="-42874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cap="all" dirty="0">
                <a:solidFill>
                  <a:srgbClr val="002060"/>
                </a:solidFill>
                <a:latin typeface="Book Antiqua"/>
                <a:ea typeface="+mj-ea"/>
                <a:cs typeface="Aharoni" panose="02010803020104030203" pitchFamily="2" charset="-79"/>
              </a:rPr>
              <a:t>Вправа</a:t>
            </a:r>
            <a:r>
              <a:rPr lang="uk-UA" sz="2800" b="1" cap="all" dirty="0">
                <a:solidFill>
                  <a:srgbClr val="FF0000"/>
                </a:solidFill>
                <a:latin typeface="Book Antiqua"/>
                <a:ea typeface="+mj-ea"/>
                <a:cs typeface="Aharoni" panose="02010803020104030203" pitchFamily="2" charset="-79"/>
              </a:rPr>
              <a:t> </a:t>
            </a:r>
            <a:endParaRPr lang="uk-UA" sz="2800" b="1" cap="all" dirty="0" smtClean="0">
              <a:solidFill>
                <a:srgbClr val="FF0000"/>
              </a:solidFill>
              <a:latin typeface="Book Antiqua"/>
              <a:ea typeface="+mj-ea"/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</a:pPr>
            <a:r>
              <a:rPr lang="uk-UA" sz="2800" b="1" i="1" cap="all" dirty="0" smtClean="0">
                <a:solidFill>
                  <a:srgbClr val="F88008"/>
                </a:solidFill>
                <a:latin typeface="Book Antiqua"/>
                <a:ea typeface="+mj-ea"/>
                <a:cs typeface="Aharoni" panose="02010803020104030203" pitchFamily="2" charset="-79"/>
              </a:rPr>
              <a:t>“Інтернет-можливості  </a:t>
            </a:r>
            <a:r>
              <a:rPr lang="uk-UA" sz="2800" b="1" i="1" cap="all" dirty="0">
                <a:solidFill>
                  <a:srgbClr val="F88008"/>
                </a:solidFill>
                <a:latin typeface="Book Antiqua"/>
                <a:ea typeface="+mj-ea"/>
                <a:cs typeface="Aharoni" panose="02010803020104030203" pitchFamily="2" charset="-79"/>
              </a:rPr>
              <a:t>і </a:t>
            </a:r>
            <a:r>
              <a:rPr lang="uk-UA" sz="2800" b="1" i="1" cap="all" dirty="0" smtClean="0">
                <a:solidFill>
                  <a:srgbClr val="F88008"/>
                </a:solidFill>
                <a:latin typeface="Book Antiqua"/>
                <a:ea typeface="+mj-ea"/>
                <a:cs typeface="Aharoni" panose="02010803020104030203" pitchFamily="2" charset="-79"/>
              </a:rPr>
              <a:t> ТИ</a:t>
            </a:r>
            <a:r>
              <a:rPr lang="uk-UA" sz="2800" b="1" i="1" cap="all" dirty="0">
                <a:solidFill>
                  <a:srgbClr val="F88008"/>
                </a:solidFill>
                <a:latin typeface="Book Antiqua"/>
                <a:ea typeface="+mj-ea"/>
                <a:cs typeface="Aharoni" panose="02010803020104030203" pitchFamily="2" charset="-79"/>
              </a:rPr>
              <a:t>”</a:t>
            </a:r>
            <a:endParaRPr lang="ru-RU" i="1" dirty="0">
              <a:solidFill>
                <a:srgbClr val="F88008"/>
              </a:solidFill>
              <a:cs typeface="Aharoni" panose="02010803020104030203" pitchFamily="2" charset="-79"/>
            </a:endParaRPr>
          </a:p>
        </p:txBody>
      </p:sp>
      <p:pic>
        <p:nvPicPr>
          <p:cNvPr id="5" name="Picture 2" descr="C:\Users\Пользователь\Desktop\РОЗРОБКА БЕЗПЕЧНИЙ ІНТЕРНЕТ\p_29724_1_gallerybig.jpg"/>
          <p:cNvPicPr>
            <a:picLocks noChangeAspect="1" noChangeArrowheads="1"/>
          </p:cNvPicPr>
          <p:nvPr/>
        </p:nvPicPr>
        <p:blipFill>
          <a:blip r:embed="rId5" cstate="print"/>
          <a:srcRect l="3600" t="4243" r="2801" b="4335"/>
          <a:stretch>
            <a:fillRect/>
          </a:stretch>
        </p:blipFill>
        <p:spPr bwMode="auto">
          <a:xfrm>
            <a:off x="251519" y="1273552"/>
            <a:ext cx="5544617" cy="5544617"/>
          </a:xfrm>
          <a:prstGeom prst="rect">
            <a:avLst/>
          </a:prstGeom>
          <a:noFill/>
        </p:spPr>
      </p:pic>
      <p:pic>
        <p:nvPicPr>
          <p:cNvPr id="6" name="Picture 3" descr="C:\Users\Пользователь\Desktop\РОЗРОБКА БЕЗПЕЧНИЙ ІНТЕРНЕТ\картинки\imageарвs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7584" y="1844822"/>
            <a:ext cx="4140523" cy="414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084168" y="1827910"/>
            <a:ext cx="274956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Завдання:</a:t>
            </a:r>
          </a:p>
          <a:p>
            <a:r>
              <a:rPr lang="uk-UA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Запишіть  </a:t>
            </a:r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можливості Інтернет на стікерах- комп’ютерах та </a:t>
            </a:r>
            <a:r>
              <a:rPr lang="uk-UA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наклейте </a:t>
            </a:r>
            <a:r>
              <a:rPr lang="uk-UA" sz="24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плакат з зображенням павутиння, яке буде символізувати мережу Інтернет.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ct_images_free_screensaver-316467-1260098368.jpeg"/>
          <p:cNvPicPr>
            <a:picLocks noChangeAspect="1"/>
          </p:cNvPicPr>
          <p:nvPr/>
        </p:nvPicPr>
        <p:blipFill>
          <a:blip r:embed="rId2" cstate="print"/>
          <a:srcRect r="-1257" b="12570"/>
          <a:stretch>
            <a:fillRect/>
          </a:stretch>
        </p:blipFill>
        <p:spPr bwMode="auto">
          <a:xfrm>
            <a:off x="0" y="0"/>
            <a:ext cx="928687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4" y="116633"/>
            <a:ext cx="2597667" cy="1444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Богдан\Desktop\можливосты інтернету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250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0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1264</Words>
  <Application>Microsoft Office PowerPoint</Application>
  <PresentationFormat>Экран (4:3)</PresentationFormat>
  <Paragraphs>155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Аптека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Богдан</dc:creator>
  <cp:lastModifiedBy>Comp04</cp:lastModifiedBy>
  <cp:revision>56</cp:revision>
  <dcterms:created xsi:type="dcterms:W3CDTF">2018-01-28T15:01:07Z</dcterms:created>
  <dcterms:modified xsi:type="dcterms:W3CDTF">2020-05-18T13:25:54Z</dcterms:modified>
</cp:coreProperties>
</file>