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1020" r:id="rId3"/>
    <p:sldId id="1026" r:id="rId4"/>
    <p:sldId id="1022" r:id="rId5"/>
    <p:sldId id="1023" r:id="rId6"/>
    <p:sldId id="1024" r:id="rId7"/>
    <p:sldId id="1025" r:id="rId8"/>
    <p:sldId id="1033" r:id="rId9"/>
    <p:sldId id="1034" r:id="rId10"/>
    <p:sldId id="1035" r:id="rId11"/>
    <p:sldId id="1027" r:id="rId12"/>
    <p:sldId id="1028" r:id="rId13"/>
    <p:sldId id="1043" r:id="rId14"/>
    <p:sldId id="1045" r:id="rId15"/>
    <p:sldId id="1046" r:id="rId16"/>
    <p:sldId id="1047" r:id="rId17"/>
    <p:sldId id="1048" r:id="rId18"/>
    <p:sldId id="1049" r:id="rId19"/>
    <p:sldId id="1050" r:id="rId20"/>
    <p:sldId id="261" r:id="rId21"/>
    <p:sldId id="304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Ідея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Мета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Завдання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4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Дослідження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F374F58C-EB2A-4DAB-A18C-88122204DFE2}">
      <dgm:prSet custT="1"/>
      <dgm:spPr>
        <a:solidFill>
          <a:srgbClr val="008000"/>
        </a:solidFill>
      </dgm:spPr>
      <dgm:t>
        <a:bodyPr/>
        <a:lstStyle/>
        <a:p>
          <a:r>
            <a:rPr lang="uk-UA" sz="2400" i="1" noProof="0" dirty="0"/>
            <a:t>5</a:t>
          </a:r>
        </a:p>
      </dgm:t>
    </dgm:pt>
    <dgm:pt modelId="{AEE2AB6D-49B1-41FC-8208-C993457DA78C}" type="par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498D3C6A-AC2D-4D14-A0CF-0F4AB516345B}" type="sib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B475EEBB-264E-46F2-AF39-9E5FB4C3BE66}">
      <dgm:prSet custT="1"/>
      <dgm:spPr>
        <a:solidFill>
          <a:srgbClr val="00800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Експерименти</a:t>
          </a:r>
        </a:p>
      </dgm:t>
    </dgm:pt>
    <dgm:pt modelId="{2E1F1521-1DB5-4241-B00A-C0C4C6BD7160}" type="par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66595C30-3806-4750-9A33-3C3398AAF847}" type="sib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5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5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5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5" custScaleY="123078">
        <dgm:presLayoutVars>
          <dgm:bulletEnabled val="1"/>
        </dgm:presLayoutVars>
      </dgm:prSet>
      <dgm:spPr/>
    </dgm:pt>
    <dgm:pt modelId="{BBC170C1-9E6D-4B14-AA4E-A2B4D348D49E}" type="pres">
      <dgm:prSet presAssocID="{CBD0887E-48FF-4408-8A40-C2998DEE25A6}" presName="sp" presStyleCnt="0"/>
      <dgm:spPr/>
    </dgm:pt>
    <dgm:pt modelId="{3BB0B817-E768-42E1-B48F-A9B44B82C157}" type="pres">
      <dgm:prSet presAssocID="{F374F58C-EB2A-4DAB-A18C-88122204DFE2}" presName="composite" presStyleCnt="0"/>
      <dgm:spPr/>
    </dgm:pt>
    <dgm:pt modelId="{EBD4C652-875D-4E3B-BCAE-25007D58F96A}" type="pres">
      <dgm:prSet presAssocID="{F374F58C-EB2A-4DAB-A18C-88122204DFE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B64508B-8A65-44E4-A925-E18E98C3A57A}" type="pres">
      <dgm:prSet presAssocID="{F374F58C-EB2A-4DAB-A18C-88122204DFE2}" presName="descendantText" presStyleLbl="alignAcc1" presStyleIdx="4" presStyleCnt="5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585C903-A002-47F0-9779-9D02A5019455}" type="presOf" srcId="{F374F58C-EB2A-4DAB-A18C-88122204DFE2}" destId="{EBD4C652-875D-4E3B-BCAE-25007D58F96A}" srcOrd="0" destOrd="0" presId="urn:microsoft.com/office/officeart/2005/8/layout/chevron2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02B5426A-EFBB-41A6-814D-FAA5DD8D60F2}" srcId="{D78CCA78-9DA2-42F1-AEC8-9213A79BDB16}" destId="{F374F58C-EB2A-4DAB-A18C-88122204DFE2}" srcOrd="4" destOrd="0" parTransId="{AEE2AB6D-49B1-41FC-8208-C993457DA78C}" sibTransId="{498D3C6A-AC2D-4D14-A0CF-0F4AB516345B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C9768E5-5FA2-4A03-AC0E-A72C71BF6B7E}" srcId="{F374F58C-EB2A-4DAB-A18C-88122204DFE2}" destId="{B475EEBB-264E-46F2-AF39-9E5FB4C3BE66}" srcOrd="0" destOrd="0" parTransId="{2E1F1521-1DB5-4241-B00A-C0C4C6BD7160}" sibTransId="{66595C30-3806-4750-9A33-3C3398AAF847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330542EF-1209-4BCF-8DFF-21B6088845E9}" type="presOf" srcId="{B475EEBB-264E-46F2-AF39-9E5FB4C3BE66}" destId="{BB64508B-8A65-44E4-A925-E18E98C3A57A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  <dgm:cxn modelId="{089432B9-6CFE-432F-9AC5-90762F2DEE8A}" type="presParOf" srcId="{90F7D88D-44C1-4494-B17A-D58C5BD2886B}" destId="{BBC170C1-9E6D-4B14-AA4E-A2B4D348D49E}" srcOrd="7" destOrd="0" presId="urn:microsoft.com/office/officeart/2005/8/layout/chevron2"/>
    <dgm:cxn modelId="{170D809A-93E6-45DA-9F9E-D4F1F1F40AFC}" type="presParOf" srcId="{90F7D88D-44C1-4494-B17A-D58C5BD2886B}" destId="{3BB0B817-E768-42E1-B48F-A9B44B82C157}" srcOrd="8" destOrd="0" presId="urn:microsoft.com/office/officeart/2005/8/layout/chevron2"/>
    <dgm:cxn modelId="{31964B53-E06F-4A30-BF47-983B6EA6FAF3}" type="presParOf" srcId="{3BB0B817-E768-42E1-B48F-A9B44B82C157}" destId="{EBD4C652-875D-4E3B-BCAE-25007D58F96A}" srcOrd="0" destOrd="0" presId="urn:microsoft.com/office/officeart/2005/8/layout/chevron2"/>
    <dgm:cxn modelId="{13FC51BB-7D43-4027-A7D6-2C019A47250C}" type="presParOf" srcId="{3BB0B817-E768-42E1-B48F-A9B44B82C157}" destId="{BB64508B-8A65-44E4-A925-E18E98C3A5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/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опишемо все від мети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9672D0FE-FD98-44E8-8FC5-FFBDCB668F57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>
              <a:solidFill>
                <a:schemeClr val="bg1"/>
              </a:solidFill>
            </a:rPr>
            <a:t>завдань</a:t>
          </a:r>
          <a:endParaRPr lang="uk-UA" b="1" i="1" dirty="0"/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7066BC1C-376E-4712-B695-CCB0DDF0D40E}">
      <dgm:prSet phldrT="[Текст]"/>
      <dgm:spPr/>
      <dgm:t>
        <a:bodyPr/>
        <a:lstStyle/>
        <a:p>
          <a:r>
            <a:rPr lang="uk-UA" b="1" i="1" dirty="0">
              <a:solidFill>
                <a:schemeClr val="bg1"/>
              </a:solidFill>
            </a:rPr>
            <a:t>та опису роботи до висновків</a:t>
          </a:r>
          <a:endParaRPr lang="uk-UA" b="1" i="1" noProof="0" dirty="0"/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 custLinFactNeighborY="-13035">
        <dgm:presLayoutVars>
          <dgm:bulletEnabled val="1"/>
        </dgm:presLayoutVars>
      </dgm:prSet>
      <dgm:spPr/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04823" y="167544"/>
          <a:ext cx="698823" cy="48917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1</a:t>
          </a:r>
        </a:p>
      </dsp:txBody>
      <dsp:txXfrm rot="-5400000">
        <a:off x="1" y="307308"/>
        <a:ext cx="489176" cy="209647"/>
      </dsp:txXfrm>
    </dsp:sp>
    <dsp:sp modelId="{3F244AEF-BD16-4508-9A5A-9640B519654B}">
      <dsp:nvSpPr>
        <dsp:cNvPr id="0" name=""/>
        <dsp:cNvSpPr/>
      </dsp:nvSpPr>
      <dsp:spPr>
        <a:xfrm rot="5400000">
          <a:off x="2248515" y="-1741427"/>
          <a:ext cx="544091" cy="4062770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Ідея</a:t>
          </a:r>
        </a:p>
      </dsp:txBody>
      <dsp:txXfrm rot="-5400000">
        <a:off x="489176" y="44472"/>
        <a:ext cx="4036210" cy="490971"/>
      </dsp:txXfrm>
    </dsp:sp>
    <dsp:sp modelId="{CA699784-EE11-48B7-BD5B-E6C7811778B0}">
      <dsp:nvSpPr>
        <dsp:cNvPr id="0" name=""/>
        <dsp:cNvSpPr/>
      </dsp:nvSpPr>
      <dsp:spPr>
        <a:xfrm rot="5400000">
          <a:off x="-104823" y="806550"/>
          <a:ext cx="698823" cy="489176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2</a:t>
          </a:r>
        </a:p>
      </dsp:txBody>
      <dsp:txXfrm rot="-5400000">
        <a:off x="1" y="946314"/>
        <a:ext cx="489176" cy="209647"/>
      </dsp:txXfrm>
    </dsp:sp>
    <dsp:sp modelId="{E5CB376A-E1F5-4E26-86CA-E248F361C893}">
      <dsp:nvSpPr>
        <dsp:cNvPr id="0" name=""/>
        <dsp:cNvSpPr/>
      </dsp:nvSpPr>
      <dsp:spPr>
        <a:xfrm rot="5400000">
          <a:off x="2241029" y="-1102540"/>
          <a:ext cx="559063" cy="4062770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Мета</a:t>
          </a:r>
        </a:p>
      </dsp:txBody>
      <dsp:txXfrm rot="-5400000">
        <a:off x="489176" y="676604"/>
        <a:ext cx="4035479" cy="504481"/>
      </dsp:txXfrm>
    </dsp:sp>
    <dsp:sp modelId="{D547829D-0660-4ECE-8B9B-4DD150AEB617}">
      <dsp:nvSpPr>
        <dsp:cNvPr id="0" name=""/>
        <dsp:cNvSpPr/>
      </dsp:nvSpPr>
      <dsp:spPr>
        <a:xfrm rot="5400000">
          <a:off x="-104823" y="1445556"/>
          <a:ext cx="698823" cy="48917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1585320"/>
        <a:ext cx="489176" cy="209647"/>
      </dsp:txXfrm>
    </dsp:sp>
    <dsp:sp modelId="{9E04A936-A0BD-4697-B593-D6F4E69814DB}">
      <dsp:nvSpPr>
        <dsp:cNvPr id="0" name=""/>
        <dsp:cNvSpPr/>
      </dsp:nvSpPr>
      <dsp:spPr>
        <a:xfrm rot="5400000">
          <a:off x="2241029" y="-463534"/>
          <a:ext cx="559063" cy="4062770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Завдання</a:t>
          </a:r>
        </a:p>
      </dsp:txBody>
      <dsp:txXfrm rot="-5400000">
        <a:off x="489176" y="1315610"/>
        <a:ext cx="4035479" cy="504481"/>
      </dsp:txXfrm>
    </dsp:sp>
    <dsp:sp modelId="{52803C1C-157C-4C4C-B9E1-A477114FB6F8}">
      <dsp:nvSpPr>
        <dsp:cNvPr id="0" name=""/>
        <dsp:cNvSpPr/>
      </dsp:nvSpPr>
      <dsp:spPr>
        <a:xfrm rot="5400000">
          <a:off x="-104823" y="2084562"/>
          <a:ext cx="698823" cy="48917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4</a:t>
          </a:r>
        </a:p>
      </dsp:txBody>
      <dsp:txXfrm rot="-5400000">
        <a:off x="1" y="2224326"/>
        <a:ext cx="489176" cy="209647"/>
      </dsp:txXfrm>
    </dsp:sp>
    <dsp:sp modelId="{2DAD2266-D1F5-4340-BFC3-C47B398908AF}">
      <dsp:nvSpPr>
        <dsp:cNvPr id="0" name=""/>
        <dsp:cNvSpPr/>
      </dsp:nvSpPr>
      <dsp:spPr>
        <a:xfrm rot="5400000">
          <a:off x="2241029" y="175471"/>
          <a:ext cx="559063" cy="4062770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Дослідження</a:t>
          </a:r>
        </a:p>
      </dsp:txBody>
      <dsp:txXfrm rot="-5400000">
        <a:off x="489176" y="1954616"/>
        <a:ext cx="4035479" cy="504481"/>
      </dsp:txXfrm>
    </dsp:sp>
    <dsp:sp modelId="{EBD4C652-875D-4E3B-BCAE-25007D58F96A}">
      <dsp:nvSpPr>
        <dsp:cNvPr id="0" name=""/>
        <dsp:cNvSpPr/>
      </dsp:nvSpPr>
      <dsp:spPr>
        <a:xfrm rot="5400000">
          <a:off x="-104823" y="2723568"/>
          <a:ext cx="698823" cy="489176"/>
        </a:xfrm>
        <a:prstGeom prst="chevron">
          <a:avLst/>
        </a:prstGeom>
        <a:solidFill>
          <a:srgbClr val="008000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5</a:t>
          </a:r>
        </a:p>
      </dsp:txBody>
      <dsp:txXfrm rot="-5400000">
        <a:off x="1" y="2863332"/>
        <a:ext cx="489176" cy="209647"/>
      </dsp:txXfrm>
    </dsp:sp>
    <dsp:sp modelId="{BB64508B-8A65-44E4-A925-E18E98C3A57A}">
      <dsp:nvSpPr>
        <dsp:cNvPr id="0" name=""/>
        <dsp:cNvSpPr/>
      </dsp:nvSpPr>
      <dsp:spPr>
        <a:xfrm rot="5400000">
          <a:off x="2241029" y="814477"/>
          <a:ext cx="559063" cy="4062770"/>
        </a:xfrm>
        <a:prstGeom prst="round2SameRect">
          <a:avLst/>
        </a:prstGeom>
        <a:solidFill>
          <a:srgbClr val="008000">
            <a:alpha val="90000"/>
          </a:srgb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Експерименти</a:t>
          </a:r>
        </a:p>
      </dsp:txBody>
      <dsp:txXfrm rot="-5400000">
        <a:off x="489176" y="2593622"/>
        <a:ext cx="4035479" cy="504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7208987" cy="84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dirty="0">
              <a:solidFill>
                <a:srgbClr val="002060"/>
              </a:solidFill>
            </a:rPr>
            <a:t>опишемо все від мети</a:t>
          </a:r>
        </a:p>
      </dsp:txBody>
      <dsp:txXfrm>
        <a:off x="24758" y="24758"/>
        <a:ext cx="6296842" cy="795784"/>
      </dsp:txXfrm>
    </dsp:sp>
    <dsp:sp modelId="{BD948475-3A72-4282-A7E2-E1FA6E7405A3}">
      <dsp:nvSpPr>
        <dsp:cNvPr id="0" name=""/>
        <dsp:cNvSpPr/>
      </dsp:nvSpPr>
      <dsp:spPr>
        <a:xfrm>
          <a:off x="636087" y="986183"/>
          <a:ext cx="7208987" cy="845300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dirty="0">
              <a:solidFill>
                <a:schemeClr val="bg1"/>
              </a:solidFill>
            </a:rPr>
            <a:t>завдань</a:t>
          </a:r>
          <a:endParaRPr lang="uk-UA" sz="2600" b="1" i="1" kern="1200" dirty="0"/>
        </a:p>
      </dsp:txBody>
      <dsp:txXfrm>
        <a:off x="660845" y="1010941"/>
        <a:ext cx="5973939" cy="795784"/>
      </dsp:txXfrm>
    </dsp:sp>
    <dsp:sp modelId="{1145D2C8-A92A-4865-87E9-A87784D21A56}">
      <dsp:nvSpPr>
        <dsp:cNvPr id="0" name=""/>
        <dsp:cNvSpPr/>
      </dsp:nvSpPr>
      <dsp:spPr>
        <a:xfrm>
          <a:off x="1272174" y="1972366"/>
          <a:ext cx="7208987" cy="84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dirty="0">
              <a:solidFill>
                <a:schemeClr val="bg1"/>
              </a:solidFill>
            </a:rPr>
            <a:t>та опису роботи до висновків</a:t>
          </a:r>
          <a:endParaRPr lang="uk-UA" sz="2600" b="1" i="1" kern="1200" noProof="0" dirty="0"/>
        </a:p>
      </dsp:txBody>
      <dsp:txXfrm>
        <a:off x="1296932" y="1997124"/>
        <a:ext cx="5973939" cy="795784"/>
      </dsp:txXfrm>
    </dsp:sp>
    <dsp:sp modelId="{DDE98724-F0BF-42B0-9DD4-2E7B480097DD}">
      <dsp:nvSpPr>
        <dsp:cNvPr id="0" name=""/>
        <dsp:cNvSpPr/>
      </dsp:nvSpPr>
      <dsp:spPr>
        <a:xfrm>
          <a:off x="6659542" y="641019"/>
          <a:ext cx="549445" cy="549445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500" b="1" i="1" kern="1200"/>
        </a:p>
      </dsp:txBody>
      <dsp:txXfrm>
        <a:off x="6783167" y="641019"/>
        <a:ext cx="302195" cy="413457"/>
      </dsp:txXfrm>
    </dsp:sp>
    <dsp:sp modelId="{35679B1A-FF17-4F85-9F41-FE26B7B9FE9C}">
      <dsp:nvSpPr>
        <dsp:cNvPr id="0" name=""/>
        <dsp:cNvSpPr/>
      </dsp:nvSpPr>
      <dsp:spPr>
        <a:xfrm>
          <a:off x="7295629" y="1621567"/>
          <a:ext cx="549445" cy="549445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500" b="1" i="1" kern="1200"/>
        </a:p>
      </dsp:txBody>
      <dsp:txXfrm>
        <a:off x="7419254" y="1621567"/>
        <a:ext cx="302195" cy="413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1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06.04.2020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95226"/>
            <a:ext cx="7137066" cy="1801607"/>
          </a:xfrm>
        </p:spPr>
        <p:txBody>
          <a:bodyPr>
            <a:noAutofit/>
          </a:bodyPr>
          <a:lstStyle/>
          <a:p>
            <a:r>
              <a:rPr lang="uk-UA" sz="3600" dirty="0"/>
              <a:t>Складання та виконання алгоритмів із повторенням та розгалуженням у середовищі </a:t>
            </a:r>
            <a:r>
              <a:rPr lang="uk-UA" sz="3600" dirty="0" err="1"/>
              <a:t>Скретч</a:t>
            </a:r>
            <a:r>
              <a:rPr lang="uk-UA" sz="3600" dirty="0"/>
              <a:t>. Практична робота 7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lgorithm, diagram, flowchart, usability, workflow icon">
            <a:extLst>
              <a:ext uri="{FF2B5EF4-FFF2-40B4-BE49-F238E27FC236}">
                <a16:creationId xmlns:a16="http://schemas.microsoft.com/office/drawing/2014/main" id="{38DDC8CE-4A4D-4F6E-B78F-5C64374F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 “Збирай яблука”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Рух яблука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0CBCD-8D4D-415F-8D33-6E173C838670}"/>
              </a:ext>
            </a:extLst>
          </p:cNvPr>
          <p:cNvSpPr txBox="1"/>
          <p:nvPr/>
        </p:nvSpPr>
        <p:spPr>
          <a:xfrm>
            <a:off x="70928" y="1865438"/>
            <a:ext cx="1205014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Постійно створюються клони (із затримкою у випадкову кількість секунд)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0186D4-5015-4464-BAC2-E771B6295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891" y="3044418"/>
            <a:ext cx="7590178" cy="27434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228122-FDE5-4561-BD75-BA30AD357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8" y="3044418"/>
            <a:ext cx="4198984" cy="23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5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 “Збирай яблука”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ED2810-CD47-476A-A7DE-41925276F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645" y="2446006"/>
            <a:ext cx="5376709" cy="4076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D01137-1D6B-42C8-A04E-59AF7B5E16A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Додатково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896470-3F1B-4E14-A692-5BCF69672D77}"/>
              </a:ext>
            </a:extLst>
          </p:cNvPr>
          <p:cNvSpPr txBox="1"/>
          <p:nvPr/>
        </p:nvSpPr>
        <p:spPr>
          <a:xfrm>
            <a:off x="70929" y="1865438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При наборі певної кількості балів може змінюватись тло</a:t>
            </a:r>
          </a:p>
        </p:txBody>
      </p:sp>
    </p:spTree>
    <p:extLst>
      <p:ext uri="{BB962C8B-B14F-4D97-AF65-F5344CB8AC3E}">
        <p14:creationId xmlns:p14="http://schemas.microsoft.com/office/powerpoint/2010/main" val="28042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</a:t>
            </a:r>
            <a:r>
              <a:rPr lang="uk-UA" dirty="0" err="1"/>
              <a:t>Платформер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>Голодна мавпочка"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0929" y="1171572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Зміст гри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54F04-9434-48CC-876C-85D5F3DDE721}"/>
              </a:ext>
            </a:extLst>
          </p:cNvPr>
          <p:cNvSpPr txBox="1"/>
          <p:nvPr/>
        </p:nvSpPr>
        <p:spPr>
          <a:xfrm>
            <a:off x="70929" y="1801824"/>
            <a:ext cx="618439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Мавпочка має дістатись до бананів, перестрибуючи по платформах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794811-FB81-459F-9463-AC6370E58949}"/>
              </a:ext>
            </a:extLst>
          </p:cNvPr>
          <p:cNvSpPr txBox="1"/>
          <p:nvPr/>
        </p:nvSpPr>
        <p:spPr>
          <a:xfrm>
            <a:off x="70929" y="3293851"/>
            <a:ext cx="618439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мавпочка не на платформі – вона падає вниз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888A8E-1AF6-4E94-BA7A-ACF1918D7DB2}"/>
              </a:ext>
            </a:extLst>
          </p:cNvPr>
          <p:cNvSpPr txBox="1"/>
          <p:nvPr/>
        </p:nvSpPr>
        <p:spPr>
          <a:xfrm>
            <a:off x="70929" y="4785878"/>
            <a:ext cx="6184398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наступному рівні платформи рухаються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3CC5C8-4AE8-451F-9A9B-F1D0D2AF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74" y="1801824"/>
            <a:ext cx="5689098" cy="47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</a:t>
            </a:r>
            <a:r>
              <a:rPr lang="uk-UA" dirty="0" err="1"/>
              <a:t>Платформер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>Голодна мавпочка"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0929" y="1171572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lvl="0" indent="457200" algn="just" fontAlgn="base">
              <a:spcBef>
                <a:spcPct val="0"/>
              </a:spcBef>
              <a:spcAft>
                <a:spcPct val="0"/>
              </a:spcAft>
              <a:defRPr sz="2800" b="1" i="1" kern="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Принцип гри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54F04-9434-48CC-876C-85D5F3DDE721}"/>
              </a:ext>
            </a:extLst>
          </p:cNvPr>
          <p:cNvSpPr txBox="1"/>
          <p:nvPr/>
        </p:nvSpPr>
        <p:spPr>
          <a:xfrm>
            <a:off x="70929" y="1801824"/>
            <a:ext cx="583110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Мавпочка має постійно рухатися вниз, якщо вона не стоїть на поверхні землі чи платформи</a:t>
            </a:r>
            <a:r>
              <a:rPr lang="en-US" sz="2800" b="1" i="1" kern="0" dirty="0">
                <a:solidFill>
                  <a:schemeClr val="bg1"/>
                </a:solidFill>
              </a:rPr>
              <a:t> –</a:t>
            </a:r>
            <a:r>
              <a:rPr lang="ru-RU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чорного кольору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794811-FB81-459F-9463-AC6370E58949}"/>
              </a:ext>
            </a:extLst>
          </p:cNvPr>
          <p:cNvSpPr txBox="1"/>
          <p:nvPr/>
        </p:nvSpPr>
        <p:spPr>
          <a:xfrm>
            <a:off x="70929" y="4586512"/>
            <a:ext cx="5831107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Керування мавпочкою - клавішами стрілок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6F8928-FFB0-461E-9958-A74D2711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557" y="1801824"/>
            <a:ext cx="6068513" cy="46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0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</a:t>
            </a:r>
            <a:r>
              <a:rPr lang="uk-UA" dirty="0" err="1"/>
              <a:t>Платформер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>Голодна мавпочка"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0929" y="1171572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Рух мавпочки вниз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54F04-9434-48CC-876C-85D5F3DDE721}"/>
              </a:ext>
            </a:extLst>
          </p:cNvPr>
          <p:cNvSpPr txBox="1"/>
          <p:nvPr/>
        </p:nvSpPr>
        <p:spPr>
          <a:xfrm>
            <a:off x="70929" y="180182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Завжди, якщо не торкається поверхні чорного кольору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49C865-7A6C-455F-9545-5956F839B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682" y="2862963"/>
            <a:ext cx="7160635" cy="36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8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</a:t>
            </a:r>
            <a:r>
              <a:rPr lang="uk-UA" dirty="0" err="1"/>
              <a:t>Платформер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>Голодна мавпочка"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0929" y="1171572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Стрибок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54F04-9434-48CC-876C-85D5F3DDE721}"/>
              </a:ext>
            </a:extLst>
          </p:cNvPr>
          <p:cNvSpPr txBox="1"/>
          <p:nvPr/>
        </p:nvSpPr>
        <p:spPr>
          <a:xfrm>
            <a:off x="70929" y="180182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Різка зміна координати 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AD3AFD-6DAA-44EC-BE85-0B970EFEA584}"/>
              </a:ext>
            </a:extLst>
          </p:cNvPr>
          <p:cNvSpPr txBox="1"/>
          <p:nvPr/>
        </p:nvSpPr>
        <p:spPr>
          <a:xfrm>
            <a:off x="70929" y="245016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Зміна образу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DFC430-2F02-4CAD-ACB3-B0CDB40B5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078" y="3098506"/>
            <a:ext cx="6009843" cy="341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</a:t>
            </a:r>
            <a:r>
              <a:rPr lang="uk-UA" dirty="0" err="1"/>
              <a:t>Платформер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>Голодна мавпочка"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0929" y="1171572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Керування рухом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54F04-9434-48CC-876C-85D5F3DDE721}"/>
              </a:ext>
            </a:extLst>
          </p:cNvPr>
          <p:cNvSpPr txBox="1"/>
          <p:nvPr/>
        </p:nvSpPr>
        <p:spPr>
          <a:xfrm>
            <a:off x="70929" y="180182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Стрілки праворуч та ліворуч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5FB330-AD5E-4F9D-B73B-67A9EF80E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" y="2497608"/>
            <a:ext cx="6527841" cy="18627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D4C73B-C0B6-462B-8A65-3C9EF4A6E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230" y="4532956"/>
            <a:ext cx="6527841" cy="17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</a:t>
            </a:r>
            <a:r>
              <a:rPr lang="uk-UA" dirty="0" err="1"/>
              <a:t>Платформер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>Голодна мавпочка"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0929" y="1171572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Торкання бананів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54F04-9434-48CC-876C-85D5F3DDE721}"/>
              </a:ext>
            </a:extLst>
          </p:cNvPr>
          <p:cNvSpPr txBox="1"/>
          <p:nvPr/>
        </p:nvSpPr>
        <p:spPr>
          <a:xfrm>
            <a:off x="70929" y="1801824"/>
            <a:ext cx="5477816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змінювати колір чи інші ефекти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241C7-0C61-486D-8C27-31A52660BF84}"/>
              </a:ext>
            </a:extLst>
          </p:cNvPr>
          <p:cNvSpPr txBox="1"/>
          <p:nvPr/>
        </p:nvSpPr>
        <p:spPr>
          <a:xfrm>
            <a:off x="70929" y="2905780"/>
            <a:ext cx="5477816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додавати бали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E89FAB-0D54-4BA8-810F-C2C1216E1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92" y="1801824"/>
            <a:ext cx="6422679" cy="47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</a:t>
            </a:r>
            <a:r>
              <a:rPr lang="uk-UA" dirty="0" err="1"/>
              <a:t>Платформер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>Голодна мавпочка"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0929" y="1171572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Рухомі платформи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54F04-9434-48CC-876C-85D5F3DDE721}"/>
              </a:ext>
            </a:extLst>
          </p:cNvPr>
          <p:cNvSpPr txBox="1"/>
          <p:nvPr/>
        </p:nvSpPr>
        <p:spPr>
          <a:xfrm>
            <a:off x="70928" y="1801824"/>
            <a:ext cx="1205014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змінювати час ковзання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241C7-0C61-486D-8C27-31A52660BF84}"/>
              </a:ext>
            </a:extLst>
          </p:cNvPr>
          <p:cNvSpPr txBox="1"/>
          <p:nvPr/>
        </p:nvSpPr>
        <p:spPr>
          <a:xfrm>
            <a:off x="70928" y="2432076"/>
            <a:ext cx="1205014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Діапазон ковзання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14DA7F-EE58-4DCD-A855-163AD4CFD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8" y="3110005"/>
            <a:ext cx="3935341" cy="21872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160375-4194-4716-86DE-FE9F8F4B9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560" y="3105474"/>
            <a:ext cx="3766876" cy="21917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8307EE-2B99-4CEB-9D7A-508FD6682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779" y="3105474"/>
            <a:ext cx="4001290" cy="219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</a:t>
            </a:r>
            <a:r>
              <a:rPr lang="uk-UA" dirty="0" err="1"/>
              <a:t>Платформер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>Голодна мавпочка"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Додатково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4C69A-2C90-4542-B6E8-79C9508FACC8}"/>
              </a:ext>
            </a:extLst>
          </p:cNvPr>
          <p:cNvSpPr txBox="1"/>
          <p:nvPr/>
        </p:nvSpPr>
        <p:spPr>
          <a:xfrm>
            <a:off x="70929" y="1865438"/>
            <a:ext cx="5917698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Зменшення платформ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184A43-8950-4C78-A00D-28F3D27E2DFB}"/>
              </a:ext>
            </a:extLst>
          </p:cNvPr>
          <p:cNvSpPr txBox="1"/>
          <p:nvPr/>
        </p:nvSpPr>
        <p:spPr>
          <a:xfrm>
            <a:off x="477982" y="2534113"/>
            <a:ext cx="5510645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</a:t>
            </a:r>
            <a:r>
              <a:rPr lang="uk-UA" sz="2800" b="1" i="1" kern="0" dirty="0" err="1">
                <a:solidFill>
                  <a:schemeClr val="bg1"/>
                </a:solidFill>
              </a:rPr>
              <a:t>набрано</a:t>
            </a:r>
            <a:r>
              <a:rPr lang="uk-UA" sz="2800" b="1" i="1" kern="0" dirty="0">
                <a:solidFill>
                  <a:schemeClr val="bg1"/>
                </a:solidFill>
              </a:rPr>
              <a:t> 5 балів, то розмір платформ зменшуй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04FAAD-F502-4CB6-9032-DAA866C2D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027" y="1801825"/>
            <a:ext cx="5917698" cy="490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10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та виконання алгоритмів із повторенням та розгалуженням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Згадаємо, скільки типів циклів ми знаємо і чим вони відрізняються? 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66949A68-E8F7-47CD-9F51-DE143926641E}"/>
              </a:ext>
            </a:extLst>
          </p:cNvPr>
          <p:cNvSpPr/>
          <p:nvPr/>
        </p:nvSpPr>
        <p:spPr>
          <a:xfrm>
            <a:off x="69848" y="2256290"/>
            <a:ext cx="5972332" cy="6116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Цикл з параметром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EF4B6EC7-0188-462E-B9D4-090DE53B8B77}"/>
              </a:ext>
            </a:extLst>
          </p:cNvPr>
          <p:cNvSpPr/>
          <p:nvPr/>
        </p:nvSpPr>
        <p:spPr>
          <a:xfrm>
            <a:off x="6149818" y="2256290"/>
            <a:ext cx="5972332" cy="61160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Цикл з умовою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8F5F2272-78B8-42E5-8353-00DFDBE3CD6A}"/>
              </a:ext>
            </a:extLst>
          </p:cNvPr>
          <p:cNvSpPr/>
          <p:nvPr/>
        </p:nvSpPr>
        <p:spPr>
          <a:xfrm>
            <a:off x="69848" y="4707131"/>
            <a:ext cx="5972332" cy="179832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точно знає, скільки разів треба виконувати команди, за що відповідає лічильник.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CDFE06E1-4B88-4C30-A3FD-8468EA0BD778}"/>
              </a:ext>
            </a:extLst>
          </p:cNvPr>
          <p:cNvSpPr/>
          <p:nvPr/>
        </p:nvSpPr>
        <p:spPr>
          <a:xfrm>
            <a:off x="6149818" y="4707131"/>
            <a:ext cx="5972332" cy="179832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працює до того моменту, поки умова вірна.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8C2A28-B0FD-4F33-8D64-2BC24D2D1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362" y="2953529"/>
            <a:ext cx="3043303" cy="16679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B73D2A-780D-45EF-9407-75BFB0993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455" y="2926177"/>
            <a:ext cx="4799057" cy="17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6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2601AE15-89F6-4C97-A0D5-28662169001A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901D5B-DEA4-435A-809B-2D2AA8A3C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algorithm, diagram, flowchart, usability, workflow icon">
            <a:extLst>
              <a:ext uri="{FF2B5EF4-FFF2-40B4-BE49-F238E27FC236}">
                <a16:creationId xmlns:a16="http://schemas.microsoft.com/office/drawing/2014/main" id="{3C09FB9F-507D-470A-BC6F-0BCF34FA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та виконання алгоритмів із повторенням та розгалуженням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коли який цикл використовувати, ми визначаємо з вами самостійно, так, як нам зручно. А ще, ми з вами розібрали майже всі частини, з яких складається проект: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BC74C69-2546-4D09-A4E5-E81110CE75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657751"/>
              </p:ext>
            </p:extLst>
          </p:nvPr>
        </p:nvGraphicFramePr>
        <p:xfrm>
          <a:off x="72008" y="3158836"/>
          <a:ext cx="4551947" cy="333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707149D-217F-42A6-887F-50C406647956}"/>
              </a:ext>
            </a:extLst>
          </p:cNvPr>
          <p:cNvSpPr txBox="1"/>
          <p:nvPr/>
        </p:nvSpPr>
        <p:spPr>
          <a:xfrm>
            <a:off x="4883727" y="3109080"/>
            <a:ext cx="723626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 залишився останній, важливий етап проекту — </a:t>
            </a:r>
            <a:r>
              <a:rPr lang="uk-UA" sz="2800" b="1" i="1" kern="0" dirty="0">
                <a:solidFill>
                  <a:srgbClr val="FFFF00"/>
                </a:solidFill>
              </a:rPr>
              <a:t>висновок</a:t>
            </a:r>
            <a:r>
              <a:rPr lang="uk-UA" sz="2800" b="1" i="1" kern="0" dirty="0">
                <a:solidFill>
                  <a:schemeClr val="bg1"/>
                </a:solidFill>
              </a:rPr>
              <a:t>. Чи ми отримали ті результати, на які сподівались? Чи досягли мети? Тільки коли висновки зроблено, можемо вважати наш проект створеним.</a:t>
            </a:r>
          </a:p>
        </p:txBody>
      </p:sp>
    </p:spTree>
    <p:extLst>
      <p:ext uri="{BB962C8B-B14F-4D97-AF65-F5344CB8AC3E}">
        <p14:creationId xmlns:p14="http://schemas.microsoft.com/office/powerpoint/2010/main" val="27653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6" grpId="0" uiExpand="1">
        <p:bldSub>
          <a:bldDgm bld="one"/>
        </p:bldSub>
      </p:bldGraphic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та виконання алгоритмів із повторенням та розгалуженням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Все, що ми робили на попередніх заняттях, ми маємо повторити, створити проект та ще й описати його для того, щоб можна було представити іншим, тобто підготуємо наш проект до захисту. Для цього згадаємо кроки проектної роботи: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C06CD7D1-022B-49A5-8071-9917D4BFE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684477"/>
              </p:ext>
            </p:extLst>
          </p:nvPr>
        </p:nvGraphicFramePr>
        <p:xfrm>
          <a:off x="247202" y="3564081"/>
          <a:ext cx="8481162" cy="2817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32DA32-4D76-4066-8916-32DC7DABE59E}"/>
              </a:ext>
            </a:extLst>
          </p:cNvPr>
          <p:cNvSpPr txBox="1"/>
          <p:nvPr/>
        </p:nvSpPr>
        <p:spPr>
          <a:xfrm>
            <a:off x="8853054" y="3564081"/>
            <a:ext cx="3269095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 вже тоді зможемо захистити свій проект перед іншими.</a:t>
            </a:r>
          </a:p>
        </p:txBody>
      </p:sp>
    </p:spTree>
    <p:extLst>
      <p:ext uri="{BB962C8B-B14F-4D97-AF65-F5344CB8AC3E}">
        <p14:creationId xmlns:p14="http://schemas.microsoft.com/office/powerpoint/2010/main" val="5064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6" grpId="0" uiExpand="1">
        <p:bldSub>
          <a:bldDgm bld="one"/>
        </p:bldSub>
      </p:bldGraphic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Складання та виконання алгоритмів із повторенням та розгалуженням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Метою</a:t>
            </a:r>
            <a:r>
              <a:rPr lang="uk-UA" sz="2800" b="1" i="1" kern="0" dirty="0">
                <a:solidFill>
                  <a:schemeClr val="bg1"/>
                </a:solidFill>
              </a:rPr>
              <a:t> нашого спільного проекту буде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 гри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06BF3-F487-453B-AC7B-DEAA7B67820F}"/>
              </a:ext>
            </a:extLst>
          </p:cNvPr>
          <p:cNvSpPr txBox="1"/>
          <p:nvPr/>
        </p:nvSpPr>
        <p:spPr>
          <a:xfrm>
            <a:off x="72008" y="181348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Завданнями</a:t>
            </a:r>
            <a:r>
              <a:rPr lang="uk-UA" sz="2800" b="1" i="1" kern="0" dirty="0">
                <a:solidFill>
                  <a:schemeClr val="bg1"/>
                </a:solidFill>
              </a:rPr>
              <a:t> — використати умови, цикли, сенсори.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17095-C9CE-4486-A8A0-3E562599D03E}"/>
              </a:ext>
            </a:extLst>
          </p:cNvPr>
          <p:cNvSpPr txBox="1"/>
          <p:nvPr/>
        </p:nvSpPr>
        <p:spPr>
          <a:xfrm>
            <a:off x="72008" y="243798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Опишемо основні кроки практичної роботи. До речі, всі вміють робити скріншоти екрану? 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ÑÐº Ð·ÑÐ¾Ð±Ð¸ÑÐ¸ ÑÐºÑÑÐ½ÑÐ¾Ñ&quot;">
            <a:extLst>
              <a:ext uri="{FF2B5EF4-FFF2-40B4-BE49-F238E27FC236}">
                <a16:creationId xmlns:a16="http://schemas.microsoft.com/office/drawing/2014/main" id="{746FEB1F-C87A-4139-84D3-39A8B783F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15" y="3493381"/>
            <a:ext cx="5068277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4D8D95-A60E-4527-9F95-8426EEF5D8AA}"/>
              </a:ext>
            </a:extLst>
          </p:cNvPr>
          <p:cNvSpPr txBox="1"/>
          <p:nvPr/>
        </p:nvSpPr>
        <p:spPr>
          <a:xfrm>
            <a:off x="72008" y="3493382"/>
            <a:ext cx="6734037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ні, знайдіть клавішу </a:t>
            </a:r>
            <a:r>
              <a:rPr lang="uk-UA" sz="2800" b="1" i="1" kern="0" dirty="0" err="1">
                <a:solidFill>
                  <a:schemeClr val="bg1"/>
                </a:solidFill>
              </a:rPr>
              <a:t>PrintScreen</a:t>
            </a:r>
            <a:r>
              <a:rPr lang="uk-UA" sz="2800" b="1" i="1" kern="0" dirty="0">
                <a:solidFill>
                  <a:schemeClr val="bg1"/>
                </a:solidFill>
              </a:rPr>
              <a:t>, яка вам допоможе зробити знімок екрану в певний момент, щоб додати його до документу або презентації, що буде пояснювати ваш проект іншим.</a:t>
            </a:r>
          </a:p>
        </p:txBody>
      </p:sp>
    </p:spTree>
    <p:extLst>
      <p:ext uri="{BB962C8B-B14F-4D97-AF65-F5344CB8AC3E}">
        <p14:creationId xmlns:p14="http://schemas.microsoft.com/office/powerpoint/2010/main" val="21682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 “Збирай яблука”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6962637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Додаємо виконавців та змінюємо фон сцени.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938538-0407-4FE6-BDC6-B9669E350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834"/>
          <a:stretch/>
        </p:blipFill>
        <p:spPr>
          <a:xfrm>
            <a:off x="7296501" y="1196763"/>
            <a:ext cx="4823491" cy="39675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DE488C-AB0B-457A-A786-9213149C6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588"/>
          <a:stretch/>
        </p:blipFill>
        <p:spPr>
          <a:xfrm>
            <a:off x="0" y="2525090"/>
            <a:ext cx="6962637" cy="18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 “Збирай яблука”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0DF37E-3EDD-4838-957E-972CCEA85A03}"/>
              </a:ext>
            </a:extLst>
          </p:cNvPr>
          <p:cNvSpPr txBox="1"/>
          <p:nvPr/>
        </p:nvSpPr>
        <p:spPr>
          <a:xfrm>
            <a:off x="72008" y="1196763"/>
            <a:ext cx="4718201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Рух кошика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6195E-10B6-4371-907E-59576213BD0A}"/>
              </a:ext>
            </a:extLst>
          </p:cNvPr>
          <p:cNvSpPr txBox="1"/>
          <p:nvPr/>
        </p:nvSpPr>
        <p:spPr>
          <a:xfrm>
            <a:off x="70928" y="1865438"/>
            <a:ext cx="4719281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Кошик завжди знаходиться на нижньому краю сцени, а по горизонталі рухається за допомогою клавіш.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C85589-9F62-48BE-999C-72F96AFFB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235" y="2916735"/>
            <a:ext cx="6527841" cy="18627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82E7A7-4A29-4EC8-AA6D-349FE2EC1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235" y="4912159"/>
            <a:ext cx="6527841" cy="17781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371C5B-9140-42B2-83D7-572F8609E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160" y="1246675"/>
            <a:ext cx="6527840" cy="149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 “Збирай яблука”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Заробляємо бали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A10FFF-4CD2-4E96-BB27-B26F3EF2A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346" y="1832997"/>
            <a:ext cx="5983307" cy="461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Гра “Збирай яблука”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Рух яблука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0CBCD-8D4D-415F-8D33-6E173C838670}"/>
              </a:ext>
            </a:extLst>
          </p:cNvPr>
          <p:cNvSpPr txBox="1"/>
          <p:nvPr/>
        </p:nvSpPr>
        <p:spPr>
          <a:xfrm>
            <a:off x="70928" y="1865438"/>
            <a:ext cx="1205014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Постійно створюються клони (із затримкою у випадкову кількість секунд)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755D41-1A81-47BA-93B7-3097BDC4E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8" y="3044418"/>
            <a:ext cx="4130398" cy="23090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0186D4-5015-4464-BAC2-E771B6295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891" y="3044418"/>
            <a:ext cx="759017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4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100629</TotalTime>
  <Words>620</Words>
  <Application>Microsoft Office PowerPoint</Application>
  <PresentationFormat>Широкий екран</PresentationFormat>
  <Paragraphs>102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Wingdings</vt:lpstr>
      <vt:lpstr>Тема Office</vt:lpstr>
      <vt:lpstr>Складання та виконання алгоритмів із повторенням та розгалуженням у середовищі Скретч. Практична робота 7</vt:lpstr>
      <vt:lpstr>Складання та виконання алгоритмів із повторенням та розгалуженням </vt:lpstr>
      <vt:lpstr>Складання та виконання алгоритмів із повторенням та розгалуженням </vt:lpstr>
      <vt:lpstr>Складання та виконання алгоритмів із повторенням та розгалуженням </vt:lpstr>
      <vt:lpstr>Складання та виконання алгоритмів із повторенням та розгалуженням </vt:lpstr>
      <vt:lpstr>Гра “Збирай яблука”</vt:lpstr>
      <vt:lpstr>Гра “Збирай яблука”</vt:lpstr>
      <vt:lpstr>Гра “Збирай яблука”</vt:lpstr>
      <vt:lpstr>Гра “Збирай яблука”</vt:lpstr>
      <vt:lpstr>Гра “Збирай яблука”</vt:lpstr>
      <vt:lpstr>Гра “Збирай яблука”</vt:lpstr>
      <vt:lpstr>Проект "Платформер. Голодна мавпочка"</vt:lpstr>
      <vt:lpstr>Проект "Платформер. Голодна мавпочка"</vt:lpstr>
      <vt:lpstr>Проект "Платформер. Голодна мавпочка"</vt:lpstr>
      <vt:lpstr>Проект "Платформер. Голодна мавпочка"</vt:lpstr>
      <vt:lpstr>Проект "Платформер. Голодна мавпочка"</vt:lpstr>
      <vt:lpstr>Проект "Платформер. Голодна мавпочка"</vt:lpstr>
      <vt:lpstr>Проект "Платформер. Голодна мавпочка"</vt:lpstr>
      <vt:lpstr>Проект "Платформер. Голодна мавпочка"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TeachOS</cp:lastModifiedBy>
  <cp:revision>751</cp:revision>
  <dcterms:created xsi:type="dcterms:W3CDTF">2016-06-06T19:48:43Z</dcterms:created>
  <dcterms:modified xsi:type="dcterms:W3CDTF">2020-04-06T07:39:59Z</dcterms:modified>
</cp:coreProperties>
</file>