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268" r:id="rId2"/>
    <p:sldId id="797" r:id="rId3"/>
    <p:sldId id="2131" r:id="rId4"/>
    <p:sldId id="2230" r:id="rId5"/>
    <p:sldId id="2228" r:id="rId6"/>
    <p:sldId id="2229" r:id="rId7"/>
    <p:sldId id="2231" r:id="rId8"/>
    <p:sldId id="2232" r:id="rId9"/>
    <p:sldId id="2233" r:id="rId10"/>
    <p:sldId id="2236" r:id="rId11"/>
    <p:sldId id="2237" r:id="rId12"/>
    <p:sldId id="2238" r:id="rId13"/>
    <p:sldId id="2239" r:id="rId14"/>
    <p:sldId id="2240" r:id="rId15"/>
    <p:sldId id="2244" r:id="rId16"/>
    <p:sldId id="2245" r:id="rId17"/>
    <p:sldId id="2241" r:id="rId18"/>
    <p:sldId id="2246" r:id="rId19"/>
    <p:sldId id="2247" r:id="rId20"/>
    <p:sldId id="2248" r:id="rId21"/>
    <p:sldId id="2249" r:id="rId22"/>
    <p:sldId id="2253" r:id="rId23"/>
    <p:sldId id="2251" r:id="rId24"/>
    <p:sldId id="2252" r:id="rId25"/>
    <p:sldId id="2250" r:id="rId26"/>
    <p:sldId id="2256" r:id="rId27"/>
    <p:sldId id="2257" r:id="rId28"/>
    <p:sldId id="2258" r:id="rId29"/>
    <p:sldId id="2259" r:id="rId30"/>
    <p:sldId id="2260" r:id="rId31"/>
    <p:sldId id="2254" r:id="rId32"/>
    <p:sldId id="2261" r:id="rId33"/>
    <p:sldId id="2264" r:id="rId34"/>
    <p:sldId id="2266" r:id="rId35"/>
    <p:sldId id="2262" r:id="rId36"/>
    <p:sldId id="2267" r:id="rId37"/>
    <p:sldId id="2265" r:id="rId38"/>
    <p:sldId id="328" r:id="rId39"/>
    <p:sldId id="643" r:id="rId40"/>
    <p:sldId id="644" r:id="rId41"/>
    <p:sldId id="2269" r:id="rId4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8000"/>
    <a:srgbClr val="19426B"/>
    <a:srgbClr val="AF2031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2" autoAdjust="0"/>
    <p:restoredTop sz="95052" autoAdjust="0"/>
  </p:normalViewPr>
  <p:slideViewPr>
    <p:cSldViewPr snapToGrid="0">
      <p:cViewPr varScale="1">
        <p:scale>
          <a:sx n="73" d="100"/>
          <a:sy n="73" d="100"/>
        </p:scale>
        <p:origin x="5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07EF6B-FC27-4EB2-B55F-3B4AF73ED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5"/>
          <a:stretch/>
        </p:blipFill>
        <p:spPr>
          <a:xfrm>
            <a:off x="0" y="0"/>
            <a:ext cx="4765677" cy="5180021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A3E85801-EB32-49A7-8FEE-7A84AF4A2B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4141E764-5524-443A-A319-AFF105F0AA2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BB59EC56-F9EF-4254-AAFA-F1C9993E5A5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161A37E-6BC9-4F75-B972-F45D5334E6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F2F6DE-EEB4-428F-9D80-FC0EFC9B05C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543DCD9E-8F56-47CB-A37D-A5185E1EE07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id="{CD61CF62-7A34-48C7-BF6A-C983556CBA2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id="{DD93AC76-D40B-4EFA-AF29-083D2F9871AA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id="{477A4177-692F-4EAB-BE98-8C76CDFE7B00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id="{F678C36F-505F-4B38-B4F6-720F8CEF978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B12B09F7-65F2-4FB0-8702-EE7FBA1250E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A5015F-7017-41D2-9243-C67C1CD5C163}"/>
              </a:ext>
            </a:extLst>
          </p:cNvPr>
          <p:cNvSpPr txBox="1"/>
          <p:nvPr userDrawn="1"/>
        </p:nvSpPr>
        <p:spPr>
          <a:xfrm>
            <a:off x="1425702" y="315591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7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D2DAB49-7FB2-44BB-8117-568A7ACBF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id="{EEAEC554-9464-4D55-8235-AFFE209340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1" name="Прямокутник 20">
            <a:hlinkClick r:id="rId7"/>
            <a:extLst>
              <a:ext uri="{FF2B5EF4-FFF2-40B4-BE49-F238E27FC236}">
                <a16:creationId xmlns:a16="http://schemas.microsoft.com/office/drawing/2014/main" id="{D8E34462-2A34-430D-899A-018AFCA3A363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2" y="0"/>
            <a:ext cx="12309566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11782A3-6E1D-4DD6-8814-3953EA903920}"/>
              </a:ext>
            </a:extLst>
          </p:cNvPr>
          <p:cNvSpPr txBox="1">
            <a:spLocks/>
          </p:cNvSpPr>
          <p:nvPr/>
        </p:nvSpPr>
        <p:spPr>
          <a:xfrm>
            <a:off x="4847771" y="639810"/>
            <a:ext cx="7137066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Величини. Змінні. Вказівка присвоювання</a:t>
            </a:r>
            <a:endParaRPr lang="uk-UA" sz="66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2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Величини</a:t>
            </a:r>
            <a:endParaRPr lang="en-A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2673876"/>
            <a:ext cx="792648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 у формулі для периметра прямокутника довжини його сторін: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A5FEF-392D-430A-9BB6-505D83B7EF81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Величина, значення якої може змінюватися,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змінною величиною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змінною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4544AE3-845D-41E2-99AA-91C88482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C3B18B-F7AD-445C-8638-68F857BB29C9}"/>
              </a:ext>
            </a:extLst>
          </p:cNvPr>
          <p:cNvSpPr txBox="1"/>
          <p:nvPr/>
        </p:nvSpPr>
        <p:spPr>
          <a:xfrm>
            <a:off x="2188024" y="3762059"/>
            <a:ext cx="5810464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є змінними величини, вони можуть набувати різних значень.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70A6985-D970-41CF-A911-430517443BFB}"/>
              </a:ext>
            </a:extLst>
          </p:cNvPr>
          <p:cNvSpPr/>
          <p:nvPr/>
        </p:nvSpPr>
        <p:spPr>
          <a:xfrm>
            <a:off x="69282" y="3762058"/>
            <a:ext cx="2061593" cy="13849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а і </a:t>
            </a:r>
            <a:r>
              <a:rPr lang="en-US" sz="3600" b="1" i="1" kern="0" dirty="0">
                <a:solidFill>
                  <a:srgbClr val="FFFFFF"/>
                </a:solidFill>
              </a:rPr>
              <a:t>b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1310A0-3105-444A-BEA7-82AD7051A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086" y="2673876"/>
            <a:ext cx="4021612" cy="40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Команда присвоювання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надати величині (змінній або сталій) певного значення, в алгоритмах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команду присвоювання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C3621-4CD5-4355-B2AF-5C85B5E798EB}"/>
              </a:ext>
            </a:extLst>
          </p:cNvPr>
          <p:cNvSpPr txBox="1"/>
          <p:nvPr/>
        </p:nvSpPr>
        <p:spPr>
          <a:xfrm>
            <a:off x="70929" y="270635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Загальний вигляд команди присвоювання такий: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8E591-CDC2-419F-A91A-2DAA112DAC9D}"/>
              </a:ext>
            </a:extLst>
          </p:cNvPr>
          <p:cNvSpPr txBox="1"/>
          <p:nvPr/>
        </p:nvSpPr>
        <p:spPr>
          <a:xfrm>
            <a:off x="70929" y="3354178"/>
            <a:ext cx="1205014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&lt;ім’я величини&gt; &lt;знак присвоювання&gt;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&lt;значення або вираз&gt;</a:t>
            </a:r>
          </a:p>
        </p:txBody>
      </p:sp>
    </p:spTree>
    <p:extLst>
      <p:ext uri="{BB962C8B-B14F-4D97-AF65-F5344CB8AC3E}">
        <p14:creationId xmlns:p14="http://schemas.microsoft.com/office/powerpoint/2010/main" val="31098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Команда присвоювання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Ім’я величини </a:t>
            </a:r>
            <a:r>
              <a:rPr lang="uk-UA" sz="2800" b="1" i="1" kern="0" dirty="0">
                <a:solidFill>
                  <a:srgbClr val="FFFFFF"/>
                </a:solidFill>
              </a:rPr>
              <a:t>може складатися з одного або кількох символів. Такими символами можуть бути літери (великі та малі), цифри, символ підкреслення та інші.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26E0F-A659-4DE9-AA46-817C185A0C2E}"/>
              </a:ext>
            </a:extLst>
          </p:cNvPr>
          <p:cNvSpPr txBox="1"/>
          <p:nvPr/>
        </p:nvSpPr>
        <p:spPr>
          <a:xfrm>
            <a:off x="72008" y="268626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знак присвоювання використовують: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20CB3-4261-4D6E-AE7B-012ED45A5888}"/>
              </a:ext>
            </a:extLst>
          </p:cNvPr>
          <p:cNvSpPr txBox="1"/>
          <p:nvPr/>
        </p:nvSpPr>
        <p:spPr>
          <a:xfrm>
            <a:off x="383457" y="3313986"/>
            <a:ext cx="11737613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символ </a:t>
            </a:r>
            <a:r>
              <a:rPr lang="uk-UA" sz="2800" b="1" i="1" kern="0" dirty="0">
                <a:solidFill>
                  <a:srgbClr val="FFFF00"/>
                </a:solidFill>
              </a:rPr>
              <a:t>:=</a:t>
            </a:r>
            <a:r>
              <a:rPr lang="uk-UA" sz="2800" b="1" i="1" kern="0" dirty="0">
                <a:solidFill>
                  <a:srgbClr val="FFFFFF"/>
                </a:solidFill>
              </a:rPr>
              <a:t> (складається з двох символів : і =, які розміщені поруч без пропусків і розглядаються як один символ);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63241A-0916-4EF2-8412-4293B7E30990}"/>
              </a:ext>
            </a:extLst>
          </p:cNvPr>
          <p:cNvSpPr txBox="1"/>
          <p:nvPr/>
        </p:nvSpPr>
        <p:spPr>
          <a:xfrm>
            <a:off x="383457" y="4803485"/>
            <a:ext cx="11737613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символ </a:t>
            </a:r>
            <a:r>
              <a:rPr lang="uk-UA" sz="2800" b="1" i="1" kern="0" dirty="0">
                <a:solidFill>
                  <a:srgbClr val="FFFF00"/>
                </a:solidFill>
              </a:rPr>
              <a:t>=</a:t>
            </a:r>
            <a:r>
              <a:rPr lang="uk-UA" sz="2800" b="1" i="1" kern="0" dirty="0">
                <a:solidFill>
                  <a:srgbClr val="FFFFFF"/>
                </a:solidFill>
              </a:rPr>
              <a:t> 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6991A-0EDC-4C74-948C-0EB9D3D98A2E}"/>
              </a:ext>
            </a:extLst>
          </p:cNvPr>
          <p:cNvSpPr txBox="1"/>
          <p:nvPr/>
        </p:nvSpPr>
        <p:spPr>
          <a:xfrm>
            <a:off x="383457" y="5431209"/>
            <a:ext cx="11737613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слова </a:t>
            </a:r>
            <a:r>
              <a:rPr lang="uk-UA" sz="2800" b="1" i="1" kern="0" dirty="0">
                <a:solidFill>
                  <a:srgbClr val="FFFF00"/>
                </a:solidFill>
              </a:rPr>
              <a:t>присвоїти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надати значення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запам’ятати значення</a:t>
            </a:r>
            <a:r>
              <a:rPr lang="uk-UA" sz="2800" b="1" i="1" kern="0" dirty="0">
                <a:solidFill>
                  <a:srgbClr val="FFFFFF"/>
                </a:solidFill>
              </a:rPr>
              <a:t> та інше.</a:t>
            </a:r>
          </a:p>
        </p:txBody>
      </p:sp>
    </p:spTree>
    <p:extLst>
      <p:ext uri="{BB962C8B-B14F-4D97-AF65-F5344CB8AC3E}">
        <p14:creationId xmlns:p14="http://schemas.microsoft.com/office/powerpoint/2010/main" val="15325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Команда присвоювання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Значенням величини </a:t>
            </a:r>
            <a:r>
              <a:rPr lang="uk-UA" sz="2800" b="1" i="1" kern="0" dirty="0">
                <a:solidFill>
                  <a:srgbClr val="FFFFFF"/>
                </a:solidFill>
              </a:rPr>
              <a:t>може бути: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EC176-7724-4D8D-B3BF-DE23D2FCF79F}"/>
              </a:ext>
            </a:extLst>
          </p:cNvPr>
          <p:cNvSpPr txBox="1"/>
          <p:nvPr/>
        </p:nvSpPr>
        <p:spPr>
          <a:xfrm>
            <a:off x="452284" y="1806681"/>
            <a:ext cx="11669866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число (ціле або дробове, причому в десяткових дробах ціла частина від дробової відокремлюється крапкою);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58B68-89AF-46B0-98F5-7D57DF62870B}"/>
              </a:ext>
            </a:extLst>
          </p:cNvPr>
          <p:cNvSpPr txBox="1"/>
          <p:nvPr/>
        </p:nvSpPr>
        <p:spPr>
          <a:xfrm>
            <a:off x="451205" y="3300559"/>
            <a:ext cx="11669866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 (береться в одинарні або подвійні лапки);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4C190A-4C15-4FAD-8377-B18FD60708D7}"/>
              </a:ext>
            </a:extLst>
          </p:cNvPr>
          <p:cNvSpPr txBox="1"/>
          <p:nvPr/>
        </p:nvSpPr>
        <p:spPr>
          <a:xfrm>
            <a:off x="451205" y="3932662"/>
            <a:ext cx="4914615" cy="22467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спеціальні значення (наприклад,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true - </a:t>
            </a:r>
            <a:r>
              <a:rPr lang="uk-UA" sz="2800" b="1" i="1" kern="0" dirty="0">
                <a:solidFill>
                  <a:srgbClr val="FFFFFF"/>
                </a:solidFill>
              </a:rPr>
              <a:t>правда, істина) або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false-</a:t>
            </a:r>
            <a:r>
              <a:rPr lang="uk-UA" sz="2800" b="1" i="1" kern="0" dirty="0">
                <a:solidFill>
                  <a:srgbClr val="FFFFFF"/>
                </a:solidFill>
              </a:rPr>
              <a:t>хиба))</a:t>
            </a:r>
          </a:p>
        </p:txBody>
      </p:sp>
      <p:pic>
        <p:nvPicPr>
          <p:cNvPr id="1026" name="Picture 2" descr="True or false Royalty Free Vector Image - VectorStock">
            <a:extLst>
              <a:ext uri="{FF2B5EF4-FFF2-40B4-BE49-F238E27FC236}">
                <a16:creationId xmlns:a16="http://schemas.microsoft.com/office/drawing/2014/main" id="{01A82AD7-CEDE-46AC-8A21-DA795CEAD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25080" r="4057" b="33773"/>
          <a:stretch/>
        </p:blipFill>
        <p:spPr bwMode="auto">
          <a:xfrm>
            <a:off x="5911191" y="3932662"/>
            <a:ext cx="5858189" cy="28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7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Команда присвоювання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Наведемо приклади таких команд: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396F1B4-6625-464D-8042-D5AFF40EB825}"/>
              </a:ext>
            </a:extLst>
          </p:cNvPr>
          <p:cNvSpPr/>
          <p:nvPr/>
        </p:nvSpPr>
        <p:spPr>
          <a:xfrm>
            <a:off x="77088" y="1824259"/>
            <a:ext cx="3973050" cy="10584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S := 15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A2D24BA-1FE3-429E-86D2-18E42AFD3DA3}"/>
              </a:ext>
            </a:extLst>
          </p:cNvPr>
          <p:cNvSpPr/>
          <p:nvPr/>
        </p:nvSpPr>
        <p:spPr>
          <a:xfrm>
            <a:off x="4115633" y="1824259"/>
            <a:ext cx="3973050" cy="10584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m</a:t>
            </a:r>
            <a:r>
              <a:rPr lang="uk-UA" sz="2800" b="1" i="1" kern="0" dirty="0">
                <a:solidFill>
                  <a:srgbClr val="FFFFFF"/>
                </a:solidFill>
              </a:rPr>
              <a:t> := 22.7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4E8FB25-26A0-4B2C-BA2F-D080F47B4C7C}"/>
              </a:ext>
            </a:extLst>
          </p:cNvPr>
          <p:cNvSpPr/>
          <p:nvPr/>
        </p:nvSpPr>
        <p:spPr>
          <a:xfrm>
            <a:off x="8154181" y="1824259"/>
            <a:ext cx="3973050" cy="10584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t1 := -50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1C5F9A7-734C-4271-96E4-60959A20AD23}"/>
              </a:ext>
            </a:extLst>
          </p:cNvPr>
          <p:cNvSpPr/>
          <p:nvPr/>
        </p:nvSpPr>
        <p:spPr>
          <a:xfrm>
            <a:off x="72006" y="2998576"/>
            <a:ext cx="5972332" cy="10584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маса := 92.45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DE6540D-0363-4EA6-8A73-54BA9C931B35}"/>
              </a:ext>
            </a:extLst>
          </p:cNvPr>
          <p:cNvSpPr/>
          <p:nvPr/>
        </p:nvSpPr>
        <p:spPr>
          <a:xfrm>
            <a:off x="6149818" y="2998576"/>
            <a:ext cx="5972332" cy="10584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Мій_зріст</a:t>
            </a:r>
            <a:r>
              <a:rPr lang="uk-UA" sz="2800" b="1" i="1" kern="0" dirty="0">
                <a:solidFill>
                  <a:srgbClr val="FFFFFF"/>
                </a:solidFill>
              </a:rPr>
              <a:t> := 152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EB8D672-F60E-4368-B236-B6E50CAE2E0B}"/>
              </a:ext>
            </a:extLst>
          </p:cNvPr>
          <p:cNvSpPr/>
          <p:nvPr/>
        </p:nvSpPr>
        <p:spPr>
          <a:xfrm>
            <a:off x="72006" y="4172893"/>
            <a:ext cx="5972332" cy="10584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Предмет := 'Інформатика'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099010D-3BB7-447D-A7A5-379253E11BAC}"/>
              </a:ext>
            </a:extLst>
          </p:cNvPr>
          <p:cNvSpPr/>
          <p:nvPr/>
        </p:nvSpPr>
        <p:spPr>
          <a:xfrm>
            <a:off x="6149818" y="4172893"/>
            <a:ext cx="5972332" cy="10584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край_сцени</a:t>
            </a:r>
            <a:r>
              <a:rPr lang="uk-UA" sz="2800" b="1" i="1" kern="0" dirty="0">
                <a:solidFill>
                  <a:srgbClr val="FFFFFF"/>
                </a:solidFill>
              </a:rPr>
              <a:t> := TRUE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76C247-DB08-4AAD-80D3-3BC8F4FB86C5}"/>
              </a:ext>
            </a:extLst>
          </p:cNvPr>
          <p:cNvSpPr txBox="1"/>
          <p:nvPr/>
        </p:nvSpPr>
        <p:spPr>
          <a:xfrm>
            <a:off x="72008" y="532153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виконання цих команд величина </a:t>
            </a:r>
            <a:r>
              <a:rPr lang="uk-UA" sz="2800" b="1" i="1" kern="0" dirty="0">
                <a:solidFill>
                  <a:srgbClr val="FFFF00"/>
                </a:solidFill>
              </a:rPr>
              <a:t>S</a:t>
            </a:r>
            <a:r>
              <a:rPr lang="uk-UA" sz="2800" b="1" i="1" kern="0" dirty="0">
                <a:solidFill>
                  <a:srgbClr val="FFFFFF"/>
                </a:solidFill>
              </a:rPr>
              <a:t> матиме 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15</a:t>
            </a:r>
            <a:r>
              <a:rPr lang="uk-UA" sz="2800" b="1" i="1" kern="0" dirty="0">
                <a:solidFill>
                  <a:srgbClr val="FFFFFF"/>
                </a:solidFill>
              </a:rPr>
              <a:t>, величина </a:t>
            </a:r>
            <a:r>
              <a:rPr lang="en-US" sz="2800" b="1" i="1" kern="0" dirty="0">
                <a:solidFill>
                  <a:srgbClr val="FFFF00"/>
                </a:solidFill>
              </a:rPr>
              <a:t>m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FF"/>
                </a:solidFill>
              </a:rPr>
              <a:t>–</a:t>
            </a:r>
            <a:r>
              <a:rPr lang="uk-UA" sz="2800" b="1" i="1" kern="0" dirty="0">
                <a:solidFill>
                  <a:srgbClr val="FFFFFF"/>
                </a:solidFill>
              </a:rPr>
              <a:t> 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22,7</a:t>
            </a:r>
            <a:r>
              <a:rPr lang="uk-UA" sz="2800" b="1" i="1" kern="0" dirty="0">
                <a:solidFill>
                  <a:srgbClr val="FFFFFF"/>
                </a:solidFill>
              </a:rPr>
              <a:t>, величина </a:t>
            </a:r>
            <a:r>
              <a:rPr lang="uk-UA" sz="2800" b="1" i="1" kern="0" dirty="0">
                <a:solidFill>
                  <a:srgbClr val="FFFF00"/>
                </a:solidFill>
              </a:rPr>
              <a:t>t1</a:t>
            </a:r>
            <a:r>
              <a:rPr lang="uk-UA" dirty="0"/>
              <a:t>  </a:t>
            </a:r>
            <a:r>
              <a:rPr lang="en-US" sz="2800" b="1" i="1" kern="0" dirty="0">
                <a:solidFill>
                  <a:srgbClr val="FFFFFF"/>
                </a:solidFill>
              </a:rPr>
              <a:t>–</a:t>
            </a:r>
            <a:r>
              <a:rPr lang="uk-UA" sz="2800" b="1" i="1" kern="0" dirty="0">
                <a:solidFill>
                  <a:srgbClr val="FFFFFF"/>
                </a:solidFill>
              </a:rPr>
              <a:t> 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-50</a:t>
            </a:r>
            <a:r>
              <a:rPr lang="uk-UA" sz="2800" b="1" i="1" kern="0" dirty="0">
                <a:solidFill>
                  <a:srgbClr val="FFFFFF"/>
                </a:solidFill>
              </a:rPr>
              <a:t> і т. д.</a:t>
            </a:r>
          </a:p>
        </p:txBody>
      </p:sp>
    </p:spTree>
    <p:extLst>
      <p:ext uri="{BB962C8B-B14F-4D97-AF65-F5344CB8AC3E}">
        <p14:creationId xmlns:p14="http://schemas.microsoft.com/office/powerpoint/2010/main" val="13882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Команда присвоювання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правій частині команди присвоювання може також знаходитися вираз. Під час виконання такої команди спочатку обчислюється значення цього виразу і після цього величині, ім’я якої вказано в лівій частині цієї команди, присвоюється це значення.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8D200-497B-447F-B845-8D1063504D8F}"/>
              </a:ext>
            </a:extLst>
          </p:cNvPr>
          <p:cNvSpPr txBox="1"/>
          <p:nvPr/>
        </p:nvSpPr>
        <p:spPr>
          <a:xfrm>
            <a:off x="70929" y="354704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під час виконання команди: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11262-C2B0-4AD2-862E-71712240CBE8}"/>
              </a:ext>
            </a:extLst>
          </p:cNvPr>
          <p:cNvSpPr txBox="1"/>
          <p:nvPr/>
        </p:nvSpPr>
        <p:spPr>
          <a:xfrm>
            <a:off x="70929" y="4173774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а := 2*45+12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E3783-DB70-4B16-B87E-013D4FF97DE3}"/>
              </a:ext>
            </a:extLst>
          </p:cNvPr>
          <p:cNvSpPr txBox="1"/>
          <p:nvPr/>
        </p:nvSpPr>
        <p:spPr>
          <a:xfrm>
            <a:off x="70929" y="4923616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спочатку буде обчислено значення виразу </a:t>
            </a:r>
            <a:r>
              <a:rPr lang="uk-UA" sz="2800" b="1" i="1" kern="0" dirty="0">
                <a:solidFill>
                  <a:srgbClr val="FFFF00"/>
                </a:solidFill>
              </a:rPr>
              <a:t>2</a:t>
            </a:r>
            <a:r>
              <a:rPr lang="en-US" sz="2800" b="1" i="1" kern="0" dirty="0">
                <a:solidFill>
                  <a:srgbClr val="FFFF00"/>
                </a:solidFill>
              </a:rPr>
              <a:t>*</a:t>
            </a:r>
            <a:r>
              <a:rPr lang="uk-UA" sz="2800" b="1" i="1" kern="0" dirty="0">
                <a:solidFill>
                  <a:srgbClr val="FFFF00"/>
                </a:solidFill>
              </a:rPr>
              <a:t>45 + 12</a:t>
            </a:r>
            <a:r>
              <a:rPr lang="uk-UA" sz="2800" b="1" i="1" kern="0" dirty="0">
                <a:solidFill>
                  <a:srgbClr val="FFFFFF"/>
                </a:solidFill>
              </a:rPr>
              <a:t>, після чого величині а буде присвоєно обчислене значення -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число </a:t>
            </a:r>
            <a:r>
              <a:rPr lang="uk-UA" sz="2800" b="1" i="1" kern="0" dirty="0">
                <a:solidFill>
                  <a:srgbClr val="FFFF00"/>
                </a:solidFill>
              </a:rPr>
              <a:t>102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6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Команда присвоювання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273416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виконання команди: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C65E6-23DA-456F-BEDC-911E89DD63B7}"/>
              </a:ext>
            </a:extLst>
          </p:cNvPr>
          <p:cNvSpPr txBox="1"/>
          <p:nvPr/>
        </p:nvSpPr>
        <p:spPr>
          <a:xfrm>
            <a:off x="1567543" y="1196763"/>
            <a:ext cx="10554607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Символ </a:t>
            </a:r>
            <a:r>
              <a:rPr lang="uk-UA" sz="2800" b="1" i="1" kern="0" dirty="0">
                <a:solidFill>
                  <a:srgbClr val="FFFF00"/>
                </a:solidFill>
              </a:rPr>
              <a:t>*</a:t>
            </a:r>
            <a:r>
              <a:rPr lang="uk-UA" sz="2800" b="1" i="1" kern="0" dirty="0">
                <a:solidFill>
                  <a:srgbClr val="FFFFFF"/>
                </a:solidFill>
              </a:rPr>
              <a:t> в інформатиці позначає операцію множення; на відміну від виразів у математиці, його пропускати не можна).</a:t>
            </a:r>
          </a:p>
        </p:txBody>
      </p:sp>
      <p:pic>
        <p:nvPicPr>
          <p:cNvPr id="9" name="Picture 2" descr="attention, notice, warning icon">
            <a:extLst>
              <a:ext uri="{FF2B5EF4-FFF2-40B4-BE49-F238E27FC236}">
                <a16:creationId xmlns:a16="http://schemas.microsoft.com/office/drawing/2014/main" id="{9FE2EB2A-623A-4898-9FCF-4D123ACC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7157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B4D0E-5980-4F7C-A758-13011434422D}"/>
              </a:ext>
            </a:extLst>
          </p:cNvPr>
          <p:cNvSpPr txBox="1"/>
          <p:nvPr/>
        </p:nvSpPr>
        <p:spPr>
          <a:xfrm>
            <a:off x="69850" y="3359555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 := 3*у-4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28A07-22AE-4E79-B91D-52654120D25B}"/>
              </a:ext>
            </a:extLst>
          </p:cNvPr>
          <p:cNvSpPr txBox="1"/>
          <p:nvPr/>
        </p:nvSpPr>
        <p:spPr>
          <a:xfrm>
            <a:off x="69850" y="398494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спочатку буде обчислено значення виразу </a:t>
            </a:r>
            <a:r>
              <a:rPr lang="uk-UA" sz="2800" b="1" i="1" kern="0" dirty="0">
                <a:solidFill>
                  <a:srgbClr val="FFFF00"/>
                </a:solidFill>
              </a:rPr>
              <a:t>З * у - 4</a:t>
            </a:r>
            <a:r>
              <a:rPr lang="uk-UA" sz="2800" b="1" i="1" kern="0" dirty="0">
                <a:solidFill>
                  <a:srgbClr val="FFFFFF"/>
                </a:solidFill>
              </a:rPr>
              <a:t>. Тому обов’язково перед виконанням цієї команди величина </a:t>
            </a:r>
            <a:r>
              <a:rPr lang="uk-UA" sz="2800" b="1" i="1" kern="0" dirty="0">
                <a:solidFill>
                  <a:srgbClr val="FFFF00"/>
                </a:solidFill>
              </a:rPr>
              <a:t>у</a:t>
            </a:r>
            <a:r>
              <a:rPr lang="uk-UA" sz="2800" b="1" i="1" kern="0" dirty="0">
                <a:solidFill>
                  <a:srgbClr val="FFFFFF"/>
                </a:solidFill>
              </a:rPr>
              <a:t> вже повинна мати певне значення (нехай, наприклад, </a:t>
            </a:r>
            <a:r>
              <a:rPr lang="uk-UA" sz="2800" b="1" i="1" kern="0" dirty="0">
                <a:solidFill>
                  <a:srgbClr val="FFFF00"/>
                </a:solidFill>
              </a:rPr>
              <a:t>12</a:t>
            </a:r>
            <a:r>
              <a:rPr lang="uk-UA" sz="2800" b="1" i="1" kern="0" dirty="0">
                <a:solidFill>
                  <a:srgbClr val="FFFFFF"/>
                </a:solidFill>
              </a:rPr>
              <a:t>). Тоді результатом обчислення буде число </a:t>
            </a:r>
            <a:r>
              <a:rPr lang="uk-UA" sz="2800" b="1" i="1" kern="0" dirty="0">
                <a:solidFill>
                  <a:srgbClr val="FFFF00"/>
                </a:solidFill>
              </a:rPr>
              <a:t>32</a:t>
            </a:r>
            <a:r>
              <a:rPr lang="uk-UA" sz="2800" b="1" i="1" kern="0" dirty="0">
                <a:solidFill>
                  <a:srgbClr val="FFFFFF"/>
                </a:solidFill>
              </a:rPr>
              <a:t>. І після цього величині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буде присвоєно обчислене значення - число </a:t>
            </a:r>
            <a:r>
              <a:rPr lang="uk-UA" sz="2800" b="1" i="1" kern="0" dirty="0">
                <a:solidFill>
                  <a:srgbClr val="FFFF00"/>
                </a:solidFill>
              </a:rPr>
              <a:t>32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9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Команда присвоювання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під час виконання команди: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E5EB6-B263-4633-A79A-2F5275E4C985}"/>
              </a:ext>
            </a:extLst>
          </p:cNvPr>
          <p:cNvSpPr txBox="1"/>
          <p:nvPr/>
        </p:nvSpPr>
        <p:spPr>
          <a:xfrm>
            <a:off x="70929" y="1830275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 := х+2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61032-84D7-4336-A46C-F9BB5E9651F9}"/>
              </a:ext>
            </a:extLst>
          </p:cNvPr>
          <p:cNvSpPr txBox="1"/>
          <p:nvPr/>
        </p:nvSpPr>
        <p:spPr>
          <a:xfrm>
            <a:off x="70929" y="2478525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спочатку до поточного значення змінної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(наприклад, </a:t>
            </a:r>
            <a:r>
              <a:rPr lang="uk-UA" sz="2800" b="1" i="1" kern="0" dirty="0">
                <a:solidFill>
                  <a:srgbClr val="FFFF00"/>
                </a:solidFill>
              </a:rPr>
              <a:t>5</a:t>
            </a:r>
            <a:r>
              <a:rPr lang="uk-UA" sz="2800" b="1" i="1" kern="0" dirty="0">
                <a:solidFill>
                  <a:srgbClr val="FFFFFF"/>
                </a:solidFill>
              </a:rPr>
              <a:t>) буде додано число </a:t>
            </a:r>
            <a:r>
              <a:rPr lang="uk-UA" sz="2800" b="1" i="1" kern="0" dirty="0">
                <a:solidFill>
                  <a:srgbClr val="FFFF00"/>
                </a:solidFill>
              </a:rPr>
              <a:t>2</a:t>
            </a:r>
            <a:r>
              <a:rPr lang="uk-UA" sz="2800" b="1" i="1" kern="0" dirty="0">
                <a:solidFill>
                  <a:srgbClr val="FFFFFF"/>
                </a:solidFill>
              </a:rPr>
              <a:t> і отримане значення (</a:t>
            </a:r>
            <a:r>
              <a:rPr lang="uk-UA" sz="2800" b="1" i="1" kern="0" dirty="0">
                <a:solidFill>
                  <a:srgbClr val="FFFF00"/>
                </a:solidFill>
              </a:rPr>
              <a:t>7</a:t>
            </a:r>
            <a:r>
              <a:rPr lang="uk-UA" sz="2800" b="1" i="1" kern="0" dirty="0">
                <a:solidFill>
                  <a:srgbClr val="FFFFFF"/>
                </a:solidFill>
              </a:rPr>
              <a:t>) буде присвоєно цій самій змінній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. У результаті виконання цієї команди змінна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втратить своє попереднє значення (</a:t>
            </a:r>
            <a:r>
              <a:rPr lang="uk-UA" sz="2800" b="1" i="1" kern="0" dirty="0">
                <a:solidFill>
                  <a:srgbClr val="FFFF00"/>
                </a:solidFill>
              </a:rPr>
              <a:t>5</a:t>
            </a:r>
            <a:r>
              <a:rPr lang="uk-UA" sz="2800" b="1" i="1" kern="0" dirty="0">
                <a:solidFill>
                  <a:srgbClr val="FFFFFF"/>
                </a:solidFill>
              </a:rPr>
              <a:t>) і отримає нове значення (</a:t>
            </a:r>
            <a:r>
              <a:rPr lang="uk-UA" sz="2800" b="1" i="1" kern="0" dirty="0">
                <a:solidFill>
                  <a:srgbClr val="FFFF00"/>
                </a:solidFill>
              </a:rPr>
              <a:t>7</a:t>
            </a:r>
            <a:r>
              <a:rPr lang="uk-UA" sz="2800" b="1" i="1" kern="0" dirty="0">
                <a:solidFill>
                  <a:srgbClr val="FFFFFF"/>
                </a:solidFill>
              </a:rPr>
              <a:t>). Тобто, попереднє значення змінної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збільшиться на </a:t>
            </a:r>
            <a:r>
              <a:rPr lang="uk-UA" sz="2800" b="1" i="1" kern="0" dirty="0">
                <a:solidFill>
                  <a:srgbClr val="FFFF00"/>
                </a:solidFill>
              </a:rPr>
              <a:t>2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6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Команда присвоювання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й раніше виконували команди присвоювання на уроках математики, фізики та інших.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44338-2E9A-471B-AEA9-E2DD9CD71A58}"/>
              </a:ext>
            </a:extLst>
          </p:cNvPr>
          <p:cNvSpPr txBox="1"/>
          <p:nvPr/>
        </p:nvSpPr>
        <p:spPr>
          <a:xfrm>
            <a:off x="72008" y="225301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коли на уроках алгебри ви виконували завдання: Обчислити значення виразу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6FF82-64ED-46AD-ABD9-7CA08C837F95}"/>
              </a:ext>
            </a:extLst>
          </p:cNvPr>
          <p:cNvSpPr txBox="1"/>
          <p:nvPr/>
        </p:nvSpPr>
        <p:spPr>
          <a:xfrm>
            <a:off x="72008" y="331144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= (х - 2)</a:t>
            </a:r>
            <a:r>
              <a:rPr lang="uk-UA" sz="2800" b="1" i="1" kern="0" baseline="30000" dirty="0">
                <a:solidFill>
                  <a:srgbClr val="FFFFFF"/>
                </a:solidFill>
              </a:rPr>
              <a:t>2</a:t>
            </a:r>
            <a:r>
              <a:rPr lang="uk-UA" sz="2800" b="1" i="1" kern="0" dirty="0">
                <a:solidFill>
                  <a:srgbClr val="FFFFFF"/>
                </a:solidFill>
              </a:rPr>
              <a:t> + 4х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041161-30D9-404A-9CD0-32BC8E3E931A}"/>
              </a:ext>
            </a:extLst>
          </p:cNvPr>
          <p:cNvSpPr txBox="1"/>
          <p:nvPr/>
        </p:nvSpPr>
        <p:spPr>
          <a:xfrm>
            <a:off x="70929" y="393899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C2F40-672C-47E9-89C1-ED7AE42BECE9}"/>
              </a:ext>
            </a:extLst>
          </p:cNvPr>
          <p:cNvSpPr txBox="1"/>
          <p:nvPr/>
        </p:nvSpPr>
        <p:spPr>
          <a:xfrm>
            <a:off x="70929" y="4566542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 = 7; -5; 2,4,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CF699-3ECD-479C-9192-27ABB0A2F203}"/>
              </a:ext>
            </a:extLst>
          </p:cNvPr>
          <p:cNvSpPr txBox="1"/>
          <p:nvPr/>
        </p:nvSpPr>
        <p:spPr>
          <a:xfrm>
            <a:off x="70929" y="5194089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послідовно присвоювали змінній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7</a:t>
            </a:r>
            <a:r>
              <a:rPr lang="uk-UA" sz="2800" b="1" i="1" kern="0" dirty="0">
                <a:solidFill>
                  <a:srgbClr val="FFFFFF"/>
                </a:solidFill>
              </a:rPr>
              <a:t>; </a:t>
            </a:r>
            <a:r>
              <a:rPr lang="uk-UA" sz="2800" b="1" i="1" kern="0" dirty="0">
                <a:solidFill>
                  <a:srgbClr val="FFFF00"/>
                </a:solidFill>
              </a:rPr>
              <a:t>-5</a:t>
            </a:r>
            <a:r>
              <a:rPr lang="uk-UA" sz="2800" b="1" i="1" kern="0" dirty="0">
                <a:solidFill>
                  <a:srgbClr val="FFFFFF"/>
                </a:solidFill>
              </a:rPr>
              <a:t>; </a:t>
            </a:r>
            <a:r>
              <a:rPr lang="uk-UA" sz="2800" b="1" i="1" kern="0" dirty="0">
                <a:solidFill>
                  <a:srgbClr val="FFFF00"/>
                </a:solidFill>
              </a:rPr>
              <a:t>2,4</a:t>
            </a:r>
            <a:r>
              <a:rPr lang="uk-UA" sz="2800" b="1" i="1" kern="0" dirty="0">
                <a:solidFill>
                  <a:srgbClr val="FFFFFF"/>
                </a:solidFill>
              </a:rPr>
              <a:t>. обчислювали відповідні значення виразу і присвоювали змінній </a:t>
            </a:r>
            <a:r>
              <a:rPr lang="uk-UA" sz="2800" b="1" i="1" kern="0" dirty="0">
                <a:solidFill>
                  <a:srgbClr val="FFFF00"/>
                </a:solidFill>
              </a:rPr>
              <a:t>у</a:t>
            </a:r>
            <a:r>
              <a:rPr lang="uk-UA" sz="2800" b="1" i="1" kern="0" dirty="0">
                <a:solidFill>
                  <a:srgbClr val="FFFFFF"/>
                </a:solidFill>
              </a:rPr>
              <a:t> ці обчислені значення.</a:t>
            </a:r>
          </a:p>
        </p:txBody>
      </p:sp>
    </p:spTree>
    <p:extLst>
      <p:ext uri="{BB962C8B-B14F-4D97-AF65-F5344CB8AC3E}">
        <p14:creationId xmlns:p14="http://schemas.microsoft.com/office/powerpoint/2010/main" val="64761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Команда присвоювання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на уроках фізики ви розв'язували задачу: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DA222-956D-4713-99FB-06AEF4979600}"/>
              </a:ext>
            </a:extLst>
          </p:cNvPr>
          <p:cNvSpPr txBox="1"/>
          <p:nvPr/>
        </p:nvSpPr>
        <p:spPr>
          <a:xfrm>
            <a:off x="70929" y="180668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Тіло рухається зі швидкістю 20 м/с. Яку відстань воно пройде за 5 с; 10 с; ЗО с?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5B08F-2796-4884-9860-E6DB76780435}"/>
              </a:ext>
            </a:extLst>
          </p:cNvPr>
          <p:cNvSpPr txBox="1"/>
          <p:nvPr/>
        </p:nvSpPr>
        <p:spPr>
          <a:xfrm>
            <a:off x="70929" y="2889759"/>
            <a:ext cx="6471998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складали математичну модель цієї задачі, отримували формулу </a:t>
            </a:r>
            <a:r>
              <a:rPr lang="en-US" sz="2800" b="1" i="1" kern="0" dirty="0">
                <a:solidFill>
                  <a:srgbClr val="FFFF00"/>
                </a:solidFill>
              </a:rPr>
              <a:t>s</a:t>
            </a:r>
            <a:r>
              <a:rPr lang="uk-UA" sz="2800" b="1" i="1" kern="0" dirty="0">
                <a:solidFill>
                  <a:srgbClr val="FFFF00"/>
                </a:solidFill>
              </a:rPr>
              <a:t> = 20</a:t>
            </a:r>
            <a:r>
              <a:rPr lang="en-US" sz="2800" b="1" i="1" kern="0" dirty="0">
                <a:solidFill>
                  <a:srgbClr val="FFFF00"/>
                </a:solidFill>
              </a:rPr>
              <a:t>t</a:t>
            </a:r>
            <a:r>
              <a:rPr lang="uk-UA" sz="2800" b="1" i="1" kern="0" dirty="0">
                <a:solidFill>
                  <a:srgbClr val="FFFFFF"/>
                </a:solidFill>
              </a:rPr>
              <a:t>. присвоювали змінній </a:t>
            </a:r>
            <a:r>
              <a:rPr lang="en-US" sz="2800" b="1" i="1" kern="0" dirty="0">
                <a:solidFill>
                  <a:srgbClr val="FFFF00"/>
                </a:solidFill>
              </a:rPr>
              <a:t>t</a:t>
            </a:r>
            <a:r>
              <a:rPr lang="uk-UA" sz="2800" b="1" i="1" kern="0" dirty="0">
                <a:solidFill>
                  <a:srgbClr val="FFFFFF"/>
                </a:solidFill>
              </a:rPr>
              <a:t> послідовно 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5</a:t>
            </a:r>
            <a:r>
              <a:rPr lang="uk-UA" sz="2800" b="1" i="1" kern="0" dirty="0">
                <a:solidFill>
                  <a:srgbClr val="FFFFFF"/>
                </a:solidFill>
              </a:rPr>
              <a:t>; </a:t>
            </a:r>
            <a:r>
              <a:rPr lang="uk-UA" sz="2800" b="1" i="1" kern="0" dirty="0">
                <a:solidFill>
                  <a:srgbClr val="FFFF00"/>
                </a:solidFill>
              </a:rPr>
              <a:t>10</a:t>
            </a:r>
            <a:r>
              <a:rPr lang="uk-UA" sz="2800" b="1" i="1" kern="0" dirty="0">
                <a:solidFill>
                  <a:srgbClr val="FFFFFF"/>
                </a:solidFill>
              </a:rPr>
              <a:t>; </a:t>
            </a:r>
            <a:r>
              <a:rPr lang="en-US" sz="2800" b="1" i="1" kern="0" dirty="0">
                <a:solidFill>
                  <a:srgbClr val="FFFF00"/>
                </a:solidFill>
              </a:rPr>
              <a:t>30</a:t>
            </a:r>
            <a:r>
              <a:rPr lang="uk-UA" sz="2800" b="1" i="1" kern="0" dirty="0">
                <a:solidFill>
                  <a:srgbClr val="FFFFFF"/>
                </a:solidFill>
              </a:rPr>
              <a:t>, обчислювали відповідні відстані та присвоювали обчислені значення змінній </a:t>
            </a:r>
            <a:r>
              <a:rPr lang="en-US" sz="2800" b="1" i="1" kern="0" dirty="0">
                <a:solidFill>
                  <a:srgbClr val="FFFF00"/>
                </a:solidFill>
              </a:rPr>
              <a:t>s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050" name="Picture 2" descr="Running man with fast speed effect Royalty Free Vector Image">
            <a:extLst>
              <a:ext uri="{FF2B5EF4-FFF2-40B4-BE49-F238E27FC236}">
                <a16:creationId xmlns:a16="http://schemas.microsoft.com/office/drawing/2014/main" id="{47E0121D-8075-4720-A9A4-5257B1C76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8"/>
          <a:stretch/>
        </p:blipFill>
        <p:spPr bwMode="auto">
          <a:xfrm>
            <a:off x="6692201" y="2902319"/>
            <a:ext cx="5428869" cy="374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9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Величини. Команда присвоювання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Якою є формула для визначення пройденого шляху, якщо рухатися протягом часу t зі швидкістю </a:t>
            </a:r>
            <a:r>
              <a:rPr lang="en-US" sz="2800" b="1" i="1" kern="0" dirty="0">
                <a:solidFill>
                  <a:srgbClr val="FFFFFF"/>
                </a:solidFill>
              </a:rPr>
              <a:t>v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2008" y="2278064"/>
            <a:ext cx="587159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Чому дорівнює число </a:t>
            </a:r>
            <a:r>
              <a:rPr lang="uk-UA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</a:t>
            </a:r>
            <a:r>
              <a:rPr lang="uk-UA" sz="2800" b="1" i="1" kern="0" dirty="0">
                <a:solidFill>
                  <a:srgbClr val="FFFFFF"/>
                </a:solidFill>
              </a:rPr>
              <a:t>? Що воно визначає?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2008" y="3402631"/>
            <a:ext cx="587159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Які фізичні сталі ви знаєте?</a:t>
            </a:r>
          </a:p>
        </p:txBody>
      </p:sp>
      <p:sp>
        <p:nvSpPr>
          <p:cNvPr id="3" name="AutoShape 4" descr="Cloud storage concept isolated on blue background. hand holds ...">
            <a:extLst>
              <a:ext uri="{FF2B5EF4-FFF2-40B4-BE49-F238E27FC236}">
                <a16:creationId xmlns:a16="http://schemas.microsoft.com/office/drawing/2014/main" id="{F8F0FB34-9D9C-4E30-96C5-F12257B2F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5122" name="Picture 2" descr="Back to school concept mathematics Royalty Free Vector Image">
            <a:extLst>
              <a:ext uri="{FF2B5EF4-FFF2-40B4-BE49-F238E27FC236}">
                <a16:creationId xmlns:a16="http://schemas.microsoft.com/office/drawing/2014/main" id="{8001BDCB-1455-4FDF-90A3-83AD75A4F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8"/>
          <a:stretch/>
        </p:blipFill>
        <p:spPr bwMode="auto">
          <a:xfrm>
            <a:off x="6096000" y="2278064"/>
            <a:ext cx="4429774" cy="43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Команда присвоювання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ви в електронній таблиці вводили, наприклад, у клітинку </a:t>
            </a:r>
            <a:r>
              <a:rPr lang="uk-UA" sz="2800" b="1" i="1" kern="0" dirty="0">
                <a:solidFill>
                  <a:srgbClr val="FFFF00"/>
                </a:solidFill>
              </a:rPr>
              <a:t>А4</a:t>
            </a:r>
            <a:r>
              <a:rPr lang="uk-UA" sz="2800" b="1" i="1" kern="0" dirty="0">
                <a:solidFill>
                  <a:srgbClr val="FFFFFF"/>
                </a:solidFill>
              </a:rPr>
              <a:t> число </a:t>
            </a:r>
            <a:r>
              <a:rPr lang="uk-UA" sz="2800" b="1" i="1" kern="0" dirty="0">
                <a:solidFill>
                  <a:srgbClr val="FFFF00"/>
                </a:solidFill>
              </a:rPr>
              <a:t>10</a:t>
            </a:r>
            <a:r>
              <a:rPr lang="uk-UA" sz="2800" b="1" i="1" kern="0" dirty="0">
                <a:solidFill>
                  <a:srgbClr val="FFFFFF"/>
                </a:solidFill>
              </a:rPr>
              <a:t>, а у клітинку </a:t>
            </a:r>
            <a:r>
              <a:rPr lang="uk-UA" sz="2800" b="1" i="1" kern="0" dirty="0">
                <a:solidFill>
                  <a:srgbClr val="FFFF00"/>
                </a:solidFill>
              </a:rPr>
              <a:t>А5</a:t>
            </a:r>
            <a:r>
              <a:rPr lang="uk-UA" sz="2800" b="1" i="1" kern="0" dirty="0">
                <a:solidFill>
                  <a:srgbClr val="FFFFFF"/>
                </a:solidFill>
              </a:rPr>
              <a:t> - число </a:t>
            </a:r>
            <a:r>
              <a:rPr lang="uk-UA" sz="2800" b="1" i="1" kern="0" dirty="0">
                <a:solidFill>
                  <a:srgbClr val="FFFF00"/>
                </a:solidFill>
              </a:rPr>
              <a:t>20</a:t>
            </a:r>
            <a:r>
              <a:rPr lang="uk-UA" sz="2800" b="1" i="1" kern="0" dirty="0">
                <a:solidFill>
                  <a:srgbClr val="FFFFFF"/>
                </a:solidFill>
              </a:rPr>
              <a:t>, то, по суті, виконувалися команди присвоювання: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9E2A8AA-EA18-446B-A5F2-EC39E67D3864}"/>
              </a:ext>
            </a:extLst>
          </p:cNvPr>
          <p:cNvSpPr/>
          <p:nvPr/>
        </p:nvSpPr>
        <p:spPr>
          <a:xfrm>
            <a:off x="76008" y="2701855"/>
            <a:ext cx="5972332" cy="10766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А4 := 10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5FC0FC8-8C93-4DCC-BCF5-818C6FEFD7B2}"/>
              </a:ext>
            </a:extLst>
          </p:cNvPr>
          <p:cNvSpPr/>
          <p:nvPr/>
        </p:nvSpPr>
        <p:spPr>
          <a:xfrm>
            <a:off x="6153820" y="2701855"/>
            <a:ext cx="5972332" cy="10766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А5 :=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16951-4614-4CAE-A158-B0EF7C26A79D}"/>
              </a:ext>
            </a:extLst>
          </p:cNvPr>
          <p:cNvSpPr txBox="1"/>
          <p:nvPr/>
        </p:nvSpPr>
        <p:spPr>
          <a:xfrm>
            <a:off x="70929" y="3919007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коли ви у клітинку, наприклад </a:t>
            </a:r>
            <a:r>
              <a:rPr lang="uk-UA" sz="2800" b="1" i="1" kern="0" dirty="0">
                <a:solidFill>
                  <a:srgbClr val="FFFF00"/>
                </a:solidFill>
              </a:rPr>
              <a:t>СЗ</a:t>
            </a:r>
            <a:r>
              <a:rPr lang="uk-UA" sz="2800" b="1" i="1" kern="0" dirty="0">
                <a:solidFill>
                  <a:srgbClr val="FFFFFF"/>
                </a:solidFill>
              </a:rPr>
              <a:t>, вводили формулу </a:t>
            </a:r>
            <a:r>
              <a:rPr lang="uk-UA" sz="2800" b="1" i="1" kern="0" dirty="0">
                <a:solidFill>
                  <a:srgbClr val="FFFF00"/>
                </a:solidFill>
              </a:rPr>
              <a:t>=А4+А5</a:t>
            </a:r>
            <a:r>
              <a:rPr lang="uk-UA" sz="2800" b="1" i="1" kern="0" dirty="0">
                <a:solidFill>
                  <a:srgbClr val="FFFFFF"/>
                </a:solidFill>
              </a:rPr>
              <a:t>, то, по суті, у цю клітинку вводили команду присвоювання.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D634F-3D07-4801-84C2-396ED7617F95}"/>
              </a:ext>
            </a:extLst>
          </p:cNvPr>
          <p:cNvSpPr txBox="1"/>
          <p:nvPr/>
        </p:nvSpPr>
        <p:spPr>
          <a:xfrm>
            <a:off x="70929" y="5444498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СЗ := А4+А5</a:t>
            </a:r>
          </a:p>
        </p:txBody>
      </p:sp>
    </p:spTree>
    <p:extLst>
      <p:ext uri="{BB962C8B-B14F-4D97-AF65-F5344CB8AC3E}">
        <p14:creationId xmlns:p14="http://schemas.microsoft.com/office/powerpoint/2010/main" val="15233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в мові </a:t>
            </a:r>
            <a:r>
              <a:rPr lang="en-US" dirty="0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знайомі із середовищем розробки і виконання проектів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F57C44-6C98-42B4-B007-B79B4364543A}"/>
              </a:ext>
            </a:extLst>
          </p:cNvPr>
          <p:cNvSpPr txBox="1"/>
          <p:nvPr/>
        </p:nvSpPr>
        <p:spPr>
          <a:xfrm>
            <a:off x="72009" y="2253882"/>
            <a:ext cx="6821160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Ознайомимося із ще одним середовищем розробки і виконання проектів </a:t>
            </a:r>
            <a:r>
              <a:rPr lang="en-US" sz="2800" b="1" i="1" kern="0" dirty="0">
                <a:solidFill>
                  <a:srgbClr val="FFFFFF"/>
                </a:solidFill>
              </a:rPr>
              <a:t>–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IDLE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I</a:t>
            </a:r>
            <a:r>
              <a:rPr lang="en-US" sz="2800" b="1" i="1" kern="0" dirty="0">
                <a:solidFill>
                  <a:srgbClr val="FFFFFF"/>
                </a:solidFill>
              </a:rPr>
              <a:t>ntegrated </a:t>
            </a:r>
            <a:r>
              <a:rPr lang="en-US" sz="2800" b="1" i="1" kern="0" dirty="0">
                <a:solidFill>
                  <a:srgbClr val="FFFF00"/>
                </a:solidFill>
              </a:rPr>
              <a:t>D</a:t>
            </a:r>
            <a:r>
              <a:rPr lang="en-US" sz="2800" b="1" i="1" kern="0" dirty="0">
                <a:solidFill>
                  <a:srgbClr val="FFFFFF"/>
                </a:solidFill>
              </a:rPr>
              <a:t>evelopment and </a:t>
            </a:r>
            <a:r>
              <a:rPr lang="en-US" sz="2800" b="1" i="1" kern="0" dirty="0">
                <a:solidFill>
                  <a:srgbClr val="FFFF00"/>
                </a:solidFill>
              </a:rPr>
              <a:t>L</a:t>
            </a:r>
            <a:r>
              <a:rPr lang="en-US" sz="2800" b="1" i="1" kern="0" dirty="0">
                <a:solidFill>
                  <a:srgbClr val="FFFFFF"/>
                </a:solidFill>
              </a:rPr>
              <a:t>earning </a:t>
            </a:r>
            <a:r>
              <a:rPr lang="en-US" sz="2800" b="1" i="1" kern="0" dirty="0">
                <a:solidFill>
                  <a:srgbClr val="FFFF00"/>
                </a:solidFill>
              </a:rPr>
              <a:t>E</a:t>
            </a:r>
            <a:r>
              <a:rPr lang="en-US" sz="2800" b="1" i="1" kern="0" dirty="0">
                <a:solidFill>
                  <a:srgbClr val="FFFFFF"/>
                </a:solidFill>
              </a:rPr>
              <a:t>nvironment</a:t>
            </a:r>
            <a:r>
              <a:rPr lang="uk-UA" sz="2800" dirty="0"/>
              <a:t> </a:t>
            </a:r>
            <a:r>
              <a:rPr lang="uk-UA" sz="2800" b="1" i="1" kern="0" dirty="0">
                <a:solidFill>
                  <a:srgbClr val="FFFFFF"/>
                </a:solidFill>
              </a:rPr>
              <a:t>–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інтегроване середовище розробки та навчання), алгоритми в якому створюють мовою програмування </a:t>
            </a:r>
            <a:r>
              <a:rPr lang="en-US" sz="2800" b="1" i="1" kern="0" dirty="0">
                <a:solidFill>
                  <a:srgbClr val="FFFF00"/>
                </a:solidFill>
              </a:rPr>
              <a:t>Python 3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>
                <a:solidFill>
                  <a:srgbClr val="FFFFFF"/>
                </a:solidFill>
              </a:rPr>
              <a:t>далі називатимемо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).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85728B-777B-4989-9FD6-2EB10988E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2"/>
          <a:stretch/>
        </p:blipFill>
        <p:spPr>
          <a:xfrm>
            <a:off x="7053944" y="2253882"/>
            <a:ext cx="5066048" cy="44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в мові </a:t>
            </a:r>
            <a:r>
              <a:rPr lang="en-US" dirty="0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7BF3-B15E-4607-9CCF-9E6E5E2642F7}"/>
              </a:ext>
            </a:extLst>
          </p:cNvPr>
          <p:cNvSpPr txBox="1"/>
          <p:nvPr/>
        </p:nvSpPr>
        <p:spPr>
          <a:xfrm>
            <a:off x="72008" y="1196763"/>
            <a:ext cx="676087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Мова програмування 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була створена в 1991 році нідерландським програмістом  </a:t>
            </a:r>
            <a:r>
              <a:rPr lang="uk-UA" sz="2800" b="1" i="1" kern="0" dirty="0" err="1">
                <a:solidFill>
                  <a:srgbClr val="FFFF00"/>
                </a:solidFill>
              </a:rPr>
              <a:t>Гвідо</a:t>
            </a:r>
            <a:r>
              <a:rPr lang="uk-UA" sz="2800" b="1" i="1" kern="0" dirty="0">
                <a:solidFill>
                  <a:srgbClr val="FFFF00"/>
                </a:solidFill>
              </a:rPr>
              <a:t> ван </a:t>
            </a:r>
            <a:r>
              <a:rPr lang="uk-UA" sz="2800" b="1" i="1" kern="0" dirty="0" err="1">
                <a:solidFill>
                  <a:srgbClr val="FFFF00"/>
                </a:solidFill>
              </a:rPr>
              <a:t>Россумом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 названа ним на честь скетч-серіалу «Літаючий цирк </a:t>
            </a:r>
            <a:r>
              <a:rPr lang="uk-UA" sz="2800" b="1" i="1" kern="0" dirty="0" err="1">
                <a:solidFill>
                  <a:srgbClr val="FFFFFF"/>
                </a:solidFill>
              </a:rPr>
              <a:t>Монті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Пайтона</a:t>
            </a:r>
            <a:r>
              <a:rPr lang="uk-UA" sz="2800" b="1" i="1" kern="0" dirty="0">
                <a:solidFill>
                  <a:srgbClr val="FFFFFF"/>
                </a:solidFill>
              </a:rPr>
              <a:t>»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Monty Python’s Flying Circus).</a:t>
            </a:r>
          </a:p>
        </p:txBody>
      </p:sp>
      <p:pic>
        <p:nvPicPr>
          <p:cNvPr id="7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CB247352-4C0C-4A1A-9452-90DCE6FC1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7" t="7511" r="14139"/>
          <a:stretch/>
        </p:blipFill>
        <p:spPr bwMode="auto">
          <a:xfrm>
            <a:off x="6930426" y="1196763"/>
            <a:ext cx="5185182" cy="48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81232C-A112-429D-A0AF-3199CA7DFAB9}"/>
              </a:ext>
            </a:extLst>
          </p:cNvPr>
          <p:cNvSpPr txBox="1"/>
          <p:nvPr/>
        </p:nvSpPr>
        <p:spPr>
          <a:xfrm>
            <a:off x="72008" y="4900249"/>
            <a:ext cx="676087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Існують версії для: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08888-98EF-483C-8803-126BEC489D2E}"/>
              </a:ext>
            </a:extLst>
          </p:cNvPr>
          <p:cNvSpPr txBox="1"/>
          <p:nvPr/>
        </p:nvSpPr>
        <p:spPr>
          <a:xfrm>
            <a:off x="76392" y="5552877"/>
            <a:ext cx="218859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Windows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FED679-39BD-4C15-BD5C-2659489714D9}"/>
              </a:ext>
            </a:extLst>
          </p:cNvPr>
          <p:cNvSpPr txBox="1"/>
          <p:nvPr/>
        </p:nvSpPr>
        <p:spPr>
          <a:xfrm>
            <a:off x="2362531" y="5552877"/>
            <a:ext cx="218859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Linux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0471A-D40F-44E7-BC72-D07C245E7B7B}"/>
              </a:ext>
            </a:extLst>
          </p:cNvPr>
          <p:cNvSpPr txBox="1"/>
          <p:nvPr/>
        </p:nvSpPr>
        <p:spPr>
          <a:xfrm>
            <a:off x="4648671" y="5552877"/>
            <a:ext cx="218859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MacOS</a:t>
            </a:r>
          </a:p>
        </p:txBody>
      </p:sp>
    </p:spTree>
    <p:extLst>
      <p:ext uri="{BB962C8B-B14F-4D97-AF65-F5344CB8AC3E}">
        <p14:creationId xmlns:p14="http://schemas.microsoft.com/office/powerpoint/2010/main" val="37402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в мові </a:t>
            </a:r>
            <a:r>
              <a:rPr lang="en-US" dirty="0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30D8C-153D-4304-B69C-AF2D08A8E689}"/>
              </a:ext>
            </a:extLst>
          </p:cNvPr>
          <p:cNvSpPr txBox="1"/>
          <p:nvPr/>
        </p:nvSpPr>
        <p:spPr>
          <a:xfrm>
            <a:off x="72008" y="1196763"/>
            <a:ext cx="63795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Мова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є однією із сучасних мов програмування. У 2020 році актуальною є версія мови </a:t>
            </a:r>
            <a:r>
              <a:rPr lang="uk-UA" sz="2800" b="1" i="1" kern="0" dirty="0">
                <a:solidFill>
                  <a:srgbClr val="FFFF00"/>
                </a:solidFill>
              </a:rPr>
              <a:t>3.</a:t>
            </a:r>
            <a:r>
              <a:rPr lang="en-US" sz="2800" b="1" i="1" kern="0" dirty="0">
                <a:solidFill>
                  <a:srgbClr val="FFFF00"/>
                </a:solidFill>
              </a:rPr>
              <a:t>9</a:t>
            </a:r>
            <a:r>
              <a:rPr lang="uk-UA" sz="2800" b="1" i="1" kern="0" dirty="0">
                <a:solidFill>
                  <a:srgbClr val="FFFF00"/>
                </a:solidFill>
              </a:rPr>
              <a:t>.</a:t>
            </a:r>
            <a:r>
              <a:rPr lang="en-US" sz="2800" b="1" i="1" kern="0" dirty="0">
                <a:solidFill>
                  <a:srgbClr val="FFFF00"/>
                </a:solidFill>
              </a:rPr>
              <a:t>0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F7D1A-0724-4C2B-9481-AF2AED10CCC1}"/>
              </a:ext>
            </a:extLst>
          </p:cNvPr>
          <p:cNvSpPr txBox="1"/>
          <p:nvPr/>
        </p:nvSpPr>
        <p:spPr>
          <a:xfrm>
            <a:off x="70929" y="3631708"/>
            <a:ext cx="9222717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Середовище розробки можна отримати безкоштовно із сайту за адресою:</a:t>
            </a:r>
          </a:p>
        </p:txBody>
      </p:sp>
      <p:pic>
        <p:nvPicPr>
          <p:cNvPr id="8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EC5F96F1-5500-4A7F-B7BF-A14AEEDCA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t="23987" r="22322" b="23060"/>
          <a:stretch/>
        </p:blipFill>
        <p:spPr bwMode="auto">
          <a:xfrm>
            <a:off x="9499239" y="1244378"/>
            <a:ext cx="2427714" cy="23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0EE4B5-7EE1-4AC3-8511-D8EF22548ADF}"/>
              </a:ext>
            </a:extLst>
          </p:cNvPr>
          <p:cNvSpPr txBox="1"/>
          <p:nvPr/>
        </p:nvSpPr>
        <p:spPr>
          <a:xfrm>
            <a:off x="70929" y="4726979"/>
            <a:ext cx="9222717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python.org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D4AF8E-1309-4755-A5B0-A9218BE6E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7372" y="3606709"/>
            <a:ext cx="2623699" cy="2646415"/>
          </a:xfrm>
          <a:prstGeom prst="rect">
            <a:avLst/>
          </a:prstGeom>
        </p:spPr>
      </p:pic>
      <p:pic>
        <p:nvPicPr>
          <p:cNvPr id="11" name="Picture 2" descr="install icon">
            <a:extLst>
              <a:ext uri="{FF2B5EF4-FFF2-40B4-BE49-F238E27FC236}">
                <a16:creationId xmlns:a16="http://schemas.microsoft.com/office/drawing/2014/main" id="{CD3762CF-11BE-42A0-9326-8A6AF35BF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06" y="1196763"/>
            <a:ext cx="2427714" cy="24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A66061-4F62-4F53-ADDB-F9DBF0678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42" y="4013200"/>
            <a:ext cx="11385267" cy="1585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в мові </a:t>
            </a:r>
            <a:r>
              <a:rPr lang="en-US" dirty="0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49886-CB30-4B91-8A6A-CBD4068F542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установлення програмного середовища 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93213-A0A7-4B18-8CF2-28F70CFA8C85}"/>
              </a:ext>
            </a:extLst>
          </p:cNvPr>
          <p:cNvSpPr txBox="1"/>
          <p:nvPr/>
        </p:nvSpPr>
        <p:spPr>
          <a:xfrm>
            <a:off x="247202" y="2267904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Зайдіть на сайт  </a:t>
            </a:r>
            <a:r>
              <a:rPr lang="en-US" sz="2800" b="1" i="1" kern="0" dirty="0">
                <a:solidFill>
                  <a:srgbClr val="FFFF00"/>
                </a:solidFill>
              </a:rPr>
              <a:t>python.org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0AE14-D934-43D9-BA90-8FA890ABA39F}"/>
              </a:ext>
            </a:extLst>
          </p:cNvPr>
          <p:cNvSpPr txBox="1"/>
          <p:nvPr/>
        </p:nvSpPr>
        <p:spPr>
          <a:xfrm>
            <a:off x="247202" y="2908158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Клацніть </a:t>
            </a:r>
            <a:r>
              <a:rPr lang="en-US" sz="2800" b="1" i="1" kern="0" dirty="0">
                <a:solidFill>
                  <a:srgbClr val="FFFF00"/>
                </a:solidFill>
              </a:rPr>
              <a:t>Downloads</a:t>
            </a:r>
            <a:r>
              <a:rPr lang="en-US" sz="2800" b="1" i="1" kern="0" dirty="0">
                <a:solidFill>
                  <a:srgbClr val="FFFFFF"/>
                </a:solidFill>
              </a:rPr>
              <a:t>,</a:t>
            </a:r>
            <a:r>
              <a:rPr lang="uk-UA" sz="2800" b="1" i="1" kern="0" dirty="0">
                <a:solidFill>
                  <a:srgbClr val="FFFFFF"/>
                </a:solidFill>
              </a:rPr>
              <a:t> щоб відкрити сторінку завантаження.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0DDBE03-1F59-401C-A6FF-D3FAE687640F}"/>
              </a:ext>
            </a:extLst>
          </p:cNvPr>
          <p:cNvSpPr/>
          <p:nvPr/>
        </p:nvSpPr>
        <p:spPr>
          <a:xfrm>
            <a:off x="2850170" y="4068846"/>
            <a:ext cx="1292570" cy="54125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7C133167-C096-42A9-BC5F-AEB3EF24D20D}"/>
              </a:ext>
            </a:extLst>
          </p:cNvPr>
          <p:cNvSpPr/>
          <p:nvPr/>
        </p:nvSpPr>
        <p:spPr>
          <a:xfrm rot="18900000">
            <a:off x="3499511" y="357304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CEA4F078-9AD4-4E81-85CD-74E1EAAB9B27}"/>
              </a:ext>
            </a:extLst>
          </p:cNvPr>
          <p:cNvSpPr/>
          <p:nvPr/>
        </p:nvSpPr>
        <p:spPr>
          <a:xfrm>
            <a:off x="5313219" y="5140371"/>
            <a:ext cx="1118061" cy="4586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F7F32B96-40F6-4696-8B57-8A989C1788D9}"/>
              </a:ext>
            </a:extLst>
          </p:cNvPr>
          <p:cNvSpPr/>
          <p:nvPr/>
        </p:nvSpPr>
        <p:spPr>
          <a:xfrm rot="18900000">
            <a:off x="5968715" y="452685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noProof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9AC150-A7B5-4BD0-93DD-D16F105FFE39}"/>
              </a:ext>
            </a:extLst>
          </p:cNvPr>
          <p:cNvSpPr txBox="1"/>
          <p:nvPr/>
        </p:nvSpPr>
        <p:spPr>
          <a:xfrm>
            <a:off x="247202" y="5918199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Клацніть кнопку з версією, наприклад </a:t>
            </a:r>
            <a:r>
              <a:rPr lang="en-US" sz="2800" b="1" i="1" kern="0" dirty="0">
                <a:solidFill>
                  <a:srgbClr val="FFFF00"/>
                </a:solidFill>
              </a:rPr>
              <a:t>Python </a:t>
            </a:r>
            <a:r>
              <a:rPr lang="uk-UA" sz="2800" b="1" i="1" kern="0" dirty="0">
                <a:solidFill>
                  <a:srgbClr val="FFFF00"/>
                </a:solidFill>
              </a:rPr>
              <a:t>3</a:t>
            </a:r>
            <a:r>
              <a:rPr lang="en-US" sz="2800" b="1" i="1" kern="0" dirty="0">
                <a:solidFill>
                  <a:srgbClr val="FFFF00"/>
                </a:solidFill>
              </a:rPr>
              <a:t>.</a:t>
            </a:r>
            <a:r>
              <a:rPr lang="uk-UA" sz="2800" b="1" i="1" kern="0" dirty="0">
                <a:solidFill>
                  <a:srgbClr val="FFFF00"/>
                </a:solidFill>
              </a:rPr>
              <a:t>9</a:t>
            </a:r>
            <a:r>
              <a:rPr lang="en-US" sz="2800" b="1" i="1" kern="0" dirty="0">
                <a:solidFill>
                  <a:srgbClr val="FFFF00"/>
                </a:solidFill>
              </a:rPr>
              <a:t>.</a:t>
            </a:r>
            <a:r>
              <a:rPr lang="uk-UA" sz="2800" b="1" i="1" kern="0" dirty="0">
                <a:solidFill>
                  <a:srgbClr val="FFFF00"/>
                </a:solidFill>
              </a:rPr>
              <a:t>0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412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в мові </a:t>
            </a:r>
            <a:r>
              <a:rPr lang="en-US" dirty="0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запуску середовища на виконання відкривається вікно, вигляд якого наведено на малюнку: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E34F0F-DF52-4365-9545-A0C6ADF68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53" y="2737641"/>
            <a:ext cx="10579494" cy="208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7129400-A70E-4E29-8AA6-1ACCA8F2CD07}"/>
              </a:ext>
            </a:extLst>
          </p:cNvPr>
          <p:cNvSpPr/>
          <p:nvPr/>
        </p:nvSpPr>
        <p:spPr>
          <a:xfrm>
            <a:off x="824060" y="3844834"/>
            <a:ext cx="416096" cy="24202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C20EE-CCAD-4090-9917-9561F5F07A4D}"/>
              </a:ext>
            </a:extLst>
          </p:cNvPr>
          <p:cNvSpPr txBox="1"/>
          <p:nvPr/>
        </p:nvSpPr>
        <p:spPr>
          <a:xfrm>
            <a:off x="1041949" y="4968739"/>
            <a:ext cx="6908686" cy="1384995"/>
          </a:xfrm>
          <a:prstGeom prst="wedgeRectCallout">
            <a:avLst>
              <a:gd name="adj1" fmla="val -50220"/>
              <a:gd name="adj2" fmla="val -11803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Символи </a:t>
            </a:r>
            <a:r>
              <a:rPr lang="en-US" sz="2800" b="1" i="1" kern="0" dirty="0">
                <a:solidFill>
                  <a:srgbClr val="FFFF00"/>
                </a:solidFill>
              </a:rPr>
              <a:t>&gt;&gt;&gt;</a:t>
            </a:r>
            <a:r>
              <a:rPr lang="uk-UA" sz="2800" b="1" i="1" kern="0" dirty="0">
                <a:solidFill>
                  <a:srgbClr val="FFFFFF"/>
                </a:solidFill>
              </a:rPr>
              <a:t> позначають позицію, у якій можна вводити команди мовою </a:t>
            </a:r>
            <a:r>
              <a:rPr lang="uk-UA" sz="2800" b="1" i="1" kern="0" dirty="0" err="1">
                <a:solidFill>
                  <a:srgbClr val="FFFF00"/>
                </a:solidFill>
              </a:rPr>
              <a:t>Python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303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в мові </a:t>
            </a:r>
            <a:r>
              <a:rPr lang="en-US" dirty="0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мові </a:t>
            </a:r>
            <a:r>
              <a:rPr lang="uk-UA" sz="2800" b="1" i="1" kern="0" dirty="0" err="1">
                <a:solidFill>
                  <a:srgbClr val="FFFF00"/>
                </a:solidFill>
              </a:rPr>
              <a:t>Python</a:t>
            </a:r>
            <a:r>
              <a:rPr lang="uk-UA" sz="2800" b="1" i="1" kern="0" dirty="0">
                <a:solidFill>
                  <a:srgbClr val="FFFFFF"/>
                </a:solidFill>
              </a:rPr>
              <a:t> можна: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5E910C-E473-4024-9302-5B21CB165264}"/>
              </a:ext>
            </a:extLst>
          </p:cNvPr>
          <p:cNvSpPr txBox="1"/>
          <p:nvPr/>
        </p:nvSpPr>
        <p:spPr>
          <a:xfrm>
            <a:off x="341644" y="1806681"/>
            <a:ext cx="5104564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створювати змінні,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E1DF94-871D-4640-A18D-9AC9111872C2}"/>
              </a:ext>
            </a:extLst>
          </p:cNvPr>
          <p:cNvSpPr txBox="1"/>
          <p:nvPr/>
        </p:nvSpPr>
        <p:spPr>
          <a:xfrm>
            <a:off x="341644" y="2416599"/>
            <a:ext cx="5104564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присвоювати їм певні значення,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3463CC-9FDB-4311-9DEF-5C881074F882}"/>
              </a:ext>
            </a:extLst>
          </p:cNvPr>
          <p:cNvSpPr txBox="1"/>
          <p:nvPr/>
        </p:nvSpPr>
        <p:spPr>
          <a:xfrm>
            <a:off x="341644" y="3487295"/>
            <a:ext cx="5104564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змінювати ці значення,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F7436D-B8A2-499F-8CA4-6A33A7407514}"/>
              </a:ext>
            </a:extLst>
          </p:cNvPr>
          <p:cNvSpPr txBox="1"/>
          <p:nvPr/>
        </p:nvSpPr>
        <p:spPr>
          <a:xfrm>
            <a:off x="341644" y="4528100"/>
            <a:ext cx="5104564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використовувати значення змінних у різних командах.</a:t>
            </a:r>
          </a:p>
        </p:txBody>
      </p:sp>
      <p:pic>
        <p:nvPicPr>
          <p:cNvPr id="4098" name="Picture 2" descr="Зачем мне знать Python? — Новости — Data Culture — Национальный  исследовательский университет «Высшая школа экономики»">
            <a:extLst>
              <a:ext uri="{FF2B5EF4-FFF2-40B4-BE49-F238E27FC236}">
                <a16:creationId xmlns:a16="http://schemas.microsoft.com/office/drawing/2014/main" id="{36112B1F-6BE2-422C-B328-B79850233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5539128" y="1801824"/>
            <a:ext cx="6581942" cy="411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6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в мові </a:t>
            </a:r>
            <a:r>
              <a:rPr lang="en-US" dirty="0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іменах змінних можуть бути використані: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0B755-C298-4973-AC2B-D8D132A5BB89}"/>
              </a:ext>
            </a:extLst>
          </p:cNvPr>
          <p:cNvSpPr txBox="1"/>
          <p:nvPr/>
        </p:nvSpPr>
        <p:spPr>
          <a:xfrm>
            <a:off x="70929" y="3722940"/>
            <a:ext cx="8999938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Знаком присвоювання в мові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є символ: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1E282ED-ABE8-45F8-9B13-640C876933C0}"/>
              </a:ext>
            </a:extLst>
          </p:cNvPr>
          <p:cNvSpPr/>
          <p:nvPr/>
        </p:nvSpPr>
        <p:spPr>
          <a:xfrm>
            <a:off x="77547" y="1824460"/>
            <a:ext cx="2887061" cy="1801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літери англійського алфавіту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ABF8AC0-1542-4BE2-952C-22B1166FB7A2}"/>
              </a:ext>
            </a:extLst>
          </p:cNvPr>
          <p:cNvSpPr/>
          <p:nvPr/>
        </p:nvSpPr>
        <p:spPr>
          <a:xfrm>
            <a:off x="3130677" y="1824460"/>
            <a:ext cx="2887061" cy="1801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літери українського алфавіту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8EE78BA-1D1A-4469-A2E7-A2D099A0D263}"/>
              </a:ext>
            </a:extLst>
          </p:cNvPr>
          <p:cNvSpPr/>
          <p:nvPr/>
        </p:nvSpPr>
        <p:spPr>
          <a:xfrm>
            <a:off x="6183806" y="1824460"/>
            <a:ext cx="2887061" cy="1801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цифри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300CFA69-D828-48B9-A41C-857A1176646B}"/>
              </a:ext>
            </a:extLst>
          </p:cNvPr>
          <p:cNvSpPr/>
          <p:nvPr/>
        </p:nvSpPr>
        <p:spPr>
          <a:xfrm>
            <a:off x="9235089" y="1826378"/>
            <a:ext cx="2887061" cy="1801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символ підкреслення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F47A40BA-8E5F-4F57-A3E0-D70C5F73BB1F}"/>
              </a:ext>
            </a:extLst>
          </p:cNvPr>
          <p:cNvSpPr/>
          <p:nvPr/>
        </p:nvSpPr>
        <p:spPr>
          <a:xfrm>
            <a:off x="9234010" y="3747494"/>
            <a:ext cx="2887061" cy="9295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8000" b="1" i="1" kern="0" dirty="0">
                <a:solidFill>
                  <a:srgbClr val="FFFFFF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4781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0" grpId="0" animBg="1"/>
      <p:bldP spid="11" grpId="0" animBg="1"/>
      <p:bldP spid="13" grpId="0" animBg="1"/>
      <p:bldP spid="14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в мові </a:t>
            </a:r>
            <a:r>
              <a:rPr lang="en-US" dirty="0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Створення змінної відбувається під час виконання команди присвоювання. Наприклад, якщо ввести команду: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CC90A8-1F82-4F3D-9680-703A6B6FD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890" y="3975900"/>
            <a:ext cx="8403181" cy="209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8206C2-7D6B-4559-8FAD-2651CB8E8318}"/>
              </a:ext>
            </a:extLst>
          </p:cNvPr>
          <p:cNvSpPr txBox="1"/>
          <p:nvPr/>
        </p:nvSpPr>
        <p:spPr>
          <a:xfrm>
            <a:off x="70929" y="2697659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довжина =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0C4C9-C2BC-42B9-B0E5-83FE8B1F818E}"/>
              </a:ext>
            </a:extLst>
          </p:cNvPr>
          <p:cNvSpPr txBox="1"/>
          <p:nvPr/>
        </p:nvSpPr>
        <p:spPr>
          <a:xfrm>
            <a:off x="70929" y="333678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натиснути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D488C-D64C-478F-8658-4FED95040214}"/>
              </a:ext>
            </a:extLst>
          </p:cNvPr>
          <p:cNvSpPr txBox="1"/>
          <p:nvPr/>
        </p:nvSpPr>
        <p:spPr>
          <a:xfrm>
            <a:off x="70930" y="3975901"/>
            <a:ext cx="351633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буде створено змінну </a:t>
            </a:r>
            <a:r>
              <a:rPr lang="uk-UA" sz="2800" b="1" i="1" kern="0" dirty="0">
                <a:solidFill>
                  <a:srgbClr val="FFFF00"/>
                </a:solidFill>
              </a:rPr>
              <a:t>довжина</a:t>
            </a:r>
            <a:r>
              <a:rPr lang="uk-UA" sz="2800" b="1" i="1" kern="0" dirty="0">
                <a:solidFill>
                  <a:srgbClr val="FFFFFF"/>
                </a:solidFill>
              </a:rPr>
              <a:t> і вона отримає 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5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729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в мові </a:t>
            </a:r>
            <a:r>
              <a:rPr lang="en-US" dirty="0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у середовищі </a:t>
            </a:r>
            <a:r>
              <a:rPr lang="en-US" sz="2800" b="1" i="1" kern="0" dirty="0">
                <a:solidFill>
                  <a:srgbClr val="FFFF00"/>
                </a:solidFill>
              </a:rPr>
              <a:t>IDLE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побачити (вивести у вікно середовища) значення деякої змінної, можна ввести ім’я цієї змінної та натиснути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F037DE-CCF1-425C-B161-5861A56A3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27" y="2906982"/>
            <a:ext cx="11484346" cy="286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91F651E-2771-44CD-9A02-9C25A32626B6}"/>
              </a:ext>
            </a:extLst>
          </p:cNvPr>
          <p:cNvSpPr/>
          <p:nvPr/>
        </p:nvSpPr>
        <p:spPr>
          <a:xfrm>
            <a:off x="935767" y="4906611"/>
            <a:ext cx="1129254" cy="29022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62764-6365-4CA5-8BAE-3B03A79E33C4}"/>
              </a:ext>
            </a:extLst>
          </p:cNvPr>
          <p:cNvSpPr txBox="1"/>
          <p:nvPr/>
        </p:nvSpPr>
        <p:spPr>
          <a:xfrm>
            <a:off x="2646961" y="4645001"/>
            <a:ext cx="2678988" cy="523220"/>
          </a:xfrm>
          <a:prstGeom prst="wedgeRectCallout">
            <a:avLst>
              <a:gd name="adj1" fmla="val -76275"/>
              <a:gd name="adj2" fmla="val 2869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Ім’я змінної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ED39096-BADF-47B7-91CF-D7C14C855948}"/>
              </a:ext>
            </a:extLst>
          </p:cNvPr>
          <p:cNvSpPr/>
          <p:nvPr/>
        </p:nvSpPr>
        <p:spPr>
          <a:xfrm>
            <a:off x="371140" y="5160253"/>
            <a:ext cx="271480" cy="29022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DA526-FC4E-49C3-B3FE-7644533B3555}"/>
              </a:ext>
            </a:extLst>
          </p:cNvPr>
          <p:cNvSpPr txBox="1"/>
          <p:nvPr/>
        </p:nvSpPr>
        <p:spPr>
          <a:xfrm>
            <a:off x="1032166" y="5450482"/>
            <a:ext cx="3760897" cy="954107"/>
          </a:xfrm>
          <a:prstGeom prst="wedgeRectCallout">
            <a:avLst>
              <a:gd name="adj1" fmla="val -62178"/>
              <a:gd name="adj2" fmla="val -585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 змінної </a:t>
            </a:r>
            <a:r>
              <a:rPr lang="uk-UA" sz="2800" b="1" i="1" kern="0" dirty="0">
                <a:solidFill>
                  <a:srgbClr val="FFFF00"/>
                </a:solidFill>
              </a:rPr>
              <a:t>довжина</a:t>
            </a:r>
          </a:p>
        </p:txBody>
      </p:sp>
    </p:spTree>
    <p:extLst>
      <p:ext uri="{BB962C8B-B14F-4D97-AF65-F5344CB8AC3E}">
        <p14:creationId xmlns:p14="http://schemas.microsoft.com/office/powerpoint/2010/main" val="38995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Величини</a:t>
            </a:r>
            <a:endParaRPr lang="en-A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інформатиці, математиці, фізиці та інших науках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величини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153F9C-E568-4CF3-9707-4ED13A964624}"/>
              </a:ext>
            </a:extLst>
          </p:cNvPr>
          <p:cNvSpPr txBox="1"/>
          <p:nvPr/>
        </p:nvSpPr>
        <p:spPr>
          <a:xfrm>
            <a:off x="72008" y="225563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Прикладами величин у </a:t>
            </a:r>
            <a:r>
              <a:rPr lang="uk-UA" sz="2800" b="1" i="1" kern="0" dirty="0">
                <a:solidFill>
                  <a:srgbClr val="FFFF00"/>
                </a:solidFill>
              </a:rPr>
              <a:t>математиці</a:t>
            </a:r>
            <a:r>
              <a:rPr lang="uk-UA" sz="2800" b="1" i="1" kern="0" dirty="0">
                <a:solidFill>
                  <a:srgbClr val="FFFFFF"/>
                </a:solidFill>
              </a:rPr>
              <a:t> є: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14F52-CB5A-4D5A-B363-AF5E7ACB21D9}"/>
              </a:ext>
            </a:extLst>
          </p:cNvPr>
          <p:cNvSpPr txBox="1"/>
          <p:nvPr/>
        </p:nvSpPr>
        <p:spPr>
          <a:xfrm>
            <a:off x="321547" y="2883616"/>
            <a:ext cx="768191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довжина і ширина прямокутника,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64A75A-719A-4683-B9DD-9229A90D9220}"/>
              </a:ext>
            </a:extLst>
          </p:cNvPr>
          <p:cNvSpPr txBox="1"/>
          <p:nvPr/>
        </p:nvSpPr>
        <p:spPr>
          <a:xfrm>
            <a:off x="321547" y="3511599"/>
            <a:ext cx="768191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площа прямокутника,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76350C-0BB8-4A99-9991-CA63689BDC91}"/>
              </a:ext>
            </a:extLst>
          </p:cNvPr>
          <p:cNvSpPr txBox="1"/>
          <p:nvPr/>
        </p:nvSpPr>
        <p:spPr>
          <a:xfrm>
            <a:off x="326626" y="4139582"/>
            <a:ext cx="7681910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градусна міра кута,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E71F2F-1C55-4B59-9E49-DD6FE4CAA09A}"/>
              </a:ext>
            </a:extLst>
          </p:cNvPr>
          <p:cNvSpPr txBox="1"/>
          <p:nvPr/>
        </p:nvSpPr>
        <p:spPr>
          <a:xfrm>
            <a:off x="321547" y="4767565"/>
            <a:ext cx="768191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радіус кола,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E56B6C-619B-4F65-A41F-092D6A0D1340}"/>
              </a:ext>
            </a:extLst>
          </p:cNvPr>
          <p:cNvSpPr txBox="1"/>
          <p:nvPr/>
        </p:nvSpPr>
        <p:spPr>
          <a:xfrm>
            <a:off x="321547" y="5399627"/>
            <a:ext cx="768191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координати точки на координатній площині та інше.</a:t>
            </a:r>
          </a:p>
        </p:txBody>
      </p:sp>
      <p:pic>
        <p:nvPicPr>
          <p:cNvPr id="1026" name="Picture 2" descr="Creative,mathematics,Ppt chart,Cube,ruler,pencil,Compasses,formula,creative  vector,math vector,ppt vector,chart vector | Math design, Creative math,  Math charts">
            <a:extLst>
              <a:ext uri="{FF2B5EF4-FFF2-40B4-BE49-F238E27FC236}">
                <a16:creationId xmlns:a16="http://schemas.microsoft.com/office/drawing/2014/main" id="{449C6239-B3E2-4CE5-8FC0-DE66E2778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9" b="13033"/>
          <a:stretch/>
        </p:blipFill>
        <p:spPr bwMode="auto">
          <a:xfrm>
            <a:off x="8151865" y="2883616"/>
            <a:ext cx="3968127" cy="347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7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в мові </a:t>
            </a:r>
            <a:r>
              <a:rPr lang="en-US" dirty="0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Також вивести значення змінної можна, якщо використати функцію </a:t>
            </a:r>
            <a:r>
              <a:rPr lang="en-US" sz="2800" b="1" i="1" kern="0" dirty="0">
                <a:solidFill>
                  <a:srgbClr val="FFFF00"/>
                </a:solidFill>
              </a:rPr>
              <a:t>print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Print</a:t>
            </a:r>
            <a:r>
              <a:rPr lang="uk-UA" sz="2800" b="1" i="1" kern="0" dirty="0">
                <a:solidFill>
                  <a:srgbClr val="FFFFFF"/>
                </a:solidFill>
              </a:rPr>
              <a:t> –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друкувати) і вказати в дужках ім’я змінної, наприклад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A193A-BD4D-43C4-A88A-8A83382E8159}"/>
              </a:ext>
            </a:extLst>
          </p:cNvPr>
          <p:cNvSpPr txBox="1"/>
          <p:nvPr/>
        </p:nvSpPr>
        <p:spPr>
          <a:xfrm>
            <a:off x="70929" y="270635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print (</a:t>
            </a:r>
            <a:r>
              <a:rPr lang="uk-UA" sz="2800" b="1" i="1" kern="0" dirty="0">
                <a:solidFill>
                  <a:srgbClr val="FFFFFF"/>
                </a:solidFill>
              </a:rPr>
              <a:t>довжина)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28EE2-C98F-4B63-A51A-D458E1504944}"/>
              </a:ext>
            </a:extLst>
          </p:cNvPr>
          <p:cNvSpPr txBox="1"/>
          <p:nvPr/>
        </p:nvSpPr>
        <p:spPr>
          <a:xfrm>
            <a:off x="70929" y="335417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функції </a:t>
            </a:r>
            <a:r>
              <a:rPr lang="en-US" sz="2800" b="1" i="1" kern="0" dirty="0">
                <a:solidFill>
                  <a:srgbClr val="FFFF00"/>
                </a:solidFill>
              </a:rPr>
              <a:t>print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також можна вказати текст в: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F6711C5-057F-4306-86B9-74F175F11B6F}"/>
              </a:ext>
            </a:extLst>
          </p:cNvPr>
          <p:cNvSpPr/>
          <p:nvPr/>
        </p:nvSpPr>
        <p:spPr>
          <a:xfrm>
            <a:off x="71901" y="3970664"/>
            <a:ext cx="4367070" cy="6917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одинарних лапках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3433638-7A0D-4CF1-B4A2-D23DE9BBF18D}"/>
              </a:ext>
            </a:extLst>
          </p:cNvPr>
          <p:cNvSpPr/>
          <p:nvPr/>
        </p:nvSpPr>
        <p:spPr>
          <a:xfrm>
            <a:off x="6149713" y="3970664"/>
            <a:ext cx="4367070" cy="6917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подвійних лапках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3B36435-3050-41BF-A8F7-5243B24E5D7E}"/>
              </a:ext>
            </a:extLst>
          </p:cNvPr>
          <p:cNvSpPr/>
          <p:nvPr/>
        </p:nvSpPr>
        <p:spPr>
          <a:xfrm>
            <a:off x="4574053" y="3970663"/>
            <a:ext cx="1472341" cy="6917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kern="0" dirty="0">
                <a:solidFill>
                  <a:srgbClr val="FFFFFF"/>
                </a:solidFill>
              </a:rPr>
              <a:t>' </a:t>
            </a:r>
            <a:r>
              <a:rPr lang="en-US" sz="4800" b="1" kern="0" dirty="0">
                <a:solidFill>
                  <a:srgbClr val="FFFFFF"/>
                </a:solidFill>
              </a:rPr>
              <a:t> </a:t>
            </a:r>
            <a:r>
              <a:rPr lang="uk-UA" sz="4800" b="1" kern="0" dirty="0">
                <a:solidFill>
                  <a:srgbClr val="FFFFFF"/>
                </a:solidFill>
              </a:rPr>
              <a:t>'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77E6DE1-FC3E-4F19-943A-CD8CCBF5980F}"/>
              </a:ext>
            </a:extLst>
          </p:cNvPr>
          <p:cNvSpPr/>
          <p:nvPr/>
        </p:nvSpPr>
        <p:spPr>
          <a:xfrm>
            <a:off x="10649702" y="3970662"/>
            <a:ext cx="1472341" cy="6917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kern="0" dirty="0">
                <a:solidFill>
                  <a:srgbClr val="FFFFFF"/>
                </a:solidFill>
              </a:rPr>
              <a:t>''</a:t>
            </a:r>
            <a:r>
              <a:rPr lang="en-US" sz="4800" b="1" kern="0" dirty="0">
                <a:solidFill>
                  <a:srgbClr val="FFFFFF"/>
                </a:solidFill>
              </a:rPr>
              <a:t>  </a:t>
            </a:r>
            <a:r>
              <a:rPr lang="uk-UA" sz="4800" b="1" kern="0" dirty="0">
                <a:solidFill>
                  <a:srgbClr val="FFFFFF"/>
                </a:solidFill>
              </a:rPr>
              <a:t>''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5EA0F-FA1F-44CC-AC05-55F9E884C8B8}"/>
              </a:ext>
            </a:extLst>
          </p:cNvPr>
          <p:cNvSpPr txBox="1"/>
          <p:nvPr/>
        </p:nvSpPr>
        <p:spPr>
          <a:xfrm>
            <a:off x="70929" y="475569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пояснення, значення якої саме змінної буде виведено, наприклад,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E501EA-6FB7-4C08-8BC9-6279FFD18896}"/>
              </a:ext>
            </a:extLst>
          </p:cNvPr>
          <p:cNvSpPr txBox="1"/>
          <p:nvPr/>
        </p:nvSpPr>
        <p:spPr>
          <a:xfrm>
            <a:off x="70929" y="5794240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print ("</a:t>
            </a:r>
            <a:r>
              <a:rPr lang="uk-UA" sz="2800" b="1" i="1" kern="0" dirty="0">
                <a:solidFill>
                  <a:srgbClr val="FFFFFF"/>
                </a:solidFill>
              </a:rPr>
              <a:t>Значення довжини =", довжина)</a:t>
            </a:r>
          </a:p>
        </p:txBody>
      </p:sp>
    </p:spTree>
    <p:extLst>
      <p:ext uri="{BB962C8B-B14F-4D97-AF65-F5344CB8AC3E}">
        <p14:creationId xmlns:p14="http://schemas.microsoft.com/office/powerpoint/2010/main" val="14413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в мові </a:t>
            </a:r>
            <a:r>
              <a:rPr lang="en-US" dirty="0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потрібно збільшити значення змінної довжина, наприклад на 10 можна виконати команду: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F0A4F0-3DDF-4800-93F3-0B55E40D6EE8}"/>
              </a:ext>
            </a:extLst>
          </p:cNvPr>
          <p:cNvSpPr txBox="1"/>
          <p:nvPr/>
        </p:nvSpPr>
        <p:spPr>
          <a:xfrm>
            <a:off x="5171186" y="2694445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DB993F6-D986-46C5-B2EC-047E8F4EC20C}"/>
              </a:ext>
            </a:extLst>
          </p:cNvPr>
          <p:cNvSpPr/>
          <p:nvPr/>
        </p:nvSpPr>
        <p:spPr>
          <a:xfrm>
            <a:off x="72007" y="2340503"/>
            <a:ext cx="498767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довжина = довжина + 10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6CED238-ADB0-403B-B727-E3AFC1431B57}"/>
              </a:ext>
            </a:extLst>
          </p:cNvPr>
          <p:cNvSpPr/>
          <p:nvPr/>
        </p:nvSpPr>
        <p:spPr>
          <a:xfrm>
            <a:off x="7132323" y="2340503"/>
            <a:ext cx="4989828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довжина += 10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BF8E13-7C4C-446E-BFF3-B8D0D0485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084" y="3800295"/>
            <a:ext cx="9445832" cy="263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925701A-6008-4ADE-8709-883A22FFA1E4}"/>
              </a:ext>
            </a:extLst>
          </p:cNvPr>
          <p:cNvSpPr/>
          <p:nvPr/>
        </p:nvSpPr>
        <p:spPr>
          <a:xfrm>
            <a:off x="1373084" y="5661237"/>
            <a:ext cx="2548676" cy="29252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C6B0DB-EDCE-489F-A391-1379E50C639F}"/>
              </a:ext>
            </a:extLst>
          </p:cNvPr>
          <p:cNvSpPr txBox="1"/>
          <p:nvPr/>
        </p:nvSpPr>
        <p:spPr>
          <a:xfrm>
            <a:off x="6815271" y="4503526"/>
            <a:ext cx="5306879" cy="1938992"/>
          </a:xfrm>
          <a:prstGeom prst="wedgeRectCallout">
            <a:avLst>
              <a:gd name="adj1" fmla="val -106024"/>
              <a:gd name="adj2" fmla="val 16963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Результат виконання команд виведення відображається у вікні середовища IDLE синім кольором.</a:t>
            </a:r>
          </a:p>
        </p:txBody>
      </p:sp>
    </p:spTree>
    <p:extLst>
      <p:ext uri="{BB962C8B-B14F-4D97-AF65-F5344CB8AC3E}">
        <p14:creationId xmlns:p14="http://schemas.microsoft.com/office/powerpoint/2010/main" val="352377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в мові </a:t>
            </a:r>
            <a:r>
              <a:rPr lang="en-US" dirty="0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мові </a:t>
            </a:r>
            <a:r>
              <a:rPr lang="uk-UA" sz="2800" b="1" i="1" kern="0" dirty="0" err="1">
                <a:solidFill>
                  <a:srgbClr val="FFFF00"/>
                </a:solidFill>
              </a:rPr>
              <a:t>Python</a:t>
            </a:r>
            <a:r>
              <a:rPr lang="uk-UA" sz="2800" b="1" i="1" kern="0" dirty="0">
                <a:solidFill>
                  <a:srgbClr val="FFFFFF"/>
                </a:solidFill>
              </a:rPr>
              <a:t> змінення значення змінної може позначатися символами: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36524-1DE1-45B6-9A34-276C97C29F4A}"/>
              </a:ext>
            </a:extLst>
          </p:cNvPr>
          <p:cNvSpPr txBox="1"/>
          <p:nvPr/>
        </p:nvSpPr>
        <p:spPr>
          <a:xfrm>
            <a:off x="2190750" y="2266017"/>
            <a:ext cx="9928674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додає до значення змінної указане число. Наприклад, після виконання команди </a:t>
            </a:r>
            <a:r>
              <a:rPr lang="uk-UA" sz="2400" b="1" i="1" kern="0" dirty="0">
                <a:solidFill>
                  <a:srgbClr val="FFFF00"/>
                </a:solidFill>
              </a:rPr>
              <a:t>х += 5 </a:t>
            </a:r>
            <a:r>
              <a:rPr lang="uk-UA" sz="2400" b="1" i="1" kern="0" dirty="0">
                <a:solidFill>
                  <a:srgbClr val="FFFFFF"/>
                </a:solidFill>
              </a:rPr>
              <a:t>значення змінної </a:t>
            </a:r>
            <a:r>
              <a:rPr lang="uk-UA" sz="2400" b="1" i="1" kern="0" dirty="0">
                <a:solidFill>
                  <a:srgbClr val="FFFF00"/>
                </a:solidFill>
              </a:rPr>
              <a:t>х</a:t>
            </a:r>
            <a:r>
              <a:rPr lang="uk-UA" sz="2400" b="1" i="1" kern="0" dirty="0">
                <a:solidFill>
                  <a:srgbClr val="FFFFFF"/>
                </a:solidFill>
              </a:rPr>
              <a:t> збільшиться на </a:t>
            </a:r>
            <a:r>
              <a:rPr lang="uk-UA" sz="2400" b="1" i="1" kern="0" dirty="0">
                <a:solidFill>
                  <a:srgbClr val="FFFF00"/>
                </a:solidFill>
              </a:rPr>
              <a:t>5</a:t>
            </a:r>
            <a:r>
              <a:rPr lang="uk-UA" sz="24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859AC44-9564-4C42-8687-0E0AA8F28605}"/>
              </a:ext>
            </a:extLst>
          </p:cNvPr>
          <p:cNvSpPr/>
          <p:nvPr/>
        </p:nvSpPr>
        <p:spPr>
          <a:xfrm>
            <a:off x="72008" y="2266017"/>
            <a:ext cx="2061593" cy="12003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+=</a:t>
            </a:r>
            <a:endParaRPr lang="en-US" sz="32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269C55-F2E3-4CD5-A049-1968CC11D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615638"/>
            <a:ext cx="12047416" cy="2770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2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в мові </a:t>
            </a:r>
            <a:r>
              <a:rPr lang="en-US" dirty="0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мові </a:t>
            </a:r>
            <a:r>
              <a:rPr lang="uk-UA" sz="2800" b="1" i="1" kern="0" dirty="0" err="1">
                <a:solidFill>
                  <a:srgbClr val="FFFF00"/>
                </a:solidFill>
              </a:rPr>
              <a:t>Python</a:t>
            </a:r>
            <a:r>
              <a:rPr lang="uk-UA" sz="2800" b="1" i="1" kern="0" dirty="0">
                <a:solidFill>
                  <a:srgbClr val="FFFFFF"/>
                </a:solidFill>
              </a:rPr>
              <a:t> змінення значення змінної може позначатися символами: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36524-1DE1-45B6-9A34-276C97C29F4A}"/>
              </a:ext>
            </a:extLst>
          </p:cNvPr>
          <p:cNvSpPr txBox="1"/>
          <p:nvPr/>
        </p:nvSpPr>
        <p:spPr>
          <a:xfrm>
            <a:off x="2190750" y="2266017"/>
            <a:ext cx="9928674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віднімає від значення змінної вказане число. Наприклад, після виконання команди х -= 5 значення змінної х зменшиться на 5;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859AC44-9564-4C42-8687-0E0AA8F28605}"/>
              </a:ext>
            </a:extLst>
          </p:cNvPr>
          <p:cNvSpPr/>
          <p:nvPr/>
        </p:nvSpPr>
        <p:spPr>
          <a:xfrm>
            <a:off x="72008" y="2266017"/>
            <a:ext cx="2061593" cy="12003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-=</a:t>
            </a:r>
            <a:endParaRPr lang="en-US" sz="3200" b="1" i="1" kern="0" dirty="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B2C411-34FA-4484-8C8F-CBF0643B4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615638"/>
            <a:ext cx="12047416" cy="2770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9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в мові </a:t>
            </a:r>
            <a:r>
              <a:rPr lang="en-US" dirty="0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мові </a:t>
            </a:r>
            <a:r>
              <a:rPr lang="uk-UA" sz="2800" b="1" i="1" kern="0" dirty="0" err="1">
                <a:solidFill>
                  <a:srgbClr val="FFFF00"/>
                </a:solidFill>
              </a:rPr>
              <a:t>Python</a:t>
            </a:r>
            <a:r>
              <a:rPr lang="uk-UA" sz="2800" b="1" i="1" kern="0" dirty="0">
                <a:solidFill>
                  <a:srgbClr val="FFFFFF"/>
                </a:solidFill>
              </a:rPr>
              <a:t> змінення значення змінної може позначатися символами: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36524-1DE1-45B6-9A34-276C97C29F4A}"/>
              </a:ext>
            </a:extLst>
          </p:cNvPr>
          <p:cNvSpPr txBox="1"/>
          <p:nvPr/>
        </p:nvSpPr>
        <p:spPr>
          <a:xfrm>
            <a:off x="2190750" y="2266017"/>
            <a:ext cx="9928674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множить значення змінної на вказане число. Наприклад, після виконання команди х *= 5 значення змінної х буде помножене на 5.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859AC44-9564-4C42-8687-0E0AA8F28605}"/>
              </a:ext>
            </a:extLst>
          </p:cNvPr>
          <p:cNvSpPr/>
          <p:nvPr/>
        </p:nvSpPr>
        <p:spPr>
          <a:xfrm>
            <a:off x="72008" y="2266017"/>
            <a:ext cx="2061593" cy="12003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*=</a:t>
            </a:r>
            <a:endParaRPr lang="en-US" sz="3200" b="1" i="1" kern="0" dirty="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F2E8CB-6E0F-42EF-B20C-79064B97D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615638"/>
            <a:ext cx="12047416" cy="2770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5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в мові </a:t>
            </a:r>
            <a:r>
              <a:rPr lang="en-US" dirty="0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нове вікно для введення тексту проєкту. Необхідно виконати </a:t>
            </a:r>
            <a:r>
              <a:rPr lang="uk-UA" sz="2800" b="1" i="1" kern="0" dirty="0" err="1">
                <a:solidFill>
                  <a:srgbClr val="FFFF00"/>
                </a:solidFill>
              </a:rPr>
              <a:t>File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New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File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9E675F-98A3-492F-840E-4FCFF78DF9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6" b="846"/>
          <a:stretch/>
        </p:blipFill>
        <p:spPr>
          <a:xfrm>
            <a:off x="1851311" y="2334148"/>
            <a:ext cx="8489377" cy="410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80C78DB-3E66-41BF-BA79-E827009CDAF0}"/>
              </a:ext>
            </a:extLst>
          </p:cNvPr>
          <p:cNvSpPr/>
          <p:nvPr/>
        </p:nvSpPr>
        <p:spPr>
          <a:xfrm>
            <a:off x="1800511" y="2671634"/>
            <a:ext cx="460089" cy="3027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BD64076F-563E-4410-924D-B9C3EEE45529}"/>
              </a:ext>
            </a:extLst>
          </p:cNvPr>
          <p:cNvSpPr/>
          <p:nvPr/>
        </p:nvSpPr>
        <p:spPr>
          <a:xfrm rot="18900000">
            <a:off x="1986864" y="2108310"/>
            <a:ext cx="733499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5A99A47-8BB6-46D4-A94E-77A5A2BB20C8}"/>
              </a:ext>
            </a:extLst>
          </p:cNvPr>
          <p:cNvSpPr/>
          <p:nvPr/>
        </p:nvSpPr>
        <p:spPr>
          <a:xfrm>
            <a:off x="1800511" y="2976880"/>
            <a:ext cx="2558129" cy="2819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87B62B2C-AAE3-4E36-9E1D-C5170D78CE4C}"/>
              </a:ext>
            </a:extLst>
          </p:cNvPr>
          <p:cNvSpPr/>
          <p:nvPr/>
        </p:nvSpPr>
        <p:spPr>
          <a:xfrm rot="18900000">
            <a:off x="2400371" y="2323832"/>
            <a:ext cx="1041406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290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в мові </a:t>
            </a:r>
            <a:r>
              <a:rPr lang="en-US" dirty="0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Запустити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проєкт</a:t>
            </a:r>
            <a:r>
              <a:rPr lang="uk-UA" sz="2800" b="1" i="1" kern="0" dirty="0">
                <a:solidFill>
                  <a:srgbClr val="FFFFFF"/>
                </a:solidFill>
              </a:rPr>
              <a:t> на виконання. Для цього у вікні з текстом проекту виконайте </a:t>
            </a:r>
            <a:r>
              <a:rPr lang="uk-UA" sz="2800" b="1" i="1" kern="0" dirty="0" err="1">
                <a:solidFill>
                  <a:srgbClr val="FFFF00"/>
                </a:solidFill>
              </a:rPr>
              <a:t>Run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Run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Module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або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F5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73DEA3-A796-4258-B018-87FF388FB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310" y="2334148"/>
            <a:ext cx="8489377" cy="411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DE3B6882-B463-4261-80C7-B9D38E5FF4F9}"/>
              </a:ext>
            </a:extLst>
          </p:cNvPr>
          <p:cNvSpPr/>
          <p:nvPr/>
        </p:nvSpPr>
        <p:spPr>
          <a:xfrm>
            <a:off x="3221631" y="2680241"/>
            <a:ext cx="458829" cy="3005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id="{6BDAF362-F2E3-45BC-A7F8-A3F38CDEE717}"/>
              </a:ext>
            </a:extLst>
          </p:cNvPr>
          <p:cNvSpPr/>
          <p:nvPr/>
        </p:nvSpPr>
        <p:spPr>
          <a:xfrm rot="18900000">
            <a:off x="3394998" y="2122108"/>
            <a:ext cx="864064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7CD56209-C327-454A-B594-16DAF1CAD545}"/>
              </a:ext>
            </a:extLst>
          </p:cNvPr>
          <p:cNvSpPr/>
          <p:nvPr/>
        </p:nvSpPr>
        <p:spPr>
          <a:xfrm>
            <a:off x="3221631" y="2980765"/>
            <a:ext cx="2375259" cy="3005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id="{3D21A10C-A689-4570-AC7C-0FF85FE9DE24}"/>
              </a:ext>
            </a:extLst>
          </p:cNvPr>
          <p:cNvSpPr/>
          <p:nvPr/>
        </p:nvSpPr>
        <p:spPr>
          <a:xfrm rot="18900000">
            <a:off x="3940644" y="227111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2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в мові </a:t>
            </a:r>
            <a:r>
              <a:rPr lang="en-US" dirty="0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Зберегти уведений текст у файлі.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Необхідно виконати </a:t>
            </a:r>
            <a:r>
              <a:rPr lang="en-US" sz="2800" b="1" i="1" kern="0" dirty="0">
                <a:solidFill>
                  <a:srgbClr val="FFFF00"/>
                </a:solidFill>
              </a:rPr>
              <a:t>File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Save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C8B53F-501A-4907-92F8-7D44C053D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310" y="2334147"/>
            <a:ext cx="8489377" cy="410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FFB6103-1335-4190-BBB7-81F8B3C9A75E}"/>
              </a:ext>
            </a:extLst>
          </p:cNvPr>
          <p:cNvSpPr/>
          <p:nvPr/>
        </p:nvSpPr>
        <p:spPr>
          <a:xfrm>
            <a:off x="1818290" y="2686874"/>
            <a:ext cx="438191" cy="2823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7F64AAD7-676D-4AFF-8E73-5699791CE76E}"/>
              </a:ext>
            </a:extLst>
          </p:cNvPr>
          <p:cNvSpPr/>
          <p:nvPr/>
        </p:nvSpPr>
        <p:spPr>
          <a:xfrm rot="18900000">
            <a:off x="1931175" y="2152770"/>
            <a:ext cx="843399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B89AA9F-463B-46E6-BE74-D9CE044EC200}"/>
              </a:ext>
            </a:extLst>
          </p:cNvPr>
          <p:cNvSpPr/>
          <p:nvPr/>
        </p:nvSpPr>
        <p:spPr>
          <a:xfrm>
            <a:off x="1851310" y="4539843"/>
            <a:ext cx="2509870" cy="2823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DE2422E9-9953-44F4-A010-79DE97927329}"/>
              </a:ext>
            </a:extLst>
          </p:cNvPr>
          <p:cNvSpPr/>
          <p:nvPr/>
        </p:nvSpPr>
        <p:spPr>
          <a:xfrm rot="18900000">
            <a:off x="2141328" y="388854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2695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величина називається змінною?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22540"/>
            <a:ext cx="12055766" cy="5078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Яка величина називається сталою?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1C834-E2D8-4FCD-A25A-D405BCD03CB5}"/>
              </a:ext>
            </a:extLst>
          </p:cNvPr>
          <p:cNvSpPr txBox="1"/>
          <p:nvPr/>
        </p:nvSpPr>
        <p:spPr>
          <a:xfrm>
            <a:off x="70929" y="2432928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Чим характеризується кожна величина?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5E703-1683-498D-B2AF-CA4CADB5BE93}"/>
              </a:ext>
            </a:extLst>
          </p:cNvPr>
          <p:cNvSpPr txBox="1"/>
          <p:nvPr/>
        </p:nvSpPr>
        <p:spPr>
          <a:xfrm>
            <a:off x="70928" y="3057601"/>
            <a:ext cx="12050142" cy="5078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Який загальний вигляд команди присвоювання?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9C004-2347-41B6-B303-BE6027AB44A2}"/>
              </a:ext>
            </a:extLst>
          </p:cNvPr>
          <p:cNvSpPr txBox="1"/>
          <p:nvPr/>
        </p:nvSpPr>
        <p:spPr>
          <a:xfrm>
            <a:off x="56868" y="3653439"/>
            <a:ext cx="1206636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Із чого може складатися ім'я величини?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BB316-7E89-4E58-8C5B-97C6A6BE50ED}"/>
              </a:ext>
            </a:extLst>
          </p:cNvPr>
          <p:cNvSpPr txBox="1"/>
          <p:nvPr/>
        </p:nvSpPr>
        <p:spPr>
          <a:xfrm>
            <a:off x="70928" y="4284066"/>
            <a:ext cx="12050141" cy="5078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Що використовують як знак присвоювання?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D0FD7B-1D49-40F5-B395-FC90519C7D0A}"/>
              </a:ext>
            </a:extLst>
          </p:cNvPr>
          <p:cNvSpPr txBox="1"/>
          <p:nvPr/>
        </p:nvSpPr>
        <p:spPr>
          <a:xfrm>
            <a:off x="56869" y="4889604"/>
            <a:ext cx="10459390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може бути значенням величини?</a:t>
            </a:r>
          </a:p>
        </p:txBody>
      </p:sp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120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24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Величини</a:t>
            </a:r>
            <a:endParaRPr lang="en-A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639913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Прикладами величин у </a:t>
            </a:r>
            <a:r>
              <a:rPr lang="uk-UA" sz="2800" b="1" i="1" kern="0" dirty="0">
                <a:solidFill>
                  <a:srgbClr val="FFFF00"/>
                </a:solidFill>
              </a:rPr>
              <a:t>фізиці</a:t>
            </a:r>
            <a:r>
              <a:rPr lang="uk-UA" sz="2800" b="1" i="1" kern="0" dirty="0">
                <a:solidFill>
                  <a:srgbClr val="FFFFFF"/>
                </a:solidFill>
              </a:rPr>
              <a:t> є: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F1DD1-FBA7-4B61-A547-E427C8C28D84}"/>
              </a:ext>
            </a:extLst>
          </p:cNvPr>
          <p:cNvSpPr txBox="1"/>
          <p:nvPr/>
        </p:nvSpPr>
        <p:spPr>
          <a:xfrm>
            <a:off x="321547" y="2257968"/>
            <a:ext cx="614959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відстань,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8A28E-F472-406A-84DB-D93639C82BE9}"/>
              </a:ext>
            </a:extLst>
          </p:cNvPr>
          <p:cNvSpPr txBox="1"/>
          <p:nvPr/>
        </p:nvSpPr>
        <p:spPr>
          <a:xfrm>
            <a:off x="321547" y="2885951"/>
            <a:ext cx="6149591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час,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E6B3E-A382-4DD3-B91A-E9ADCFABD3F7}"/>
              </a:ext>
            </a:extLst>
          </p:cNvPr>
          <p:cNvSpPr txBox="1"/>
          <p:nvPr/>
        </p:nvSpPr>
        <p:spPr>
          <a:xfrm>
            <a:off x="326626" y="3513934"/>
            <a:ext cx="6149591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швидкість,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622F0-24A6-450E-89FE-E8568CE1E2BC}"/>
              </a:ext>
            </a:extLst>
          </p:cNvPr>
          <p:cNvSpPr txBox="1"/>
          <p:nvPr/>
        </p:nvSpPr>
        <p:spPr>
          <a:xfrm>
            <a:off x="321547" y="4141917"/>
            <a:ext cx="614959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маса тіла,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7D5618-A711-4E59-BA3D-1305EDCC7CC1}"/>
              </a:ext>
            </a:extLst>
          </p:cNvPr>
          <p:cNvSpPr txBox="1"/>
          <p:nvPr/>
        </p:nvSpPr>
        <p:spPr>
          <a:xfrm>
            <a:off x="321547" y="4773979"/>
            <a:ext cx="614959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густина речовини та інше.</a:t>
            </a:r>
          </a:p>
        </p:txBody>
      </p:sp>
      <p:pic>
        <p:nvPicPr>
          <p:cNvPr id="2050" name="Picture 2" descr="Vector Flat Physics, Vector, Flat, Physics PNG Transparent Clipart Image  and PSD File for Free Download | Mathematics art, Science icons, Science  background">
            <a:extLst>
              <a:ext uri="{FF2B5EF4-FFF2-40B4-BE49-F238E27FC236}">
                <a16:creationId xmlns:a16="http://schemas.microsoft.com/office/drawing/2014/main" id="{782E8AED-9045-4661-B34A-4B6BA295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18" y="1196764"/>
            <a:ext cx="5528273" cy="55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6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3502"/>
              <a:gd name="adj2" fmla="val 1692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</a:t>
            </a:r>
            <a:r>
              <a:rPr lang="en-US" dirty="0"/>
              <a:t>32</a:t>
            </a:r>
            <a:r>
              <a:rPr lang="uk-UA" dirty="0"/>
              <a:t>-1</a:t>
            </a:r>
            <a:r>
              <a:rPr lang="en-US" dirty="0"/>
              <a:t>33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2" y="0"/>
            <a:ext cx="12309566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54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15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Величини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602399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Прикладами величин в </a:t>
            </a:r>
            <a:r>
              <a:rPr lang="uk-UA" sz="2800" b="1" i="1" kern="0" dirty="0">
                <a:solidFill>
                  <a:srgbClr val="FFFF00"/>
                </a:solidFill>
              </a:rPr>
              <a:t>географії</a:t>
            </a:r>
            <a:r>
              <a:rPr lang="uk-UA" sz="2800" b="1" i="1" kern="0" dirty="0">
                <a:solidFill>
                  <a:srgbClr val="FFFFFF"/>
                </a:solidFill>
              </a:rPr>
              <a:t> є:</a:t>
            </a:r>
          </a:p>
        </p:txBody>
      </p:sp>
      <p:pic>
        <p:nvPicPr>
          <p:cNvPr id="3074" name="Picture 2" descr="Geography icon Royalty Free Vector Image - VectorStock">
            <a:extLst>
              <a:ext uri="{FF2B5EF4-FFF2-40B4-BE49-F238E27FC236}">
                <a16:creationId xmlns:a16="http://schemas.microsoft.com/office/drawing/2014/main" id="{81740508-7532-4B94-8D0B-C829EBB06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" b="10917"/>
          <a:stretch/>
        </p:blipFill>
        <p:spPr bwMode="auto">
          <a:xfrm>
            <a:off x="6263078" y="1196763"/>
            <a:ext cx="5856914" cy="539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9E3D00-131F-4EE4-A2C2-EABC86123A52}"/>
              </a:ext>
            </a:extLst>
          </p:cNvPr>
          <p:cNvSpPr txBox="1"/>
          <p:nvPr/>
        </p:nvSpPr>
        <p:spPr>
          <a:xfrm>
            <a:off x="321547" y="2257968"/>
            <a:ext cx="5774453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широта,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59940B-9600-42E8-AB2D-51C75B9E3374}"/>
              </a:ext>
            </a:extLst>
          </p:cNvPr>
          <p:cNvSpPr txBox="1"/>
          <p:nvPr/>
        </p:nvSpPr>
        <p:spPr>
          <a:xfrm>
            <a:off x="321547" y="2885951"/>
            <a:ext cx="5774453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висота над рівнем моря точок на місцевості,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322377-95B2-4442-B842-3E3DB3E2B36C}"/>
              </a:ext>
            </a:extLst>
          </p:cNvPr>
          <p:cNvSpPr txBox="1"/>
          <p:nvPr/>
        </p:nvSpPr>
        <p:spPr>
          <a:xfrm>
            <a:off x="321547" y="3944821"/>
            <a:ext cx="5774453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населення в країнах тощо.</a:t>
            </a:r>
          </a:p>
        </p:txBody>
      </p:sp>
    </p:spTree>
    <p:extLst>
      <p:ext uri="{BB962C8B-B14F-4D97-AF65-F5344CB8AC3E}">
        <p14:creationId xmlns:p14="http://schemas.microsoft.com/office/powerpoint/2010/main" val="184503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Величини</a:t>
            </a:r>
            <a:endParaRPr lang="en-A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Прикладами величин в </a:t>
            </a:r>
            <a:r>
              <a:rPr lang="uk-UA" sz="2800" b="1" i="1" kern="0" dirty="0">
                <a:solidFill>
                  <a:srgbClr val="FFFF00"/>
                </a:solidFill>
              </a:rPr>
              <a:t>інформатиці</a:t>
            </a:r>
            <a:r>
              <a:rPr lang="uk-UA" sz="2800" b="1" i="1" kern="0" dirty="0">
                <a:solidFill>
                  <a:srgbClr val="FFFFFF"/>
                </a:solidFill>
              </a:rPr>
              <a:t> є: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212718B-400E-4CEC-B861-FCAE1669E3FB}"/>
              </a:ext>
            </a:extLst>
          </p:cNvPr>
          <p:cNvSpPr/>
          <p:nvPr/>
        </p:nvSpPr>
        <p:spPr>
          <a:xfrm>
            <a:off x="72007" y="1868233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ширина і висота </a:t>
            </a:r>
            <a:r>
              <a:rPr lang="uk-UA" sz="2600" b="1" i="1" kern="0" dirty="0">
                <a:solidFill>
                  <a:srgbClr val="FFFF00"/>
                </a:solidFill>
              </a:rPr>
              <a:t>Сцени</a:t>
            </a:r>
            <a:r>
              <a:rPr lang="uk-UA" sz="2600" b="1" i="1" kern="0" dirty="0">
                <a:solidFill>
                  <a:srgbClr val="FFFFFF"/>
                </a:solidFill>
              </a:rPr>
              <a:t> в середовищі </a:t>
            </a:r>
            <a:r>
              <a:rPr lang="en-US" sz="2600" b="1" i="1" kern="0" dirty="0">
                <a:solidFill>
                  <a:srgbClr val="FFFF00"/>
                </a:solidFill>
              </a:rPr>
              <a:t>Scratch</a:t>
            </a:r>
            <a:endParaRPr lang="uk-UA" sz="2600" b="1" i="1" kern="0" dirty="0">
              <a:solidFill>
                <a:srgbClr val="FFFF00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ACF2FDE-DF0B-44A4-B38A-EB01E03B3FA3}"/>
              </a:ext>
            </a:extLst>
          </p:cNvPr>
          <p:cNvSpPr/>
          <p:nvPr/>
        </p:nvSpPr>
        <p:spPr>
          <a:xfrm>
            <a:off x="6149819" y="1868233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колір фону </a:t>
            </a:r>
            <a:r>
              <a:rPr lang="uk-UA" sz="2600" b="1" i="1" kern="0" dirty="0">
                <a:solidFill>
                  <a:srgbClr val="FFFF00"/>
                </a:solidFill>
              </a:rPr>
              <a:t>Сцени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CBC15A1-A15B-40A2-86FA-3F0D0AF30575}"/>
              </a:ext>
            </a:extLst>
          </p:cNvPr>
          <p:cNvSpPr/>
          <p:nvPr/>
        </p:nvSpPr>
        <p:spPr>
          <a:xfrm>
            <a:off x="72007" y="3281115"/>
            <a:ext cx="3973050" cy="1672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висота виконавця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17C9A93-89EF-4326-A03F-423D5C4F4AF7}"/>
              </a:ext>
            </a:extLst>
          </p:cNvPr>
          <p:cNvSpPr/>
          <p:nvPr/>
        </p:nvSpPr>
        <p:spPr>
          <a:xfrm>
            <a:off x="4110552" y="3281115"/>
            <a:ext cx="3973050" cy="1672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координати розміщення виконавця на Сцені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9729CE9-5C24-43AB-A492-F1DA7BF3D6FC}"/>
              </a:ext>
            </a:extLst>
          </p:cNvPr>
          <p:cNvSpPr/>
          <p:nvPr/>
        </p:nvSpPr>
        <p:spPr>
          <a:xfrm>
            <a:off x="8149100" y="3281115"/>
            <a:ext cx="3973050" cy="1672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адреса клітинки в електронній таблиці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63A28EA-968B-4416-8F96-76B45FCE75B1}"/>
              </a:ext>
            </a:extLst>
          </p:cNvPr>
          <p:cNvSpPr/>
          <p:nvPr/>
        </p:nvSpPr>
        <p:spPr>
          <a:xfrm>
            <a:off x="72007" y="5074057"/>
            <a:ext cx="5972332" cy="12926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кількість слайдів у комп’ютерній презентації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3D2A79B6-CF1C-4B8C-B52E-EE00F826B57B}"/>
              </a:ext>
            </a:extLst>
          </p:cNvPr>
          <p:cNvSpPr/>
          <p:nvPr/>
        </p:nvSpPr>
        <p:spPr>
          <a:xfrm>
            <a:off x="6149819" y="5074057"/>
            <a:ext cx="5972332" cy="12926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колір заливки та товщина контуру фігури в текстовому документі та інше.</a:t>
            </a:r>
          </a:p>
        </p:txBody>
      </p:sp>
    </p:spTree>
    <p:extLst>
      <p:ext uri="{BB962C8B-B14F-4D97-AF65-F5344CB8AC3E}">
        <p14:creationId xmlns:p14="http://schemas.microsoft.com/office/powerpoint/2010/main" val="13748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Величини</a:t>
            </a:r>
            <a:endParaRPr lang="en-A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Величини використовуються у формулах. Ви вже знаєте формули для обчислення: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E938367-6D9B-4A8D-A0A9-061E2CC5C72F}"/>
              </a:ext>
            </a:extLst>
          </p:cNvPr>
          <p:cNvSpPr/>
          <p:nvPr/>
        </p:nvSpPr>
        <p:spPr>
          <a:xfrm>
            <a:off x="74166" y="2253016"/>
            <a:ext cx="3495157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периметра прямокутника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4EC9211-E90C-4B89-9532-B442A1E79E91}"/>
              </a:ext>
            </a:extLst>
          </p:cNvPr>
          <p:cNvSpPr/>
          <p:nvPr/>
        </p:nvSpPr>
        <p:spPr>
          <a:xfrm>
            <a:off x="3691576" y="2253016"/>
            <a:ext cx="8430574" cy="9541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 = 2 * (а + Ь)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3A260E6-93B7-42CD-A1F4-FB19F62D9D7E}"/>
              </a:ext>
            </a:extLst>
          </p:cNvPr>
          <p:cNvSpPr/>
          <p:nvPr/>
        </p:nvSpPr>
        <p:spPr>
          <a:xfrm>
            <a:off x="74166" y="3309270"/>
            <a:ext cx="3495157" cy="6142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довжини кола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1248060-A793-410B-ACD9-257CB44B75B4}"/>
              </a:ext>
            </a:extLst>
          </p:cNvPr>
          <p:cNvSpPr/>
          <p:nvPr/>
        </p:nvSpPr>
        <p:spPr>
          <a:xfrm>
            <a:off x="3691576" y="3309270"/>
            <a:ext cx="8430574" cy="6142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C</a:t>
            </a:r>
            <a:r>
              <a:rPr lang="uk-UA" sz="2800" b="1" i="1" kern="0" dirty="0">
                <a:solidFill>
                  <a:srgbClr val="FFFFFF"/>
                </a:solidFill>
              </a:rPr>
              <a:t> = 2 * </a:t>
            </a:r>
            <a:r>
              <a:rPr lang="uk-UA" sz="36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</a:t>
            </a:r>
            <a:r>
              <a:rPr lang="uk-UA" sz="2800" b="1" i="1" kern="0" dirty="0">
                <a:solidFill>
                  <a:srgbClr val="FFFFFF"/>
                </a:solidFill>
              </a:rPr>
              <a:t> * </a:t>
            </a:r>
            <a:r>
              <a:rPr lang="en-US" sz="2800" b="1" i="1" kern="0" dirty="0">
                <a:solidFill>
                  <a:srgbClr val="FFFFFF"/>
                </a:solidFill>
              </a:rPr>
              <a:t>r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D306104-BB3F-47F2-83DB-78A283A2E1AF}"/>
              </a:ext>
            </a:extLst>
          </p:cNvPr>
          <p:cNvSpPr/>
          <p:nvPr/>
        </p:nvSpPr>
        <p:spPr>
          <a:xfrm>
            <a:off x="74166" y="4029813"/>
            <a:ext cx="3495157" cy="6142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маси тіла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A37C146E-764F-4F2D-93F9-CB19EFCEBE64}"/>
              </a:ext>
            </a:extLst>
          </p:cNvPr>
          <p:cNvSpPr/>
          <p:nvPr/>
        </p:nvSpPr>
        <p:spPr>
          <a:xfrm>
            <a:off x="3691576" y="4029813"/>
            <a:ext cx="8430574" cy="6142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m</a:t>
            </a:r>
            <a:r>
              <a:rPr lang="uk-UA" sz="2800" b="1" i="1" kern="0" dirty="0">
                <a:solidFill>
                  <a:srgbClr val="FFFFFF"/>
                </a:solidFill>
              </a:rPr>
              <a:t> = </a:t>
            </a:r>
            <a:r>
              <a:rPr lang="en-US" sz="2800" b="1" i="1" kern="0" dirty="0">
                <a:solidFill>
                  <a:srgbClr val="FFFFFF"/>
                </a:solidFill>
              </a:rPr>
              <a:t>p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FF"/>
                </a:solidFill>
              </a:rPr>
              <a:t>*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FF"/>
                </a:solidFill>
              </a:rPr>
              <a:t>V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0D2B5F-BAE2-4773-8B31-616C7CD3C456}"/>
              </a:ext>
            </a:extLst>
          </p:cNvPr>
          <p:cNvSpPr txBox="1"/>
          <p:nvPr/>
        </p:nvSpPr>
        <p:spPr>
          <a:xfrm>
            <a:off x="70929" y="475035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Кожна величина має </a:t>
            </a:r>
            <a:r>
              <a:rPr lang="uk-UA" sz="2800" b="1" i="1" kern="0" dirty="0">
                <a:solidFill>
                  <a:srgbClr val="FFFF00"/>
                </a:solidFill>
              </a:rPr>
              <a:t>ім’я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значення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наведених формулах: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1C086DFB-2C23-4862-9DC9-69A081757AAE}"/>
              </a:ext>
            </a:extLst>
          </p:cNvPr>
          <p:cNvSpPr/>
          <p:nvPr/>
        </p:nvSpPr>
        <p:spPr>
          <a:xfrm>
            <a:off x="74166" y="5842485"/>
            <a:ext cx="5231364" cy="6142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</a:t>
            </a:r>
            <a:r>
              <a:rPr lang="en-US" sz="2800" b="1" i="1" kern="0" dirty="0">
                <a:solidFill>
                  <a:srgbClr val="FFFFFF"/>
                </a:solidFill>
              </a:rPr>
              <a:t>,</a:t>
            </a:r>
            <a:r>
              <a:rPr lang="uk-UA" sz="2800" b="1" i="1" kern="0" dirty="0">
                <a:solidFill>
                  <a:srgbClr val="FFFFFF"/>
                </a:solidFill>
              </a:rPr>
              <a:t> a, </a:t>
            </a:r>
            <a:r>
              <a:rPr lang="en-US" sz="2800" b="1" i="1" kern="0" dirty="0">
                <a:solidFill>
                  <a:srgbClr val="FFFFFF"/>
                </a:solidFill>
              </a:rPr>
              <a:t>b</a:t>
            </a:r>
            <a:r>
              <a:rPr lang="uk-UA" sz="2800" b="1" i="1" kern="0" dirty="0">
                <a:solidFill>
                  <a:srgbClr val="FFFFFF"/>
                </a:solidFill>
              </a:rPr>
              <a:t>, С, </a:t>
            </a:r>
            <a:r>
              <a:rPr lang="uk-UA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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FF"/>
                </a:solidFill>
              </a:rPr>
              <a:t>r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FF"/>
                </a:solidFill>
              </a:rPr>
              <a:t>m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FF"/>
                </a:solidFill>
              </a:rPr>
              <a:t>p</a:t>
            </a:r>
            <a:r>
              <a:rPr lang="uk-UA" sz="2800" b="1" i="1" kern="0" dirty="0">
                <a:solidFill>
                  <a:srgbClr val="FFFFFF"/>
                </a:solidFill>
              </a:rPr>
              <a:t>, V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E648FB6B-A31A-4998-8C48-E22A0B3AB8A5}"/>
              </a:ext>
            </a:extLst>
          </p:cNvPr>
          <p:cNvSpPr/>
          <p:nvPr/>
        </p:nvSpPr>
        <p:spPr>
          <a:xfrm>
            <a:off x="5436158" y="5842485"/>
            <a:ext cx="6685992" cy="6142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імена величин.</a:t>
            </a:r>
          </a:p>
        </p:txBody>
      </p:sp>
    </p:spTree>
    <p:extLst>
      <p:ext uri="{BB962C8B-B14F-4D97-AF65-F5344CB8AC3E}">
        <p14:creationId xmlns:p14="http://schemas.microsoft.com/office/powerpoint/2010/main" val="34073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Величини</a:t>
            </a:r>
            <a:endParaRPr lang="en-A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Надавши одним з них значення, можна обчислити значення інших. Наприклад, якщо: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9E923E-AE57-4B61-AE67-80D8311FB0F8}"/>
              </a:ext>
            </a:extLst>
          </p:cNvPr>
          <p:cNvSpPr txBox="1"/>
          <p:nvPr/>
        </p:nvSpPr>
        <p:spPr>
          <a:xfrm>
            <a:off x="2190750" y="2244995"/>
            <a:ext cx="9928674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20 см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BF64B2F-C3CE-44A9-92D9-A5AB7FE3556C}"/>
              </a:ext>
            </a:extLst>
          </p:cNvPr>
          <p:cNvSpPr/>
          <p:nvPr/>
        </p:nvSpPr>
        <p:spPr>
          <a:xfrm>
            <a:off x="72008" y="2244995"/>
            <a:ext cx="2061593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=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D4DC8-F07C-4FF0-9B9D-ED3A111C21D7}"/>
              </a:ext>
            </a:extLst>
          </p:cNvPr>
          <p:cNvSpPr txBox="1"/>
          <p:nvPr/>
        </p:nvSpPr>
        <p:spPr>
          <a:xfrm>
            <a:off x="2190750" y="2855653"/>
            <a:ext cx="9928674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30</a:t>
            </a:r>
            <a:r>
              <a:rPr lang="uk-UA" sz="2800" b="1" i="1" kern="0" dirty="0">
                <a:solidFill>
                  <a:srgbClr val="FFFFFF"/>
                </a:solidFill>
              </a:rPr>
              <a:t> см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EE45C6F-ACC3-44D6-A954-B89ED4005F37}"/>
              </a:ext>
            </a:extLst>
          </p:cNvPr>
          <p:cNvSpPr/>
          <p:nvPr/>
        </p:nvSpPr>
        <p:spPr>
          <a:xfrm>
            <a:off x="72008" y="2855653"/>
            <a:ext cx="2061593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b</a:t>
            </a:r>
            <a:r>
              <a:rPr lang="uk-UA" sz="2800" b="1" i="1" kern="0" dirty="0">
                <a:solidFill>
                  <a:srgbClr val="FFFFFF"/>
                </a:solidFill>
              </a:rPr>
              <a:t> =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D513E0-76D1-4F79-862A-8DBA1EC7A86E}"/>
              </a:ext>
            </a:extLst>
          </p:cNvPr>
          <p:cNvSpPr txBox="1"/>
          <p:nvPr/>
        </p:nvSpPr>
        <p:spPr>
          <a:xfrm>
            <a:off x="72008" y="347912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B98F79-C019-495C-813C-A0C3E9F6FA0B}"/>
              </a:ext>
            </a:extLst>
          </p:cNvPr>
          <p:cNvSpPr txBox="1"/>
          <p:nvPr/>
        </p:nvSpPr>
        <p:spPr>
          <a:xfrm>
            <a:off x="72008" y="4134517"/>
            <a:ext cx="1205014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Р = 2 * (а + </a:t>
            </a:r>
            <a:r>
              <a:rPr lang="en-US" sz="3600" b="1" i="1" kern="0" dirty="0">
                <a:solidFill>
                  <a:srgbClr val="FFFFFF"/>
                </a:solidFill>
              </a:rPr>
              <a:t>b</a:t>
            </a:r>
            <a:r>
              <a:rPr lang="uk-UA" sz="3600" b="1" i="1" kern="0" dirty="0">
                <a:solidFill>
                  <a:srgbClr val="FFFFFF"/>
                </a:solidFill>
              </a:rPr>
              <a:t>) = 2 </a:t>
            </a:r>
            <a:r>
              <a:rPr lang="en-US" sz="3600" b="1" i="1" kern="0" dirty="0">
                <a:solidFill>
                  <a:srgbClr val="FFFFFF"/>
                </a:solidFill>
              </a:rPr>
              <a:t>*</a:t>
            </a:r>
            <a:r>
              <a:rPr lang="uk-UA" sz="3600" b="1" i="1" kern="0" dirty="0">
                <a:solidFill>
                  <a:srgbClr val="FFFFFF"/>
                </a:solidFill>
              </a:rPr>
              <a:t> (20 + ЗО) = 100 (см)</a:t>
            </a:r>
          </a:p>
        </p:txBody>
      </p:sp>
    </p:spTree>
    <p:extLst>
      <p:ext uri="{BB962C8B-B14F-4D97-AF65-F5344CB8AC3E}">
        <p14:creationId xmlns:p14="http://schemas.microsoft.com/office/powerpoint/2010/main" val="16158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Величини</a:t>
            </a:r>
            <a:endParaRPr lang="en-A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2603536"/>
            <a:ext cx="7755658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Прикладом математичної константи є, наприклад, число </a:t>
            </a:r>
            <a:r>
              <a:rPr lang="uk-UA" sz="2800" b="1" i="1" kern="0" dirty="0">
                <a:solidFill>
                  <a:srgbClr val="FFFF00"/>
                </a:solidFill>
                <a:sym typeface="Symbol" panose="05050102010706020507" pitchFamily="18" charset="2"/>
              </a:rPr>
              <a:t></a:t>
            </a:r>
            <a:r>
              <a:rPr lang="uk-UA" sz="2800" b="1" i="1" kern="0" dirty="0">
                <a:solidFill>
                  <a:srgbClr val="FFFFFF"/>
                </a:solidFill>
              </a:rPr>
              <a:t>. Ви знаєте, що наближене значення цього числа дорівнює </a:t>
            </a:r>
            <a:r>
              <a:rPr lang="uk-UA" sz="2800" b="1" i="1" kern="0" dirty="0">
                <a:solidFill>
                  <a:srgbClr val="FFFF00"/>
                </a:solidFill>
              </a:rPr>
              <a:t>3,1416</a:t>
            </a:r>
            <a:r>
              <a:rPr lang="uk-UA" sz="2800" b="1" i="1" kern="0" dirty="0">
                <a:solidFill>
                  <a:srgbClr val="FFFFFF"/>
                </a:solidFill>
              </a:rPr>
              <a:t>. Прикладами фізичних констант є густини речовин, наприклад густина повітря наближено дорівнює 1,293 кг/м3, швидкість світла у вакуумі - 300 000 км/с.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2DC7A-234D-4789-ADA1-63E3F393F59E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Величина, значення якої не змінюється,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сталою величиною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константою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AA45FB-C28D-4B12-AB2C-D2AE70D4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alue of pi Royalty Free Vector Image - VectorStock">
            <a:extLst>
              <a:ext uri="{FF2B5EF4-FFF2-40B4-BE49-F238E27FC236}">
                <a16:creationId xmlns:a16="http://schemas.microsoft.com/office/drawing/2014/main" id="{2E5AC563-CE67-45E4-BC82-C85B55EF3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5911" r="3951" b="12125"/>
          <a:stretch/>
        </p:blipFill>
        <p:spPr bwMode="auto">
          <a:xfrm>
            <a:off x="7946714" y="2603537"/>
            <a:ext cx="4173277" cy="39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302657</TotalTime>
  <Words>1885</Words>
  <Application>Microsoft Office PowerPoint</Application>
  <PresentationFormat>Широкий екран</PresentationFormat>
  <Paragraphs>260</Paragraphs>
  <Slides>41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41</vt:i4>
      </vt:variant>
    </vt:vector>
  </HeadingPairs>
  <TitlesOfParts>
    <vt:vector size="48" baseType="lpstr">
      <vt:lpstr>Arial</vt:lpstr>
      <vt:lpstr>Comic Sans MS</vt:lpstr>
      <vt:lpstr>Symbol</vt:lpstr>
      <vt:lpstr>Times New Roman</vt:lpstr>
      <vt:lpstr>Verdana</vt:lpstr>
      <vt:lpstr>Wingdings</vt:lpstr>
      <vt:lpstr>Тема Office</vt:lpstr>
      <vt:lpstr>Презентація PowerPoint</vt:lpstr>
      <vt:lpstr>Величини. Команда присвоювання</vt:lpstr>
      <vt:lpstr>Величини</vt:lpstr>
      <vt:lpstr>Величини</vt:lpstr>
      <vt:lpstr>Величини</vt:lpstr>
      <vt:lpstr>Величини</vt:lpstr>
      <vt:lpstr>Величини</vt:lpstr>
      <vt:lpstr>Величини</vt:lpstr>
      <vt:lpstr>Величини</vt:lpstr>
      <vt:lpstr>Величини</vt:lpstr>
      <vt:lpstr>Команда присвоювання</vt:lpstr>
      <vt:lpstr>Команда присвоювання</vt:lpstr>
      <vt:lpstr>Команда присвоювання</vt:lpstr>
      <vt:lpstr>Команда присвоювання</vt:lpstr>
      <vt:lpstr>Команда присвоювання</vt:lpstr>
      <vt:lpstr>Команда присвоювання</vt:lpstr>
      <vt:lpstr>Команда присвоювання</vt:lpstr>
      <vt:lpstr>Команда присвоювання</vt:lpstr>
      <vt:lpstr>Команда присвоювання</vt:lpstr>
      <vt:lpstr>Команда присвоювання</vt:lpstr>
      <vt:lpstr>Змінні в мові Python</vt:lpstr>
      <vt:lpstr>Змінні в мові Python</vt:lpstr>
      <vt:lpstr>Змінні в мові Python</vt:lpstr>
      <vt:lpstr>Змінні в мові Python</vt:lpstr>
      <vt:lpstr>Змінні в мові Python</vt:lpstr>
      <vt:lpstr>Змінні в мові Python</vt:lpstr>
      <vt:lpstr>Змінні в мові Python</vt:lpstr>
      <vt:lpstr>Змінні в мові Python</vt:lpstr>
      <vt:lpstr>Змінні в мові Python</vt:lpstr>
      <vt:lpstr>Змінні в мові Python</vt:lpstr>
      <vt:lpstr>Змінні в мові Python</vt:lpstr>
      <vt:lpstr>Змінні в мові Python</vt:lpstr>
      <vt:lpstr>Змінні в мові Python</vt:lpstr>
      <vt:lpstr>Змінні в мові Python</vt:lpstr>
      <vt:lpstr>Змінні в мові Python</vt:lpstr>
      <vt:lpstr>Змінні в мові Python</vt:lpstr>
      <vt:lpstr>Змінні в мові Python</vt:lpstr>
      <vt:lpstr>Дайте відповіді на запитання</vt:lpstr>
      <vt:lpstr>Домашнє завдання</vt:lpstr>
      <vt:lpstr>Працюємо за комп’ютером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Користувач Lenovo</cp:lastModifiedBy>
  <cp:revision>1369</cp:revision>
  <dcterms:created xsi:type="dcterms:W3CDTF">2016-06-06T19:48:43Z</dcterms:created>
  <dcterms:modified xsi:type="dcterms:W3CDTF">2020-11-12T18:01:15Z</dcterms:modified>
</cp:coreProperties>
</file>