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097" r:id="rId3"/>
    <p:sldId id="1098" r:id="rId4"/>
    <p:sldId id="1099" r:id="rId5"/>
    <p:sldId id="1100" r:id="rId6"/>
    <p:sldId id="1101" r:id="rId7"/>
    <p:sldId id="1102" r:id="rId8"/>
    <p:sldId id="1103" r:id="rId9"/>
    <p:sldId id="1104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8DDE-A027-4766-BB91-76C1F5EB0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FA4E4AC-76D8-4C89-855B-791208A3F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D113AB2-167B-4E14-B011-873BB4770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67C98F5-F5F7-4DE1-ADB1-65C29D672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41FBFFC-3BD4-4481-B2F1-CC50272B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516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43B14-184D-4DD5-A9A4-D58570E9D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587467A-6540-48E6-942E-EFC73E2DF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CDB95F1-674E-4DBD-9B71-8A3E9DF1E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E5BA715-C971-429F-B0B5-208D63E3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A2092E8-35F7-4107-B352-299BDFF34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228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F4A60D2E-B758-4465-9C01-1D2601B26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BF3D1C8-D4FA-4C99-97CF-44C02E2D2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6E6AC3C-C8E0-4845-912E-557D2449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1227D13-32AF-4554-982B-C7475A1B4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7D3D85-E5DF-4C75-8D80-6DBB45489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2865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ChangeArrowheads="1"/>
          </p:cNvSpPr>
          <p:nvPr userDrawn="1"/>
        </p:nvSpPr>
        <p:spPr bwMode="gray">
          <a:xfrm>
            <a:off x="0" y="798521"/>
            <a:ext cx="12192000" cy="312737"/>
          </a:xfrm>
          <a:prstGeom prst="rect">
            <a:avLst/>
          </a:prstGeom>
          <a:solidFill>
            <a:srgbClr val="1942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srgbClr val="19426B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 userDrawn="1"/>
        </p:nvSpPr>
        <p:spPr bwMode="white">
          <a:xfrm>
            <a:off x="0" y="11"/>
            <a:ext cx="12192000" cy="836613"/>
          </a:xfrm>
          <a:prstGeom prst="rect">
            <a:avLst/>
          </a:prstGeom>
          <a:solidFill>
            <a:srgbClr val="398A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srgbClr val="19426B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grpSp>
        <p:nvGrpSpPr>
          <p:cNvPr id="9" name="Group 17"/>
          <p:cNvGrpSpPr>
            <a:grpSpLocks/>
          </p:cNvGrpSpPr>
          <p:nvPr userDrawn="1"/>
        </p:nvGrpSpPr>
        <p:grpSpPr bwMode="auto">
          <a:xfrm>
            <a:off x="10287570" y="188919"/>
            <a:ext cx="1665288" cy="1512887"/>
            <a:chOff x="4604" y="119"/>
            <a:chExt cx="1049" cy="953"/>
          </a:xfrm>
        </p:grpSpPr>
        <p:sp>
          <p:nvSpPr>
            <p:cNvPr id="10" name="Oval 18"/>
            <p:cNvSpPr>
              <a:spLocks noChangeArrowheads="1"/>
            </p:cNvSpPr>
            <p:nvPr userDrawn="1"/>
          </p:nvSpPr>
          <p:spPr bwMode="gray">
            <a:xfrm>
              <a:off x="4921" y="845"/>
              <a:ext cx="732" cy="227"/>
            </a:xfrm>
            <a:prstGeom prst="ellipse">
              <a:avLst/>
            </a:prstGeom>
            <a:gradFill rotWithShape="1">
              <a:gsLst>
                <a:gs pos="0">
                  <a:srgbClr val="19426B"/>
                </a:gs>
                <a:gs pos="100000">
                  <a:srgbClr val="19426B">
                    <a:gamma/>
                    <a:tint val="0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1" name="Oval 19"/>
            <p:cNvSpPr>
              <a:spLocks noChangeArrowheads="1"/>
            </p:cNvSpPr>
            <p:nvPr userDrawn="1"/>
          </p:nvSpPr>
          <p:spPr bwMode="gray">
            <a:xfrm>
              <a:off x="4604" y="119"/>
              <a:ext cx="932" cy="91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dist="63500" dir="2212194" algn="ctr" rotWithShape="0">
                <a:srgbClr val="19426B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2" name="Freeform 20" descr="4"/>
            <p:cNvSpPr>
              <a:spLocks/>
            </p:cNvSpPr>
            <p:nvPr userDrawn="1"/>
          </p:nvSpPr>
          <p:spPr bwMode="gray">
            <a:xfrm>
              <a:off x="5077" y="281"/>
              <a:ext cx="426" cy="588"/>
            </a:xfrm>
            <a:custGeom>
              <a:avLst/>
              <a:gdLst>
                <a:gd name="T0" fmla="*/ 951 w 1348"/>
                <a:gd name="T1" fmla="*/ 1963 h 1963"/>
                <a:gd name="T2" fmla="*/ 1338 w 1348"/>
                <a:gd name="T3" fmla="*/ 977 h 1963"/>
                <a:gd name="T4" fmla="*/ 905 w 1348"/>
                <a:gd name="T5" fmla="*/ 0 h 1963"/>
                <a:gd name="T6" fmla="*/ 0 w 1348"/>
                <a:gd name="T7" fmla="*/ 987 h 1963"/>
                <a:gd name="T8" fmla="*/ 951 w 1348"/>
                <a:gd name="T9" fmla="*/ 1963 h 1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8" h="1963">
                  <a:moveTo>
                    <a:pt x="951" y="1963"/>
                  </a:moveTo>
                  <a:cubicBezTo>
                    <a:pt x="1244" y="1689"/>
                    <a:pt x="1348" y="1323"/>
                    <a:pt x="1338" y="977"/>
                  </a:cubicBezTo>
                  <a:cubicBezTo>
                    <a:pt x="1329" y="629"/>
                    <a:pt x="1132" y="226"/>
                    <a:pt x="905" y="0"/>
                  </a:cubicBezTo>
                  <a:lnTo>
                    <a:pt x="0" y="987"/>
                  </a:lnTo>
                  <a:lnTo>
                    <a:pt x="951" y="1963"/>
                  </a:lnTo>
                  <a:close/>
                </a:path>
              </a:pathLst>
            </a:cu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3" name="Freeform 21" descr="1"/>
            <p:cNvSpPr>
              <a:spLocks/>
            </p:cNvSpPr>
            <p:nvPr userDrawn="1"/>
          </p:nvSpPr>
          <p:spPr bwMode="gray">
            <a:xfrm>
              <a:off x="4779" y="144"/>
              <a:ext cx="572" cy="416"/>
            </a:xfrm>
            <a:custGeom>
              <a:avLst/>
              <a:gdLst>
                <a:gd name="T0" fmla="*/ 905 w 1810"/>
                <a:gd name="T1" fmla="*/ 1388 h 1388"/>
                <a:gd name="T2" fmla="*/ 1810 w 1810"/>
                <a:gd name="T3" fmla="*/ 408 h 1388"/>
                <a:gd name="T4" fmla="*/ 874 w 1810"/>
                <a:gd name="T5" fmla="*/ 40 h 1388"/>
                <a:gd name="T6" fmla="*/ 0 w 1810"/>
                <a:gd name="T7" fmla="*/ 409 h 1388"/>
                <a:gd name="T8" fmla="*/ 905 w 1810"/>
                <a:gd name="T9" fmla="*/ 1388 h 1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0" h="1388">
                  <a:moveTo>
                    <a:pt x="905" y="1388"/>
                  </a:moveTo>
                  <a:lnTo>
                    <a:pt x="1810" y="408"/>
                  </a:lnTo>
                  <a:cubicBezTo>
                    <a:pt x="1612" y="189"/>
                    <a:pt x="1272" y="0"/>
                    <a:pt x="874" y="40"/>
                  </a:cubicBezTo>
                  <a:cubicBezTo>
                    <a:pt x="541" y="52"/>
                    <a:pt x="252" y="162"/>
                    <a:pt x="0" y="409"/>
                  </a:cubicBezTo>
                  <a:lnTo>
                    <a:pt x="905" y="1388"/>
                  </a:lnTo>
                  <a:close/>
                </a:path>
              </a:pathLst>
            </a:cu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4" name="Freeform 22" descr="2"/>
            <p:cNvSpPr>
              <a:spLocks/>
            </p:cNvSpPr>
            <p:nvPr userDrawn="1"/>
          </p:nvSpPr>
          <p:spPr bwMode="gray">
            <a:xfrm>
              <a:off x="4629" y="286"/>
              <a:ext cx="419" cy="572"/>
            </a:xfrm>
            <a:custGeom>
              <a:avLst/>
              <a:gdLst>
                <a:gd name="T0" fmla="*/ 1325 w 1325"/>
                <a:gd name="T1" fmla="*/ 960 h 1910"/>
                <a:gd name="T2" fmla="*/ 414 w 1325"/>
                <a:gd name="T3" fmla="*/ 0 h 1910"/>
                <a:gd name="T4" fmla="*/ 27 w 1325"/>
                <a:gd name="T5" fmla="*/ 1014 h 1910"/>
                <a:gd name="T6" fmla="*/ 402 w 1325"/>
                <a:gd name="T7" fmla="*/ 1910 h 1910"/>
                <a:gd name="T8" fmla="*/ 1325 w 1325"/>
                <a:gd name="T9" fmla="*/ 960 h 1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5" h="1910">
                  <a:moveTo>
                    <a:pt x="1325" y="960"/>
                  </a:moveTo>
                  <a:lnTo>
                    <a:pt x="414" y="0"/>
                  </a:lnTo>
                  <a:cubicBezTo>
                    <a:pt x="238" y="162"/>
                    <a:pt x="0" y="570"/>
                    <a:pt x="27" y="1014"/>
                  </a:cubicBezTo>
                  <a:cubicBezTo>
                    <a:pt x="53" y="1458"/>
                    <a:pt x="233" y="1748"/>
                    <a:pt x="402" y="1910"/>
                  </a:cubicBezTo>
                  <a:lnTo>
                    <a:pt x="1325" y="960"/>
                  </a:lnTo>
                  <a:close/>
                </a:path>
              </a:pathLst>
            </a:cu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5" name="Freeform 23" descr="55282"/>
            <p:cNvSpPr>
              <a:spLocks/>
            </p:cNvSpPr>
            <p:nvPr userDrawn="1"/>
          </p:nvSpPr>
          <p:spPr bwMode="gray">
            <a:xfrm>
              <a:off x="4770" y="585"/>
              <a:ext cx="590" cy="418"/>
            </a:xfrm>
            <a:custGeom>
              <a:avLst/>
              <a:gdLst>
                <a:gd name="T0" fmla="*/ 927 w 1866"/>
                <a:gd name="T1" fmla="*/ 0 h 1398"/>
                <a:gd name="T2" fmla="*/ 0 w 1866"/>
                <a:gd name="T3" fmla="*/ 975 h 1398"/>
                <a:gd name="T4" fmla="*/ 996 w 1866"/>
                <a:gd name="T5" fmla="*/ 1387 h 1398"/>
                <a:gd name="T6" fmla="*/ 1866 w 1866"/>
                <a:gd name="T7" fmla="*/ 996 h 1398"/>
                <a:gd name="T8" fmla="*/ 927 w 1866"/>
                <a:gd name="T9" fmla="*/ 0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6" h="1398">
                  <a:moveTo>
                    <a:pt x="927" y="0"/>
                  </a:moveTo>
                  <a:lnTo>
                    <a:pt x="0" y="975"/>
                  </a:lnTo>
                  <a:cubicBezTo>
                    <a:pt x="203" y="1204"/>
                    <a:pt x="607" y="1398"/>
                    <a:pt x="996" y="1387"/>
                  </a:cubicBezTo>
                  <a:cubicBezTo>
                    <a:pt x="1385" y="1375"/>
                    <a:pt x="1707" y="1159"/>
                    <a:pt x="1866" y="996"/>
                  </a:cubicBezTo>
                  <a:lnTo>
                    <a:pt x="927" y="0"/>
                  </a:lnTo>
                  <a:close/>
                </a:path>
              </a:pathLst>
            </a:cu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6" name="Oval 24"/>
            <p:cNvSpPr>
              <a:spLocks noChangeArrowheads="1"/>
            </p:cNvSpPr>
            <p:nvPr userDrawn="1"/>
          </p:nvSpPr>
          <p:spPr bwMode="gray">
            <a:xfrm>
              <a:off x="4914" y="438"/>
              <a:ext cx="329" cy="3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sp>
        <p:nvSpPr>
          <p:cNvPr id="17" name="TextBox 16"/>
          <p:cNvSpPr txBox="1"/>
          <p:nvPr userDrawn="1"/>
        </p:nvSpPr>
        <p:spPr>
          <a:xfrm>
            <a:off x="10777240" y="566632"/>
            <a:ext cx="756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dirty="0">
                <a:solidFill>
                  <a:srgbClr val="19426B"/>
                </a:solidFill>
                <a:latin typeface="Arial" panose="020B0604020202020204" pitchFamily="34" charset="0"/>
              </a:rPr>
              <a:t>9</a:t>
            </a:r>
            <a:endParaRPr lang="uk-UA" sz="4400" b="1" i="1" dirty="0">
              <a:solidFill>
                <a:srgbClr val="19426B"/>
              </a:solidFill>
              <a:latin typeface="Arial" panose="020B0604020202020204" pitchFamily="34" charset="0"/>
            </a:endParaRPr>
          </a:p>
        </p:txBody>
      </p:sp>
      <p:grpSp>
        <p:nvGrpSpPr>
          <p:cNvPr id="19" name="Групувати 18"/>
          <p:cNvGrpSpPr/>
          <p:nvPr userDrawn="1"/>
        </p:nvGrpSpPr>
        <p:grpSpPr>
          <a:xfrm>
            <a:off x="-15225" y="6529734"/>
            <a:ext cx="4680520" cy="328282"/>
            <a:chOff x="467544" y="6485698"/>
            <a:chExt cx="4680520" cy="328281"/>
          </a:xfrm>
        </p:grpSpPr>
        <p:pic>
          <p:nvPicPr>
            <p:cNvPr id="20" name="Picture 3" descr="E:\Робота\Вчитель Інформатики\~~~Сайт~~~\teach-inf.at.ua\FTP\krfb_6465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6296" y="6485698"/>
              <a:ext cx="321568" cy="321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467544" y="6506203"/>
              <a:ext cx="468052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i="1" dirty="0">
                  <a:solidFill>
                    <a:srgbClr val="19426B"/>
                  </a:solidFill>
                  <a:latin typeface="Verdana"/>
                </a:rPr>
                <a:t> </a:t>
              </a:r>
              <a:endParaRPr lang="ru-RU" sz="1400" b="1" i="1" dirty="0">
                <a:solidFill>
                  <a:srgbClr val="19426B"/>
                </a:solidFill>
                <a:latin typeface="Verdana"/>
              </a:endParaRPr>
            </a:p>
          </p:txBody>
        </p:sp>
      </p:grp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>
            <a:lvl1pPr>
              <a:defRPr kumimoji="0" lang="uk-UA" sz="3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defRPr>
            </a:lvl1pPr>
          </a:lstStyle>
          <a:p>
            <a:pPr marL="0" lvl="0" fontAlgn="base">
              <a:lnSpc>
                <a:spcPct val="100000"/>
              </a:lnSpc>
              <a:spcAft>
                <a:spcPct val="0"/>
              </a:spcAft>
            </a:pPr>
            <a:r>
              <a:rPr lang="uk-UA" dirty="0"/>
              <a:t>Зразок заголовка</a:t>
            </a:r>
          </a:p>
        </p:txBody>
      </p:sp>
      <p:sp>
        <p:nvSpPr>
          <p:cNvPr id="2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901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50EF1-4A25-4841-8023-DC09C1C13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BCCC4CB-6A25-42D8-A769-4D9F938A6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9DAE94-44C2-4A02-B47D-1113A6BA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C5EEE7E-6010-418D-9A25-FA096E3CD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8627F05-F4F1-4E78-9A58-DDF25D96E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370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55D107-8C22-4B6E-BBC4-F40FBACB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4E75494-246C-40A8-8088-88934DB0B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2757B40-B5C8-402F-AD72-7FE23E9CF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60314FB-599A-48FE-A89E-9F900EE2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935EE04-23F2-4157-AA00-85496E75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530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5D68DD-6145-4068-A4CD-A679E8E60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B6F55C9-3680-4CAE-A45F-F3432F1CD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2C300D2-5603-414C-B7DF-00B93BE96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8145D96-7944-4356-B95F-533F013DD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6E1A153-22EE-437A-A609-7E2069595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69050B9-8ADD-4BA3-BD57-D8422FBAB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0922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8A51AB-8E49-4FAD-831C-29A8A2780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53EE83D-6040-48CF-BB66-27D8DD28B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172FCD3-9CDD-4A60-8C88-CECFDB701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D8FDF57-B683-4B47-99D9-AA3B464E3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C21B7FF-25A0-4276-8DD7-9D79A2964F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552ECBB8-36F2-4D42-AE65-76A132CB0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ABC6C19A-171C-4DE2-8670-341B1E5AA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916E3E2-5D51-46E9-9389-D989FA0D0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687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E85B9-8253-4092-AC89-B626A3F9F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54E5C04-2786-46FE-9624-0A1C8435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AF9E0955-08D1-49EE-B5C5-C9437D95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E8F223CB-709F-4EED-BA86-A26CFFC13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338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9208F1A-4A40-4330-8EA5-36BC746E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B7D1D316-5AE2-4F31-BA34-3EAD8EBE8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588F6D8-4C4A-4AB1-8B8D-D3F73446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12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1256B-48CE-43AD-BEED-915C2A09F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33CA0F5-9F05-4313-A94D-6C3433F15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97CC454-7E69-4BAB-B997-D603EA8C4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54701CD-603C-4D85-8674-9EB7A627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1B5B8FD-4483-4CF6-BC26-D53B46A6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ABA8AAE-46BC-4535-8EFD-EC7D44FA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347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98706-BD00-4E35-AE90-DF727FE6F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651BF0D-CAA2-4AEF-ABE6-879470D336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743B29C-2581-4E98-9080-2EDBC7F9F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8393BCD-CE45-4823-8037-2647594D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B7A5C34-0BF4-4782-A738-15650DC0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5C0929A-3563-42D0-923E-FA6B75F5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06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94E2E4DB-A1A9-4BFE-B2BE-D45FA1E8E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FC09DD8-A91E-46BA-A0AC-1F539C7A1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6B7C3E3-A2F9-410D-872E-58139AD6B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4FCF2-2923-4C97-ABA1-0D51B6437A6A}" type="datetimeFigureOut">
              <a:rPr lang="uk-UA" smtClean="0"/>
              <a:t>21.04.2020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D495BA6-590B-463B-8C42-466AC95EA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FD5E81A-5EC1-4B8C-8C41-336C5F76E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E2C4-F0EF-412B-AC8D-E925DC7D4A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723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432DB7-E4D6-4715-ABFE-62D12A9689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65203C3-454C-4F5B-9738-B44F08440C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1323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</a:t>
            </a:r>
            <a:r>
              <a:rPr lang="uk-UA" dirty="0" err="1"/>
              <a:t>Пазли</a:t>
            </a:r>
            <a:r>
              <a:rPr lang="uk-UA" dirty="0"/>
              <a:t>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61"/>
          <p:cNvSpPr>
            <a:spLocks noChangeArrowheads="1"/>
          </p:cNvSpPr>
          <p:nvPr/>
        </p:nvSpPr>
        <p:spPr bwMode="gray">
          <a:xfrm>
            <a:off x="247202" y="476251"/>
            <a:ext cx="900113" cy="39528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rgbClr val="DDDDDD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uk-UA" sz="1200" kern="0" dirty="0">
                <a:solidFill>
                  <a:srgbClr val="000000"/>
                </a:solidFill>
                <a:latin typeface="Times New Roman" pitchFamily="18" charset="0"/>
              </a:rPr>
              <a:t>Розділ 3 </a:t>
            </a:r>
            <a:r>
              <a:rPr lang="en-US" sz="1200" kern="0" dirty="0">
                <a:solidFill>
                  <a:srgbClr val="000000"/>
                </a:solidFill>
                <a:latin typeface="Verdana" pitchFamily="34" charset="0"/>
              </a:rPr>
              <a:t>§ </a:t>
            </a:r>
            <a:r>
              <a:rPr lang="uk-UA" sz="1200" kern="0" dirty="0">
                <a:solidFill>
                  <a:srgbClr val="000000"/>
                </a:solidFill>
                <a:latin typeface="Verdana" pitchFamily="34" charset="0"/>
              </a:rPr>
              <a:t>29</a:t>
            </a:r>
            <a:endParaRPr lang="en-US" sz="1200" kern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Зміст гри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61AD6-C74C-4665-A484-2BBC1020B35E}"/>
              </a:ext>
            </a:extLst>
          </p:cNvPr>
          <p:cNvSpPr txBox="1"/>
          <p:nvPr/>
        </p:nvSpPr>
        <p:spPr>
          <a:xfrm>
            <a:off x="72007" y="1822103"/>
            <a:ext cx="12050141" cy="523220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Зображення поділене на 4 частини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CA45F9-26C8-4B24-86E6-516ADC8C5F16}"/>
              </a:ext>
            </a:extLst>
          </p:cNvPr>
          <p:cNvSpPr txBox="1"/>
          <p:nvPr/>
        </p:nvSpPr>
        <p:spPr>
          <a:xfrm>
            <a:off x="72007" y="2447443"/>
            <a:ext cx="6879512" cy="1815882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Потрібно розмістити частини на правильних позиціях, повертаючи зображення при потребі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397E50-1220-4F23-8E76-35D5727BD1B9}"/>
              </a:ext>
            </a:extLst>
          </p:cNvPr>
          <p:cNvSpPr txBox="1"/>
          <p:nvPr/>
        </p:nvSpPr>
        <p:spPr>
          <a:xfrm>
            <a:off x="146072" y="4365445"/>
            <a:ext cx="6879511" cy="2246769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Коли фрагмент зображення потрапляє на своє місце, програється звук. Якщо всі фрагменти на місті – програється проста мелодія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843A8C8-EDDA-4933-952B-9229B1DF5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9647" y="2447443"/>
            <a:ext cx="5020347" cy="37338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78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7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</a:t>
            </a:r>
            <a:r>
              <a:rPr lang="uk-UA" dirty="0" err="1"/>
              <a:t>Пазли</a:t>
            </a:r>
            <a:r>
              <a:rPr lang="uk-UA" dirty="0"/>
              <a:t>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61"/>
          <p:cNvSpPr>
            <a:spLocks noChangeArrowheads="1"/>
          </p:cNvSpPr>
          <p:nvPr/>
        </p:nvSpPr>
        <p:spPr bwMode="gray">
          <a:xfrm>
            <a:off x="247202" y="476251"/>
            <a:ext cx="900113" cy="39528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rgbClr val="DDDDDD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uk-UA" sz="1200" kern="0" dirty="0">
                <a:solidFill>
                  <a:srgbClr val="000000"/>
                </a:solidFill>
                <a:latin typeface="Times New Roman" pitchFamily="18" charset="0"/>
              </a:rPr>
              <a:t>Розділ 3 </a:t>
            </a:r>
            <a:r>
              <a:rPr lang="en-US" sz="1200" kern="0" dirty="0">
                <a:solidFill>
                  <a:srgbClr val="000000"/>
                </a:solidFill>
                <a:latin typeface="Verdana" pitchFamily="34" charset="0"/>
              </a:rPr>
              <a:t>§ </a:t>
            </a:r>
            <a:r>
              <a:rPr lang="uk-UA" sz="1200" kern="0" dirty="0">
                <a:solidFill>
                  <a:srgbClr val="000000"/>
                </a:solidFill>
                <a:latin typeface="Verdana" pitchFamily="34" charset="0"/>
              </a:rPr>
              <a:t>29</a:t>
            </a:r>
            <a:endParaRPr lang="en-US" sz="1200" kern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Заготовка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61AD6-C74C-4665-A484-2BBC1020B35E}"/>
              </a:ext>
            </a:extLst>
          </p:cNvPr>
          <p:cNvSpPr txBox="1"/>
          <p:nvPr/>
        </p:nvSpPr>
        <p:spPr>
          <a:xfrm>
            <a:off x="72007" y="1822103"/>
            <a:ext cx="12050141" cy="523220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4 </a:t>
            </a:r>
            <a:r>
              <a:rPr lang="uk-UA" sz="2800" b="1" i="1" kern="0" dirty="0" err="1">
                <a:solidFill>
                  <a:schemeClr val="bg1"/>
                </a:solidFill>
              </a:rPr>
              <a:t>спрайти</a:t>
            </a:r>
            <a:r>
              <a:rPr lang="uk-UA" sz="2800" b="1" i="1" kern="0" dirty="0">
                <a:solidFill>
                  <a:schemeClr val="bg1"/>
                </a:solidFill>
              </a:rPr>
              <a:t> із фрагментами зображення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5F41BEA-E3ED-4061-B97D-95DC60A1D1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2125"/>
          <a:stretch/>
        </p:blipFill>
        <p:spPr>
          <a:xfrm>
            <a:off x="154040" y="2500684"/>
            <a:ext cx="4648200" cy="3983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4604427-9818-4AB8-84A3-227EE35A52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9475"/>
          <a:stretch/>
        </p:blipFill>
        <p:spPr>
          <a:xfrm>
            <a:off x="4904509" y="3269612"/>
            <a:ext cx="7217639" cy="16301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628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</a:t>
            </a:r>
            <a:r>
              <a:rPr lang="uk-UA" dirty="0" err="1"/>
              <a:t>Пазли</a:t>
            </a:r>
            <a:r>
              <a:rPr lang="uk-UA" dirty="0"/>
              <a:t>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61"/>
          <p:cNvSpPr>
            <a:spLocks noChangeArrowheads="1"/>
          </p:cNvSpPr>
          <p:nvPr/>
        </p:nvSpPr>
        <p:spPr bwMode="gray">
          <a:xfrm>
            <a:off x="247202" y="476251"/>
            <a:ext cx="900113" cy="39528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rgbClr val="DDDDDD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uk-UA" sz="1200" kern="0" dirty="0">
                <a:solidFill>
                  <a:srgbClr val="000000"/>
                </a:solidFill>
                <a:latin typeface="Times New Roman" pitchFamily="18" charset="0"/>
              </a:rPr>
              <a:t>Розділ 3 </a:t>
            </a:r>
            <a:r>
              <a:rPr lang="en-US" sz="1200" kern="0" dirty="0">
                <a:solidFill>
                  <a:srgbClr val="000000"/>
                </a:solidFill>
                <a:latin typeface="Verdana" pitchFamily="34" charset="0"/>
              </a:rPr>
              <a:t>§ </a:t>
            </a:r>
            <a:r>
              <a:rPr lang="uk-UA" sz="1200" kern="0" dirty="0">
                <a:solidFill>
                  <a:srgbClr val="000000"/>
                </a:solidFill>
                <a:latin typeface="Verdana" pitchFamily="34" charset="0"/>
              </a:rPr>
              <a:t>29</a:t>
            </a:r>
            <a:endParaRPr lang="en-US" sz="1200" kern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Заготовка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61AD6-C74C-4665-A484-2BBC1020B35E}"/>
              </a:ext>
            </a:extLst>
          </p:cNvPr>
          <p:cNvSpPr txBox="1"/>
          <p:nvPr/>
        </p:nvSpPr>
        <p:spPr>
          <a:xfrm>
            <a:off x="72007" y="1822103"/>
            <a:ext cx="12050141" cy="954107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Фрагменти змінюють розташування та напрям на випадкові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54DABC9-AC1E-48DF-A815-7F03D95ED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038" y="2928476"/>
            <a:ext cx="11647924" cy="320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32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</a:t>
            </a:r>
            <a:r>
              <a:rPr lang="uk-UA" dirty="0" err="1"/>
              <a:t>Пазли</a:t>
            </a:r>
            <a:r>
              <a:rPr lang="uk-UA" dirty="0"/>
              <a:t>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61"/>
          <p:cNvSpPr>
            <a:spLocks noChangeArrowheads="1"/>
          </p:cNvSpPr>
          <p:nvPr/>
        </p:nvSpPr>
        <p:spPr bwMode="gray">
          <a:xfrm>
            <a:off x="247202" y="476251"/>
            <a:ext cx="900113" cy="39528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rgbClr val="DDDDDD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uk-UA" sz="1200" kern="0" dirty="0">
                <a:solidFill>
                  <a:srgbClr val="000000"/>
                </a:solidFill>
                <a:latin typeface="Times New Roman" pitchFamily="18" charset="0"/>
              </a:rPr>
              <a:t>Розділ 3 </a:t>
            </a:r>
            <a:r>
              <a:rPr lang="en-US" sz="1200" kern="0" dirty="0">
                <a:solidFill>
                  <a:srgbClr val="000000"/>
                </a:solidFill>
                <a:latin typeface="Verdana" pitchFamily="34" charset="0"/>
              </a:rPr>
              <a:t>§ </a:t>
            </a:r>
            <a:r>
              <a:rPr lang="uk-UA" sz="1200" kern="0" dirty="0">
                <a:solidFill>
                  <a:srgbClr val="000000"/>
                </a:solidFill>
                <a:latin typeface="Verdana" pitchFamily="34" charset="0"/>
              </a:rPr>
              <a:t>29</a:t>
            </a:r>
            <a:endParaRPr lang="en-US" sz="1200" kern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Поворот фрагмента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61AD6-C74C-4665-A484-2BBC1020B35E}"/>
              </a:ext>
            </a:extLst>
          </p:cNvPr>
          <p:cNvSpPr txBox="1"/>
          <p:nvPr/>
        </p:nvSpPr>
        <p:spPr>
          <a:xfrm>
            <a:off x="72007" y="1822103"/>
            <a:ext cx="12050141" cy="523220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Після клацання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730E6FC-813E-4049-B590-9452BCACE7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775" y="2465114"/>
            <a:ext cx="3600450" cy="14315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FF48465-7DD2-4B4B-99B8-59B721BC4B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7" y="4276259"/>
            <a:ext cx="2887061" cy="203038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B85C092-4C86-46AC-9F27-C1C77A2D65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3123290" y="4276259"/>
            <a:ext cx="2887061" cy="203038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A40FAEF-7DC2-4300-B899-29F2A6555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6174573" y="4276259"/>
            <a:ext cx="2887061" cy="203038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9E77C729-1657-4C0A-B358-EA8A49BB9E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9231395" y="4276259"/>
            <a:ext cx="2887061" cy="203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7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5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</a:t>
            </a:r>
            <a:r>
              <a:rPr lang="uk-UA" dirty="0" err="1"/>
              <a:t>Пазли</a:t>
            </a:r>
            <a:r>
              <a:rPr lang="uk-UA" dirty="0"/>
              <a:t>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61"/>
          <p:cNvSpPr>
            <a:spLocks noChangeArrowheads="1"/>
          </p:cNvSpPr>
          <p:nvPr/>
        </p:nvSpPr>
        <p:spPr bwMode="gray">
          <a:xfrm>
            <a:off x="247202" y="476251"/>
            <a:ext cx="900113" cy="39528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rgbClr val="DDDDDD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uk-UA" sz="1200" kern="0" dirty="0">
                <a:solidFill>
                  <a:srgbClr val="000000"/>
                </a:solidFill>
                <a:latin typeface="Times New Roman" pitchFamily="18" charset="0"/>
              </a:rPr>
              <a:t>Розділ 3 </a:t>
            </a:r>
            <a:r>
              <a:rPr lang="en-US" sz="1200" kern="0" dirty="0">
                <a:solidFill>
                  <a:srgbClr val="000000"/>
                </a:solidFill>
                <a:latin typeface="Verdana" pitchFamily="34" charset="0"/>
              </a:rPr>
              <a:t>§ </a:t>
            </a:r>
            <a:r>
              <a:rPr lang="uk-UA" sz="1200" kern="0" dirty="0">
                <a:solidFill>
                  <a:srgbClr val="000000"/>
                </a:solidFill>
                <a:latin typeface="Verdana" pitchFamily="34" charset="0"/>
              </a:rPr>
              <a:t>29</a:t>
            </a:r>
            <a:endParaRPr lang="en-US" sz="1200" kern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 err="1">
                <a:solidFill>
                  <a:schemeClr val="bg1"/>
                </a:solidFill>
              </a:rPr>
              <a:t>Пазл</a:t>
            </a:r>
            <a:r>
              <a:rPr lang="uk-UA" sz="2800" b="1" i="1" kern="0" dirty="0">
                <a:solidFill>
                  <a:schemeClr val="bg1"/>
                </a:solidFill>
              </a:rPr>
              <a:t> на місці?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61AD6-C74C-4665-A484-2BBC1020B35E}"/>
              </a:ext>
            </a:extLst>
          </p:cNvPr>
          <p:cNvSpPr txBox="1"/>
          <p:nvPr/>
        </p:nvSpPr>
        <p:spPr>
          <a:xfrm>
            <a:off x="72007" y="1822103"/>
            <a:ext cx="12050141" cy="954107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Якщо правильний напрямок (90) та правильні координати (0 та 0)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D47F88-BC6E-4A82-BEB7-3E4D56BD57EE}"/>
              </a:ext>
            </a:extLst>
          </p:cNvPr>
          <p:cNvSpPr txBox="1"/>
          <p:nvPr/>
        </p:nvSpPr>
        <p:spPr>
          <a:xfrm>
            <a:off x="72007" y="2874335"/>
            <a:ext cx="6879511" cy="1815882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Ідеально правильні координати підібрати важко, тому використовується конструкція |координата|&lt;20</a:t>
            </a:r>
            <a:endParaRPr lang="ru-RU" sz="2800" b="1" i="1" kern="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6033C6-F4A6-4035-83B6-47EC838F523F}"/>
              </a:ext>
            </a:extLst>
          </p:cNvPr>
          <p:cNvSpPr txBox="1"/>
          <p:nvPr/>
        </p:nvSpPr>
        <p:spPr>
          <a:xfrm>
            <a:off x="72006" y="4788342"/>
            <a:ext cx="6879511" cy="954107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800" b="1" i="1" kern="0" dirty="0" err="1">
                <a:solidFill>
                  <a:schemeClr val="bg1"/>
                </a:solidFill>
              </a:rPr>
              <a:t>Тобто</a:t>
            </a:r>
            <a:r>
              <a:rPr lang="ru-RU" sz="2800" b="1" i="1" kern="0" dirty="0">
                <a:solidFill>
                  <a:schemeClr val="bg1"/>
                </a:solidFill>
              </a:rPr>
              <a:t> координата за модулем </a:t>
            </a:r>
            <a:r>
              <a:rPr lang="ru-RU" sz="2800" b="1" i="1" kern="0" dirty="0" err="1">
                <a:solidFill>
                  <a:schemeClr val="bg1"/>
                </a:solidFill>
              </a:rPr>
              <a:t>менша</a:t>
            </a:r>
            <a:r>
              <a:rPr lang="ru-RU" sz="2800" b="1" i="1" kern="0" dirty="0">
                <a:solidFill>
                  <a:schemeClr val="bg1"/>
                </a:solidFill>
              </a:rPr>
              <a:t> за 20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A8ADEE59-BB07-4DF9-8562-452B4D92FB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382" y="2874335"/>
            <a:ext cx="5012611" cy="3759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093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</a:t>
            </a:r>
            <a:r>
              <a:rPr lang="uk-UA" dirty="0" err="1"/>
              <a:t>Пазли</a:t>
            </a:r>
            <a:r>
              <a:rPr lang="uk-UA" dirty="0"/>
              <a:t>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61"/>
          <p:cNvSpPr>
            <a:spLocks noChangeArrowheads="1"/>
          </p:cNvSpPr>
          <p:nvPr/>
        </p:nvSpPr>
        <p:spPr bwMode="gray">
          <a:xfrm>
            <a:off x="247202" y="476251"/>
            <a:ext cx="900113" cy="39528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rgbClr val="DDDDDD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uk-UA" sz="1200" kern="0" dirty="0">
                <a:solidFill>
                  <a:srgbClr val="000000"/>
                </a:solidFill>
                <a:latin typeface="Times New Roman" pitchFamily="18" charset="0"/>
              </a:rPr>
              <a:t>Розділ 3 </a:t>
            </a:r>
            <a:r>
              <a:rPr lang="en-US" sz="1200" kern="0" dirty="0">
                <a:solidFill>
                  <a:srgbClr val="000000"/>
                </a:solidFill>
                <a:latin typeface="Verdana" pitchFamily="34" charset="0"/>
              </a:rPr>
              <a:t>§ </a:t>
            </a:r>
            <a:r>
              <a:rPr lang="uk-UA" sz="1200" kern="0" dirty="0">
                <a:solidFill>
                  <a:srgbClr val="000000"/>
                </a:solidFill>
                <a:latin typeface="Verdana" pitchFamily="34" charset="0"/>
              </a:rPr>
              <a:t>29</a:t>
            </a:r>
            <a:endParaRPr lang="en-US" sz="1200" kern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 err="1">
                <a:solidFill>
                  <a:schemeClr val="bg1"/>
                </a:solidFill>
              </a:rPr>
              <a:t>Пазл</a:t>
            </a:r>
            <a:r>
              <a:rPr lang="uk-UA" sz="2800" b="1" i="1" kern="0" dirty="0">
                <a:solidFill>
                  <a:schemeClr val="bg1"/>
                </a:solidFill>
              </a:rPr>
              <a:t> на місці?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61AD6-C74C-4665-A484-2BBC1020B35E}"/>
              </a:ext>
            </a:extLst>
          </p:cNvPr>
          <p:cNvSpPr txBox="1"/>
          <p:nvPr/>
        </p:nvSpPr>
        <p:spPr>
          <a:xfrm>
            <a:off x="72008" y="1822103"/>
            <a:ext cx="5986654" cy="523220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800" b="1" i="1" kern="0" dirty="0" err="1">
                <a:solidFill>
                  <a:schemeClr val="bg1"/>
                </a:solidFill>
              </a:rPr>
              <a:t>Підходить</a:t>
            </a:r>
            <a:r>
              <a:rPr lang="ru-RU" sz="2800" b="1" i="1" kern="0" dirty="0">
                <a:solidFill>
                  <a:schemeClr val="bg1"/>
                </a:solidFill>
              </a:rPr>
              <a:t> і -10 і 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D90318-4338-414F-9E48-F221B22D8561}"/>
              </a:ext>
            </a:extLst>
          </p:cNvPr>
          <p:cNvSpPr txBox="1"/>
          <p:nvPr/>
        </p:nvSpPr>
        <p:spPr>
          <a:xfrm>
            <a:off x="86712" y="2499398"/>
            <a:ext cx="5986653" cy="954107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х= -10, вважається допустимою похибкою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DA9F79-7F95-47A9-9D54-CCC5B83782A1}"/>
              </a:ext>
            </a:extLst>
          </p:cNvPr>
          <p:cNvSpPr txBox="1"/>
          <p:nvPr/>
        </p:nvSpPr>
        <p:spPr>
          <a:xfrm>
            <a:off x="101417" y="3555625"/>
            <a:ext cx="5986653" cy="523220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Правильна позиція, х=0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9A31F1-1884-42BF-A466-96F48FC3E36F}"/>
              </a:ext>
            </a:extLst>
          </p:cNvPr>
          <p:cNvSpPr txBox="1"/>
          <p:nvPr/>
        </p:nvSpPr>
        <p:spPr>
          <a:xfrm>
            <a:off x="92987" y="4180965"/>
            <a:ext cx="5986653" cy="954107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х =10, вважається допустимою похибкою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1773DA-550D-4E75-91D1-B3240265172F}"/>
              </a:ext>
            </a:extLst>
          </p:cNvPr>
          <p:cNvSpPr txBox="1"/>
          <p:nvPr/>
        </p:nvSpPr>
        <p:spPr>
          <a:xfrm>
            <a:off x="101416" y="5274069"/>
            <a:ext cx="5986653" cy="954107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х =30, не вважається допустимою похибкою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97CE483-F0F1-44BA-A2F1-1575413DCC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819"/>
          <a:stretch/>
        </p:blipFill>
        <p:spPr>
          <a:xfrm>
            <a:off x="6112362" y="2319963"/>
            <a:ext cx="5338951" cy="351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53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9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</a:t>
            </a:r>
            <a:r>
              <a:rPr lang="uk-UA" dirty="0" err="1"/>
              <a:t>Пазли</a:t>
            </a:r>
            <a:r>
              <a:rPr lang="uk-UA" dirty="0"/>
              <a:t>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61"/>
          <p:cNvSpPr>
            <a:spLocks noChangeArrowheads="1"/>
          </p:cNvSpPr>
          <p:nvPr/>
        </p:nvSpPr>
        <p:spPr bwMode="gray">
          <a:xfrm>
            <a:off x="247202" y="476251"/>
            <a:ext cx="900113" cy="39528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rgbClr val="DDDDDD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uk-UA" sz="1200" kern="0" dirty="0">
                <a:solidFill>
                  <a:srgbClr val="000000"/>
                </a:solidFill>
                <a:latin typeface="Times New Roman" pitchFamily="18" charset="0"/>
              </a:rPr>
              <a:t>Розділ 3 </a:t>
            </a:r>
            <a:r>
              <a:rPr lang="en-US" sz="1200" kern="0" dirty="0">
                <a:solidFill>
                  <a:srgbClr val="000000"/>
                </a:solidFill>
                <a:latin typeface="Verdana" pitchFamily="34" charset="0"/>
              </a:rPr>
              <a:t>§ </a:t>
            </a:r>
            <a:r>
              <a:rPr lang="uk-UA" sz="1200" kern="0" dirty="0">
                <a:solidFill>
                  <a:srgbClr val="000000"/>
                </a:solidFill>
                <a:latin typeface="Verdana" pitchFamily="34" charset="0"/>
              </a:rPr>
              <a:t>29</a:t>
            </a:r>
            <a:endParaRPr lang="en-US" sz="1200" kern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 err="1">
                <a:solidFill>
                  <a:schemeClr val="bg1"/>
                </a:solidFill>
              </a:rPr>
              <a:t>Пазл</a:t>
            </a:r>
            <a:r>
              <a:rPr lang="uk-UA" sz="2800" b="1" i="1" kern="0" dirty="0">
                <a:solidFill>
                  <a:schemeClr val="bg1"/>
                </a:solidFill>
              </a:rPr>
              <a:t> на місці?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61AD6-C74C-4665-A484-2BBC1020B35E}"/>
              </a:ext>
            </a:extLst>
          </p:cNvPr>
          <p:cNvSpPr txBox="1"/>
          <p:nvPr/>
        </p:nvSpPr>
        <p:spPr>
          <a:xfrm>
            <a:off x="72007" y="1822103"/>
            <a:ext cx="12050141" cy="523220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Якщо </a:t>
            </a:r>
            <a:r>
              <a:rPr lang="en-US" sz="2800" b="1" i="1" kern="0" dirty="0">
                <a:solidFill>
                  <a:schemeClr val="bg1"/>
                </a:solidFill>
              </a:rPr>
              <a:t>|</a:t>
            </a:r>
            <a:r>
              <a:rPr lang="uk-UA" sz="2800" b="1" i="1" kern="0" dirty="0">
                <a:solidFill>
                  <a:schemeClr val="bg1"/>
                </a:solidFill>
              </a:rPr>
              <a:t>координата Х|&lt;20 та |координата У| &lt;20</a:t>
            </a:r>
            <a:endParaRPr lang="ru-RU" sz="2800" b="1" i="1" kern="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D47F88-BC6E-4A82-BEB7-3E4D56BD57EE}"/>
              </a:ext>
            </a:extLst>
          </p:cNvPr>
          <p:cNvSpPr txBox="1"/>
          <p:nvPr/>
        </p:nvSpPr>
        <p:spPr>
          <a:xfrm>
            <a:off x="72007" y="2475356"/>
            <a:ext cx="12050141" cy="523220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Якщо напрямок = 90</a:t>
            </a:r>
            <a:endParaRPr lang="ru-RU" sz="2800" b="1" i="1" kern="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5B1DF9-1CAA-485D-A2B0-7BBD7A10B9F6}"/>
              </a:ext>
            </a:extLst>
          </p:cNvPr>
          <p:cNvSpPr txBox="1"/>
          <p:nvPr/>
        </p:nvSpPr>
        <p:spPr>
          <a:xfrm>
            <a:off x="388048" y="3128609"/>
            <a:ext cx="11734100" cy="954107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То </a:t>
            </a:r>
            <a:r>
              <a:rPr lang="uk-UA" sz="2800" b="1" i="1" kern="0" dirty="0" err="1">
                <a:solidFill>
                  <a:schemeClr val="bg1"/>
                </a:solidFill>
              </a:rPr>
              <a:t>пазл</a:t>
            </a:r>
            <a:r>
              <a:rPr lang="uk-UA" sz="2800" b="1" i="1" kern="0" dirty="0">
                <a:solidFill>
                  <a:schemeClr val="bg1"/>
                </a:solidFill>
              </a:rPr>
              <a:t> на своєму місці - нехай грає барабан (чи інший інструмент за бажанням)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DE8F7B8-7D6D-4624-A059-B3F687F88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79" y="4157206"/>
            <a:ext cx="100774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81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11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«</a:t>
            </a:r>
            <a:r>
              <a:rPr lang="uk-UA" dirty="0" err="1"/>
              <a:t>Пазли</a:t>
            </a:r>
            <a:r>
              <a:rPr lang="uk-UA" dirty="0"/>
              <a:t>»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61"/>
          <p:cNvSpPr>
            <a:spLocks noChangeArrowheads="1"/>
          </p:cNvSpPr>
          <p:nvPr/>
        </p:nvSpPr>
        <p:spPr bwMode="gray">
          <a:xfrm>
            <a:off x="247202" y="476251"/>
            <a:ext cx="900113" cy="39528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 algn="ctr">
            <a:solidFill>
              <a:srgbClr val="DDDDDD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uk-UA" sz="1200" kern="0" dirty="0">
                <a:solidFill>
                  <a:srgbClr val="000000"/>
                </a:solidFill>
                <a:latin typeface="Times New Roman" pitchFamily="18" charset="0"/>
              </a:rPr>
              <a:t>Розділ 3 </a:t>
            </a:r>
            <a:r>
              <a:rPr lang="en-US" sz="1200" kern="0" dirty="0">
                <a:solidFill>
                  <a:srgbClr val="000000"/>
                </a:solidFill>
                <a:latin typeface="Verdana" pitchFamily="34" charset="0"/>
              </a:rPr>
              <a:t>§ </a:t>
            </a:r>
            <a:r>
              <a:rPr lang="uk-UA" sz="1200" kern="0" dirty="0">
                <a:solidFill>
                  <a:srgbClr val="000000"/>
                </a:solidFill>
                <a:latin typeface="Verdana" pitchFamily="34" charset="0"/>
              </a:rPr>
              <a:t>29</a:t>
            </a:r>
            <a:endParaRPr lang="en-US" sz="1200" kern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Кілька </a:t>
            </a:r>
            <a:r>
              <a:rPr lang="uk-UA" sz="2800" b="1" i="1" kern="0" dirty="0" err="1">
                <a:solidFill>
                  <a:schemeClr val="bg1"/>
                </a:solidFill>
              </a:rPr>
              <a:t>пазлів</a:t>
            </a:r>
            <a:endParaRPr lang="uk-UA" sz="2800" b="1" i="1" kern="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61AD6-C74C-4665-A484-2BBC1020B35E}"/>
              </a:ext>
            </a:extLst>
          </p:cNvPr>
          <p:cNvSpPr txBox="1"/>
          <p:nvPr/>
        </p:nvSpPr>
        <p:spPr>
          <a:xfrm>
            <a:off x="72007" y="1822103"/>
            <a:ext cx="12050141" cy="954107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Вибір образу відбувається на початку гри - після клацання прапорця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D47F88-BC6E-4A82-BEB7-3E4D56BD57EE}"/>
              </a:ext>
            </a:extLst>
          </p:cNvPr>
          <p:cNvSpPr txBox="1"/>
          <p:nvPr/>
        </p:nvSpPr>
        <p:spPr>
          <a:xfrm>
            <a:off x="72007" y="2874335"/>
            <a:ext cx="12050141" cy="954107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Обирається випадкове число, про вибір якого </a:t>
            </a:r>
            <a:r>
              <a:rPr lang="uk-UA" sz="2800" b="1" i="1" kern="0" dirty="0" err="1">
                <a:solidFill>
                  <a:schemeClr val="bg1"/>
                </a:solidFill>
              </a:rPr>
              <a:t>сповіщується</a:t>
            </a:r>
            <a:endParaRPr lang="uk-UA" sz="2800" b="1" i="1" kern="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6033C6-F4A6-4035-83B6-47EC838F523F}"/>
              </a:ext>
            </a:extLst>
          </p:cNvPr>
          <p:cNvSpPr txBox="1"/>
          <p:nvPr/>
        </p:nvSpPr>
        <p:spPr>
          <a:xfrm>
            <a:off x="72007" y="3931115"/>
            <a:ext cx="12050141" cy="954107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Коли </a:t>
            </a:r>
            <a:r>
              <a:rPr lang="uk-UA" sz="2800" b="1" i="1" kern="0" dirty="0" err="1">
                <a:solidFill>
                  <a:schemeClr val="bg1"/>
                </a:solidFill>
              </a:rPr>
              <a:t>пазл</a:t>
            </a:r>
            <a:r>
              <a:rPr lang="uk-UA" sz="2800" b="1" i="1" kern="0" dirty="0">
                <a:solidFill>
                  <a:schemeClr val="bg1"/>
                </a:solidFill>
              </a:rPr>
              <a:t> отримує сповіщення – він змінює образ на даний номер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00A5EF-877D-4BE3-AD5B-358C42A02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557" y="4987895"/>
            <a:ext cx="5056825" cy="154311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02784C5-3E81-426D-AEED-E5FC73B569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9170" y="4987895"/>
            <a:ext cx="4977300" cy="154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99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11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Широкий екран</PresentationFormat>
  <Paragraphs>44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Wingdings</vt:lpstr>
      <vt:lpstr>Тема Office</vt:lpstr>
      <vt:lpstr>Презентація PowerPoint</vt:lpstr>
      <vt:lpstr>Проект «Пазли»</vt:lpstr>
      <vt:lpstr>Проект «Пазли»</vt:lpstr>
      <vt:lpstr>Проект «Пазли»</vt:lpstr>
      <vt:lpstr>Проект «Пазли»</vt:lpstr>
      <vt:lpstr>Проект «Пазли»</vt:lpstr>
      <vt:lpstr>Проект «Пазли»</vt:lpstr>
      <vt:lpstr>Проект «Пазли»</vt:lpstr>
      <vt:lpstr>Проект «Пазли»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TeachOS</dc:creator>
  <cp:lastModifiedBy>TeachOS</cp:lastModifiedBy>
  <cp:revision>1</cp:revision>
  <dcterms:created xsi:type="dcterms:W3CDTF">2020-04-21T13:04:33Z</dcterms:created>
  <dcterms:modified xsi:type="dcterms:W3CDTF">2020-04-21T13:04:58Z</dcterms:modified>
</cp:coreProperties>
</file>