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52" r:id="rId3"/>
    <p:sldId id="1257" r:id="rId4"/>
    <p:sldId id="1258" r:id="rId5"/>
    <p:sldId id="1259" r:id="rId6"/>
    <p:sldId id="1260" r:id="rId7"/>
    <p:sldId id="1261" r:id="rId8"/>
    <p:sldId id="1262" r:id="rId9"/>
    <p:sldId id="1263" r:id="rId10"/>
    <p:sldId id="1264" r:id="rId11"/>
    <p:sldId id="1265" r:id="rId12"/>
    <p:sldId id="1254" r:id="rId13"/>
    <p:sldId id="1255" r:id="rId14"/>
    <p:sldId id="1266" r:id="rId15"/>
    <p:sldId id="1267" r:id="rId16"/>
    <p:sldId id="1268" r:id="rId17"/>
    <p:sldId id="1269" r:id="rId18"/>
    <p:sldId id="920" r:id="rId19"/>
    <p:sldId id="505" r:id="rId20"/>
    <p:sldId id="1153" r:id="rId21"/>
    <p:sldId id="1271" r:id="rId22"/>
    <p:sldId id="1272" r:id="rId23"/>
    <p:sldId id="1273" r:id="rId24"/>
    <p:sldId id="364" r:id="rId25"/>
    <p:sldId id="1154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2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24.10.2016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Утворення нового слайду, текстового вікна/поля.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2" y="3663216"/>
            <a:ext cx="2439386" cy="2439386"/>
          </a:xfrm>
          <a:prstGeom prst="rect">
            <a:avLst/>
          </a:prstGeom>
        </p:spPr>
      </p:pic>
      <p:pic>
        <p:nvPicPr>
          <p:cNvPr id="1026" name="Picture 2" descr="add, append, circle, create, green, new, plu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3" y="3654920"/>
            <a:ext cx="2208412" cy="22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69" y="4428132"/>
            <a:ext cx="1846502" cy="18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слайдами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5" y="2660860"/>
            <a:ext cx="10382222" cy="3820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схему. Поміркуй, як виконується переміщення слайда за допомогою буфера обміну.</a:t>
            </a:r>
          </a:p>
        </p:txBody>
      </p:sp>
      <p:pic>
        <p:nvPicPr>
          <p:cNvPr id="15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Утворення нового текстового вікна/поля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Додавати інші текстові об’єкти до слайдів мож­на за допомогою команди вкладки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Вставлення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→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Текстове поле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72008" y="2906982"/>
            <a:ext cx="12050142" cy="3176600"/>
            <a:chOff x="251521" y="3546358"/>
            <a:chExt cx="8568950" cy="225890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393690" y="2410703"/>
              <a:ext cx="2252391" cy="4536730"/>
            </a:xfrm>
            <a:prstGeom prst="flowChartDocumen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645225" y="2623504"/>
              <a:ext cx="2252391" cy="4098100"/>
            </a:xfrm>
            <a:prstGeom prst="flowChartDocumen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Прямокутник 13"/>
          <p:cNvSpPr/>
          <p:nvPr/>
        </p:nvSpPr>
        <p:spPr>
          <a:xfrm>
            <a:off x="3356754" y="3449406"/>
            <a:ext cx="2053445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/>
          <p:cNvSpPr/>
          <p:nvPr/>
        </p:nvSpPr>
        <p:spPr>
          <a:xfrm rot="18900000">
            <a:off x="4443879" y="279098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8021589" y="4054040"/>
            <a:ext cx="1183372" cy="15847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/>
          <p:cNvSpPr/>
          <p:nvPr/>
        </p:nvSpPr>
        <p:spPr>
          <a:xfrm rot="18900000">
            <a:off x="8924362" y="356739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1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Утворення нового текстового вікна/поля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4" descr="http://uastudent.com/wp-content/uploads/2012/01/tex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20963" r="-287" b="37110"/>
          <a:stretch/>
        </p:blipFill>
        <p:spPr bwMode="auto">
          <a:xfrm>
            <a:off x="257314" y="2652279"/>
            <a:ext cx="11706086" cy="334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зміни зовнішнього вигляду тексту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форматуванням тексту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2425175"/>
            <a:ext cx="12015470" cy="38898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малюнки. Які значення можуть мати властивості символів?</a:t>
            </a: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8919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рамку з текстом. Інструменти для форматування символів розміщено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Шрифт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Вибери потрібний інструмент.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106" y="3409568"/>
            <a:ext cx="5883097" cy="234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81328" y="2833504"/>
            <a:ext cx="3995419" cy="578882"/>
          </a:xfrm>
          <a:prstGeom prst="wedgeRoundRectCallout">
            <a:avLst>
              <a:gd name="adj1" fmla="val 60562"/>
              <a:gd name="adj2" fmla="val 101780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Збільшити розмір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0752" y="2833504"/>
            <a:ext cx="3384376" cy="510778"/>
          </a:xfrm>
          <a:prstGeom prst="wedgeRoundRectCallout">
            <a:avLst>
              <a:gd name="adj1" fmla="val -17897"/>
              <a:gd name="adj2" fmla="val 101446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Зменшити розмір</a:t>
            </a:r>
          </a:p>
        </p:txBody>
      </p:sp>
      <p:sp>
        <p:nvSpPr>
          <p:cNvPr id="12" name="Округлений прямокутник 6"/>
          <p:cNvSpPr/>
          <p:nvPr/>
        </p:nvSpPr>
        <p:spPr>
          <a:xfrm>
            <a:off x="3146337" y="4417680"/>
            <a:ext cx="576064" cy="750161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0152" y="5927030"/>
            <a:ext cx="2016224" cy="578882"/>
          </a:xfrm>
          <a:prstGeom prst="wedgeRoundRectCallout">
            <a:avLst>
              <a:gd name="adj1" fmla="val 42628"/>
              <a:gd name="adj2" fmla="val -188230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Жирний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0083" y="5940230"/>
            <a:ext cx="3384376" cy="578882"/>
          </a:xfrm>
          <a:prstGeom prst="wedgeRoundRectCallout">
            <a:avLst>
              <a:gd name="adj1" fmla="val 545"/>
              <a:gd name="adj2" fmla="val -178200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Колір тексту</a:t>
            </a:r>
          </a:p>
        </p:txBody>
      </p:sp>
      <p:sp>
        <p:nvSpPr>
          <p:cNvPr id="15" name="Округлений прямокутник 10"/>
          <p:cNvSpPr/>
          <p:nvPr/>
        </p:nvSpPr>
        <p:spPr>
          <a:xfrm>
            <a:off x="6890752" y="3628410"/>
            <a:ext cx="515923" cy="710509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Округлений прямокутник 11"/>
          <p:cNvSpPr/>
          <p:nvPr/>
        </p:nvSpPr>
        <p:spPr>
          <a:xfrm>
            <a:off x="7474777" y="3628410"/>
            <a:ext cx="568103" cy="710509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Округлений прямокутник 12"/>
          <p:cNvSpPr/>
          <p:nvPr/>
        </p:nvSpPr>
        <p:spPr>
          <a:xfrm>
            <a:off x="7826856" y="4468255"/>
            <a:ext cx="964998" cy="710509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Округлений прямокутник 14"/>
          <p:cNvSpPr/>
          <p:nvPr/>
        </p:nvSpPr>
        <p:spPr>
          <a:xfrm>
            <a:off x="3794408" y="4417680"/>
            <a:ext cx="576064" cy="750161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0924" y="5898844"/>
            <a:ext cx="1831474" cy="578882"/>
          </a:xfrm>
          <a:prstGeom prst="wedgeRoundRectCallout">
            <a:avLst>
              <a:gd name="adj1" fmla="val -41734"/>
              <a:gd name="adj2" fmla="val -183216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Курсив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6136" y="3491484"/>
            <a:ext cx="1728192" cy="578882"/>
          </a:xfrm>
          <a:prstGeom prst="wedgeRoundRectCallout">
            <a:avLst>
              <a:gd name="adj1" fmla="val 50490"/>
              <a:gd name="adj2" fmla="val 80050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Шрифт</a:t>
            </a: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074328" y="3588758"/>
            <a:ext cx="2805495" cy="750161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4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кнопок на панелі інструментів  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вирівняти текст за лівим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краєм</a:t>
            </a:r>
            <a:r>
              <a:rPr lang="uk-UA" sz="2800" b="1" i="1" kern="0" dirty="0">
                <a:solidFill>
                  <a:srgbClr val="FFFFFF"/>
                </a:solidFill>
              </a:rPr>
              <a:t>, за правим краєм, по центру, за шириною.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762249"/>
            <a:ext cx="12050142" cy="2693155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1108776" y="3331637"/>
            <a:ext cx="1360580" cy="5807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8741476" y="4500037"/>
            <a:ext cx="1710624" cy="6688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/>
          <p:cNvSpPr/>
          <p:nvPr/>
        </p:nvSpPr>
        <p:spPr>
          <a:xfrm rot="18900000">
            <a:off x="9476227" y="38386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3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839" y="2213078"/>
            <a:ext cx="765779" cy="829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839" y="5399368"/>
            <a:ext cx="856809" cy="9556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240" y="3795862"/>
            <a:ext cx="719901" cy="752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848" y="1890544"/>
            <a:ext cx="7723672" cy="12561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883" y="3493273"/>
            <a:ext cx="7798297" cy="11691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3348" y="5158198"/>
            <a:ext cx="7823172" cy="1094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8758" y="1451424"/>
            <a:ext cx="3995419" cy="578882"/>
          </a:xfrm>
          <a:prstGeom prst="wedgeRoundRectCallout">
            <a:avLst>
              <a:gd name="adj1" fmla="val -61135"/>
              <a:gd name="adj2" fmla="val 9175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 лівим краєм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5806" y="2970664"/>
            <a:ext cx="3995419" cy="578882"/>
          </a:xfrm>
          <a:prstGeom prst="wedgeRoundRectCallout">
            <a:avLst>
              <a:gd name="adj1" fmla="val -61135"/>
              <a:gd name="adj2" fmla="val 9175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 правим краєм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0701" y="4696038"/>
            <a:ext cx="3995419" cy="578882"/>
          </a:xfrm>
          <a:prstGeom prst="wedgeRoundRectCallout">
            <a:avLst>
              <a:gd name="adj1" fmla="val -61135"/>
              <a:gd name="adj2" fmla="val 9175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 центру</a:t>
            </a:r>
          </a:p>
        </p:txBody>
      </p:sp>
    </p:spTree>
    <p:extLst>
      <p:ext uri="{BB962C8B-B14F-4D97-AF65-F5344CB8AC3E}">
        <p14:creationId xmlns:p14="http://schemas.microsoft.com/office/powerpoint/2010/main" val="16184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8" y="2465230"/>
            <a:ext cx="12012252" cy="37015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малюнки. Які значення можуть мати властивості символів?</a:t>
            </a:r>
          </a:p>
        </p:txBody>
      </p:sp>
      <p:pic>
        <p:nvPicPr>
          <p:cNvPr id="14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знаєш ти, що існують </a:t>
            </a:r>
            <a:r>
              <a:rPr lang="uk-UA" sz="2800" b="1" i="1" kern="0" dirty="0">
                <a:solidFill>
                  <a:srgbClr val="FFFF00"/>
                </a:solidFill>
              </a:rPr>
              <a:t>3D-принтери</a:t>
            </a:r>
            <a:r>
              <a:rPr lang="uk-UA" sz="2800" b="1" i="1" kern="0" dirty="0">
                <a:solidFill>
                  <a:srgbClr val="FFFFFF"/>
                </a:solidFill>
              </a:rPr>
              <a:t>? Уяви, сподобався тобі в Інтернеті малюнок казкового героя. Ти вмикаєш 3D-принтер, подаєш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Друк</a:t>
            </a:r>
            <a:r>
              <a:rPr lang="uk-UA" sz="2800" b="1" i="1" kern="0" dirty="0">
                <a:solidFill>
                  <a:srgbClr val="FFFFFF"/>
                </a:solidFill>
              </a:rPr>
              <a:t> і через 15 хвилин отримуєш не малюнок, а пластикову фігурку цього героя.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inside3dp.com/wp-content/uploads/2014/08/3d-printer-v.5.5-airwolf3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7" y="3490893"/>
            <a:ext cx="4076057" cy="30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devicebox.ru/wp-content/uploads/2014/04/3d-prin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51" y="3489253"/>
            <a:ext cx="4617289" cy="301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утворити новий слайд?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вставити текстове вікно/поле?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48311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 форматувати текст на слайді?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0" name="Picture 2" descr="book, page, paper, read, sheet, tex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19" y="3125423"/>
            <a:ext cx="3473641" cy="34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44040" y="1196763"/>
            <a:ext cx="8506078" cy="10772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 цифрі </a:t>
            </a:r>
            <a:r>
              <a:rPr lang="uk-UA" sz="3200" b="1" i="1" kern="0" dirty="0">
                <a:solidFill>
                  <a:srgbClr val="FFFF00"/>
                </a:solidFill>
              </a:rPr>
              <a:t>7</a:t>
            </a:r>
            <a:r>
              <a:rPr lang="uk-UA" sz="3200" b="1" i="1" kern="0" dirty="0">
                <a:solidFill>
                  <a:srgbClr val="FFFFFF"/>
                </a:solidFill>
              </a:rPr>
              <a:t> букву змініть,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Тоді в воді його ловіть.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Picture 2" descr="http://euro-som.de/img/s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5127" y="2518006"/>
            <a:ext cx="5175080" cy="32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online-azbuka.ru/image/ts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8" y="2544134"/>
            <a:ext cx="5085183" cy="30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(С</a:t>
            </a:r>
            <a:r>
              <a:rPr lang="uk-UA" sz="4800" b="1" i="1" kern="0" dirty="0">
                <a:solidFill>
                  <a:srgbClr val="FFFF00"/>
                </a:solidFill>
              </a:rPr>
              <a:t>і</a:t>
            </a:r>
            <a:r>
              <a:rPr lang="uk-UA" sz="4800" b="1" i="1" kern="0" dirty="0">
                <a:solidFill>
                  <a:srgbClr val="FFFFFF"/>
                </a:solidFill>
              </a:rPr>
              <a:t>м – С</a:t>
            </a:r>
            <a:r>
              <a:rPr lang="uk-UA" sz="4800" b="1" i="1" kern="0" dirty="0">
                <a:solidFill>
                  <a:srgbClr val="FFFF00"/>
                </a:solidFill>
              </a:rPr>
              <a:t>о</a:t>
            </a:r>
            <a:r>
              <a:rPr lang="uk-UA" sz="4800" b="1" i="1" kern="0" dirty="0">
                <a:solidFill>
                  <a:srgbClr val="FFFFFF"/>
                </a:solidFill>
              </a:rPr>
              <a:t>м)</a:t>
            </a:r>
          </a:p>
        </p:txBody>
      </p:sp>
    </p:spTree>
    <p:extLst>
      <p:ext uri="{BB962C8B-B14F-4D97-AF65-F5344CB8AC3E}">
        <p14:creationId xmlns:p14="http://schemas.microsoft.com/office/powerpoint/2010/main" val="29818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Ганнуся повинна підсмажити </a:t>
            </a:r>
            <a:r>
              <a:rPr lang="uk-UA" sz="2800" b="1" i="1" kern="0" dirty="0">
                <a:solidFill>
                  <a:srgbClr val="FFFF00"/>
                </a:solidFill>
              </a:rPr>
              <a:t>6 сирників</a:t>
            </a:r>
            <a:r>
              <a:rPr lang="uk-UA" sz="2800" b="1" i="1" kern="0" dirty="0">
                <a:solidFill>
                  <a:srgbClr val="FFFFFF"/>
                </a:solidFill>
              </a:rPr>
              <a:t>. На сковороді вміщується лише </a:t>
            </a:r>
            <a:r>
              <a:rPr lang="uk-UA" sz="2800" b="1" i="1" kern="0" dirty="0">
                <a:solidFill>
                  <a:srgbClr val="FFFF00"/>
                </a:solidFill>
              </a:rPr>
              <a:t>4</a:t>
            </a:r>
            <a:r>
              <a:rPr lang="uk-UA" sz="2800" b="1" i="1" kern="0" dirty="0">
                <a:solidFill>
                  <a:srgbClr val="FFFFFF"/>
                </a:solidFill>
              </a:rPr>
              <a:t>. Кожний сирник потрібно смажити </a:t>
            </a:r>
            <a:r>
              <a:rPr lang="uk-UA" sz="2800" b="1" i="1" kern="0" dirty="0">
                <a:solidFill>
                  <a:srgbClr val="FFFF00"/>
                </a:solidFill>
              </a:rPr>
              <a:t>3 хв</a:t>
            </a:r>
            <a:r>
              <a:rPr lang="uk-UA" sz="2800" b="1" i="1" kern="0" dirty="0">
                <a:solidFill>
                  <a:srgbClr val="FFFFFF"/>
                </a:solidFill>
              </a:rPr>
              <a:t> з одного боку і </a:t>
            </a:r>
            <a:r>
              <a:rPr lang="uk-UA" sz="2800" b="1" i="1" kern="0" dirty="0">
                <a:solidFill>
                  <a:srgbClr val="FFFF00"/>
                </a:solidFill>
              </a:rPr>
              <a:t>3 хв </a:t>
            </a:r>
            <a:r>
              <a:rPr lang="uk-UA" sz="2800" b="1" i="1" kern="0" dirty="0">
                <a:solidFill>
                  <a:srgbClr val="FFFFFF"/>
                </a:solidFill>
              </a:rPr>
              <a:t>— з іншого. За скільки хвилин можна якнайшвидше підсмажити всі сирники?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2" y="3418891"/>
            <a:ext cx="7017517" cy="173341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9 хвилин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38805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Розділи прямокутник на 4 частини так, щоб вони були однакової форми й містили однакову кількість квадратів.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92722"/>
              </p:ext>
            </p:extLst>
          </p:nvPr>
        </p:nvGraphicFramePr>
        <p:xfrm>
          <a:off x="3430176" y="2708920"/>
          <a:ext cx="4716525" cy="3696104"/>
        </p:xfrm>
        <a:graphic>
          <a:graphicData uri="http://schemas.openxmlformats.org/drawingml/2006/table">
            <a:tbl>
              <a:tblPr firstRow="1" bandRow="1"/>
              <a:tblGrid>
                <a:gridCol w="943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112292"/>
              </p:ext>
            </p:extLst>
          </p:nvPr>
        </p:nvGraphicFramePr>
        <p:xfrm>
          <a:off x="3430176" y="2708920"/>
          <a:ext cx="2829915" cy="1848052"/>
        </p:xfrm>
        <a:graphic>
          <a:graphicData uri="http://schemas.openxmlformats.org/drawingml/2006/table">
            <a:tbl>
              <a:tblPr firstRow="1" bandRow="1"/>
              <a:tblGrid>
                <a:gridCol w="943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38048"/>
              </p:ext>
            </p:extLst>
          </p:nvPr>
        </p:nvGraphicFramePr>
        <p:xfrm>
          <a:off x="5302384" y="2708920"/>
          <a:ext cx="2829915" cy="1848052"/>
        </p:xfrm>
        <a:graphic>
          <a:graphicData uri="http://schemas.openxmlformats.org/drawingml/2006/table">
            <a:tbl>
              <a:tblPr firstRow="1" bandRow="1"/>
              <a:tblGrid>
                <a:gridCol w="943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30012"/>
              </p:ext>
            </p:extLst>
          </p:nvPr>
        </p:nvGraphicFramePr>
        <p:xfrm>
          <a:off x="3430176" y="4581128"/>
          <a:ext cx="2829915" cy="1848052"/>
        </p:xfrm>
        <a:graphic>
          <a:graphicData uri="http://schemas.openxmlformats.org/drawingml/2006/table">
            <a:tbl>
              <a:tblPr firstRow="1" bandRow="1"/>
              <a:tblGrid>
                <a:gridCol w="943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20041"/>
              </p:ext>
            </p:extLst>
          </p:nvPr>
        </p:nvGraphicFramePr>
        <p:xfrm>
          <a:off x="5302384" y="4581128"/>
          <a:ext cx="2829915" cy="1848052"/>
        </p:xfrm>
        <a:graphic>
          <a:graphicData uri="http://schemas.openxmlformats.org/drawingml/2006/table">
            <a:tbl>
              <a:tblPr firstRow="1" bandRow="1"/>
              <a:tblGrid>
                <a:gridCol w="943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3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800" dirty="0"/>
                    </a:p>
                  </a:txBody>
                  <a:tcPr marL="92336" marR="92336" marT="46168" marB="46168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3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Допоможи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Смайлику</a:t>
            </a:r>
            <a:r>
              <a:rPr lang="uk-UA" sz="2800" b="1" i="1" kern="0" dirty="0">
                <a:solidFill>
                  <a:srgbClr val="FFFFFF"/>
                </a:solidFill>
              </a:rPr>
              <a:t> знайти пару фігур, із яких можна скласти квадрат. </a:t>
            </a:r>
            <a:r>
              <a:rPr lang="uk-UA" sz="2800" b="1" i="1" kern="0" dirty="0" err="1">
                <a:solidFill>
                  <a:srgbClr val="FFFFFF"/>
                </a:solidFill>
              </a:rPr>
              <a:t>Запиши</a:t>
            </a:r>
            <a:r>
              <a:rPr lang="uk-UA" sz="2800" b="1" i="1" kern="0" dirty="0">
                <a:solidFill>
                  <a:srgbClr val="FFFFFF"/>
                </a:solidFill>
              </a:rPr>
              <a:t> номери цих фігур.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419" y="2521814"/>
            <a:ext cx="8334375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5016" y="5474142"/>
            <a:ext cx="1445005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 і 8</a:t>
            </a:r>
          </a:p>
        </p:txBody>
      </p:sp>
    </p:spTree>
    <p:extLst>
      <p:ext uri="{BB962C8B-B14F-4D97-AF65-F5344CB8AC3E}">
        <p14:creationId xmlns:p14="http://schemas.microsoft.com/office/powerpoint/2010/main" val="41137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Знайди слова, що заховались у прямокутнику.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445" y="2090652"/>
            <a:ext cx="7128792" cy="431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круглений прямокутник 7"/>
          <p:cNvSpPr/>
          <p:nvPr/>
        </p:nvSpPr>
        <p:spPr>
          <a:xfrm>
            <a:off x="2928627" y="5907076"/>
            <a:ext cx="4144330" cy="355554"/>
          </a:xfrm>
          <a:prstGeom prst="roundRect">
            <a:avLst/>
          </a:prstGeom>
          <a:solidFill>
            <a:srgbClr val="990099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89" y="1903717"/>
            <a:ext cx="557511" cy="557509"/>
          </a:xfrm>
          <a:prstGeom prst="rect">
            <a:avLst/>
          </a:prstGeom>
        </p:spPr>
      </p:pic>
      <p:sp>
        <p:nvSpPr>
          <p:cNvPr id="14" name="Округлений прямокутник 9"/>
          <p:cNvSpPr/>
          <p:nvPr/>
        </p:nvSpPr>
        <p:spPr>
          <a:xfrm>
            <a:off x="2855006" y="2147560"/>
            <a:ext cx="473535" cy="3039436"/>
          </a:xfrm>
          <a:prstGeom prst="roundRect">
            <a:avLst/>
          </a:prstGeom>
          <a:solidFill>
            <a:srgbClr val="0000F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88" y="2297579"/>
            <a:ext cx="557511" cy="557509"/>
          </a:xfrm>
          <a:prstGeom prst="rect">
            <a:avLst/>
          </a:prstGeom>
        </p:spPr>
      </p:pic>
      <p:sp>
        <p:nvSpPr>
          <p:cNvPr id="16" name="Округлений прямокутник 11"/>
          <p:cNvSpPr/>
          <p:nvPr/>
        </p:nvSpPr>
        <p:spPr>
          <a:xfrm>
            <a:off x="6700653" y="2620568"/>
            <a:ext cx="438669" cy="3703096"/>
          </a:xfrm>
          <a:prstGeom prst="roundRect">
            <a:avLst/>
          </a:prstGeom>
          <a:solidFill>
            <a:srgbClr val="339933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89" y="2695805"/>
            <a:ext cx="557511" cy="557509"/>
          </a:xfrm>
          <a:prstGeom prst="rect">
            <a:avLst/>
          </a:prstGeom>
        </p:spPr>
      </p:pic>
      <p:sp>
        <p:nvSpPr>
          <p:cNvPr id="18" name="Округлений прямокутник 13"/>
          <p:cNvSpPr/>
          <p:nvPr/>
        </p:nvSpPr>
        <p:spPr>
          <a:xfrm>
            <a:off x="3940608" y="2182471"/>
            <a:ext cx="504056" cy="3364565"/>
          </a:xfrm>
          <a:prstGeom prst="roundRect">
            <a:avLst/>
          </a:prstGeom>
          <a:solidFill>
            <a:srgbClr val="FF0000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34" y="3098764"/>
            <a:ext cx="557511" cy="55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42" y="15240"/>
            <a:ext cx="486545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2" y="3663216"/>
            <a:ext cx="2439386" cy="2439386"/>
          </a:xfrm>
          <a:prstGeom prst="rect">
            <a:avLst/>
          </a:prstGeom>
        </p:spPr>
      </p:pic>
      <p:pic>
        <p:nvPicPr>
          <p:cNvPr id="8" name="Picture 2" descr="add, append, circle, create, green, new, plu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3" y="3654920"/>
            <a:ext cx="2208412" cy="22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69" y="4428132"/>
            <a:ext cx="1846502" cy="18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44040" y="1196763"/>
            <a:ext cx="8506078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>
                <a:solidFill>
                  <a:srgbClr val="FFFFFF"/>
                </a:solidFill>
              </a:rPr>
              <a:t>Якщо із </a:t>
            </a:r>
            <a:r>
              <a:rPr lang="uk-UA" sz="3200" b="1" i="1" kern="0">
                <a:solidFill>
                  <a:srgbClr val="FFFF00"/>
                </a:solidFill>
              </a:rPr>
              <a:t>З</a:t>
            </a:r>
            <a:r>
              <a:rPr lang="uk-UA" sz="3200" b="1" i="1" kern="0">
                <a:solidFill>
                  <a:srgbClr val="FFFFFF"/>
                </a:solidFill>
              </a:rPr>
              <a:t> це візьмеш слово —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>
                <a:solidFill>
                  <a:srgbClr val="FFFFFF"/>
                </a:solidFill>
              </a:rPr>
              <a:t>сильний дощ впаде раптово.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>
                <a:solidFill>
                  <a:srgbClr val="FFFFFF"/>
                </a:solidFill>
              </a:rPr>
              <a:t>Коли </a:t>
            </a:r>
            <a:r>
              <a:rPr lang="uk-UA" sz="3200" b="1" i="1" kern="0">
                <a:solidFill>
                  <a:srgbClr val="FFFF00"/>
                </a:solidFill>
              </a:rPr>
              <a:t>З</a:t>
            </a:r>
            <a:r>
              <a:rPr lang="uk-UA" sz="3200" b="1" i="1" kern="0">
                <a:solidFill>
                  <a:srgbClr val="FFFFFF"/>
                </a:solidFill>
              </a:rPr>
              <a:t> на </a:t>
            </a:r>
            <a:r>
              <a:rPr lang="uk-UA" sz="3200" b="1" i="1" kern="0">
                <a:solidFill>
                  <a:srgbClr val="FFFF00"/>
                </a:solidFill>
              </a:rPr>
              <a:t>С</a:t>
            </a:r>
            <a:r>
              <a:rPr lang="uk-UA" sz="3200" b="1" i="1" kern="0">
                <a:solidFill>
                  <a:srgbClr val="FFFFFF"/>
                </a:solidFill>
              </a:rPr>
              <a:t> ти зміниш,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>
                <a:solidFill>
                  <a:srgbClr val="FFFFFF"/>
                </a:solidFill>
              </a:rPr>
              <a:t>в садку, серед дерев зустрінеш. 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</a:t>
            </a:r>
            <a:r>
              <a:rPr lang="uk-UA" sz="4800" b="1" i="1" kern="0" dirty="0">
                <a:solidFill>
                  <a:srgbClr val="FFFF00"/>
                </a:solidFill>
              </a:rPr>
              <a:t>З</a:t>
            </a:r>
            <a:r>
              <a:rPr lang="uk-UA" sz="4800" b="1" i="1" kern="0" dirty="0">
                <a:solidFill>
                  <a:srgbClr val="FFFFFF"/>
                </a:solidFill>
              </a:rPr>
              <a:t>лива – </a:t>
            </a:r>
            <a:r>
              <a:rPr lang="uk-UA" sz="4800" b="1" i="1" kern="0" dirty="0">
                <a:solidFill>
                  <a:srgbClr val="FFFF00"/>
                </a:solidFill>
              </a:rPr>
              <a:t>С</a:t>
            </a:r>
            <a:r>
              <a:rPr lang="uk-UA" sz="4800" b="1" i="1" kern="0" dirty="0">
                <a:solidFill>
                  <a:srgbClr val="FFFFFF"/>
                </a:solidFill>
              </a:rPr>
              <a:t>лива)</a:t>
            </a:r>
          </a:p>
        </p:txBody>
      </p:sp>
      <p:pic>
        <p:nvPicPr>
          <p:cNvPr id="17" name="Picture 2" descr="http://www.calorizator.ru/sites/default/files/product/pl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75" y="3449059"/>
            <a:ext cx="2407645" cy="24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volynpost.com/img/modules/news/9/a2/5a850a814ceb52d43dfe74f25efa2a29/top-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06" y="3360848"/>
            <a:ext cx="3210192" cy="240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44040" y="1196763"/>
            <a:ext cx="8506078" cy="10772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</a:t>
            </a:r>
            <a:r>
              <a:rPr lang="uk-UA" sz="3200" b="1" i="1" kern="0" dirty="0">
                <a:solidFill>
                  <a:srgbClr val="FFFF00"/>
                </a:solidFill>
              </a:rPr>
              <a:t>К</a:t>
            </a:r>
            <a:r>
              <a:rPr lang="uk-UA" sz="3200" b="1" i="1" kern="0" dirty="0">
                <a:solidFill>
                  <a:srgbClr val="FFFFFF"/>
                </a:solidFill>
              </a:rPr>
              <a:t> дає нам молоко густе,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</a:t>
            </a:r>
            <a:r>
              <a:rPr lang="uk-UA" sz="3200" b="1" i="1" kern="0" dirty="0">
                <a:solidFill>
                  <a:srgbClr val="FFFF00"/>
                </a:solidFill>
              </a:rPr>
              <a:t>Л</a:t>
            </a:r>
            <a:r>
              <a:rPr lang="uk-UA" sz="3200" b="1" i="1" kern="0" dirty="0">
                <a:solidFill>
                  <a:srgbClr val="FFFFFF"/>
                </a:solidFill>
              </a:rPr>
              <a:t> — над річкою росте.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</a:t>
            </a:r>
            <a:r>
              <a:rPr lang="uk-UA" sz="4800" b="1" i="1" kern="0" dirty="0">
                <a:solidFill>
                  <a:srgbClr val="FFFF00"/>
                </a:solidFill>
              </a:rPr>
              <a:t>К</a:t>
            </a:r>
            <a:r>
              <a:rPr lang="uk-UA" sz="4800" b="1" i="1" kern="0" dirty="0">
                <a:solidFill>
                  <a:srgbClr val="FFFFFF"/>
                </a:solidFill>
              </a:rPr>
              <a:t>оза – </a:t>
            </a:r>
            <a:r>
              <a:rPr lang="uk-UA" sz="4800" b="1" i="1" kern="0" dirty="0">
                <a:solidFill>
                  <a:srgbClr val="FFFF00"/>
                </a:solidFill>
              </a:rPr>
              <a:t>Л</a:t>
            </a:r>
            <a:r>
              <a:rPr lang="uk-UA" sz="4800" b="1" i="1" kern="0" dirty="0">
                <a:solidFill>
                  <a:srgbClr val="FFFFFF"/>
                </a:solidFill>
              </a:rPr>
              <a:t>оза)</a:t>
            </a:r>
          </a:p>
        </p:txBody>
      </p:sp>
      <p:pic>
        <p:nvPicPr>
          <p:cNvPr id="17" name="Picture 6" descr="http://blagomirie.ru/wp-content/uploads/2014/04/9726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16" y="2416491"/>
            <a:ext cx="4095228" cy="335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pustunchik.ua/images/interesting/plains/Verba2/s%C3%B6%C4%9F%C3%BCt%208.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90" y="2413622"/>
            <a:ext cx="3614790" cy="328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слайду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новий слайд можна одним зі способів: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46" y="3673957"/>
            <a:ext cx="4288652" cy="2782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222" y="3672825"/>
            <a:ext cx="3505523" cy="300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2007" y="1788463"/>
            <a:ext cx="597233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слайд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9819" y="1788463"/>
            <a:ext cx="597233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 </a:t>
            </a:r>
            <a:r>
              <a:rPr lang="uk-UA" sz="2800" b="1" i="1" kern="0" dirty="0">
                <a:solidFill>
                  <a:srgbClr val="FFFF00"/>
                </a:solidFill>
              </a:rPr>
              <a:t>Слайди </a:t>
            </a:r>
            <a:r>
              <a:rPr lang="uk-UA" sz="2800" b="1" i="1" kern="0" dirty="0">
                <a:solidFill>
                  <a:srgbClr val="FFFFFF"/>
                </a:solidFill>
              </a:rPr>
              <a:t>викликати контекстне меню вкладки та виконати команду  </a:t>
            </a:r>
            <a:r>
              <a:rPr lang="uk-UA" sz="2800" b="1" i="1" kern="0" dirty="0">
                <a:solidFill>
                  <a:srgbClr val="FFFF00"/>
                </a:solidFill>
              </a:rPr>
              <a:t>Новий слайд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2674568" y="4890992"/>
            <a:ext cx="1059232" cy="13269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трілка вліво 20"/>
          <p:cNvSpPr/>
          <p:nvPr/>
        </p:nvSpPr>
        <p:spPr>
          <a:xfrm rot="18900000">
            <a:off x="3295068" y="465407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7383223" y="5599334"/>
            <a:ext cx="2324658" cy="60334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Стрілка вліво 20"/>
          <p:cNvSpPr/>
          <p:nvPr/>
        </p:nvSpPr>
        <p:spPr>
          <a:xfrm rot="18900000">
            <a:off x="8140883" y="497098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5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слайдами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Операції над слайдами зручно здійснювати у зви­чайному режимі на вкладці  </a:t>
            </a:r>
            <a:r>
              <a:rPr lang="uk-UA" sz="2800" b="1" i="1" kern="0" dirty="0">
                <a:solidFill>
                  <a:srgbClr val="FFFF00"/>
                </a:solidFill>
              </a:rPr>
              <a:t>Слайди</a:t>
            </a:r>
            <a:r>
              <a:rPr lang="uk-UA" sz="2800" b="1" i="1" kern="0" dirty="0">
                <a:solidFill>
                  <a:srgbClr val="FFFFFF"/>
                </a:solidFill>
              </a:rPr>
              <a:t> за допомогою миші.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80" y="2293304"/>
            <a:ext cx="11411398" cy="40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вилучення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Установи вказівник на ескіз слайда, який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потрібно </a:t>
            </a:r>
            <a:r>
              <a:rPr lang="uk-UA" sz="2800" b="1" i="1" kern="0" dirty="0">
                <a:solidFill>
                  <a:srgbClr val="FFFFFF"/>
                </a:solidFill>
              </a:rPr>
              <a:t>вилучити.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2. </a:t>
            </a:r>
            <a:r>
              <a:rPr lang="uk-UA" sz="2800" b="1" i="1" kern="0" dirty="0" err="1">
                <a:solidFill>
                  <a:srgbClr val="FFFFFF"/>
                </a:solidFill>
              </a:rPr>
              <a:t>Виклич</a:t>
            </a:r>
            <a:r>
              <a:rPr lang="uk-UA" sz="2800" b="1" i="1" kern="0" dirty="0">
                <a:solidFill>
                  <a:srgbClr val="FFFFFF"/>
                </a:solidFill>
              </a:rPr>
              <a:t> контекстне меню.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3. </a:t>
            </a:r>
            <a:r>
              <a:rPr lang="uk-UA" sz="2800" b="1" i="1" kern="0" dirty="0" err="1">
                <a:solidFill>
                  <a:srgbClr val="FFFFFF"/>
                </a:solidFill>
              </a:rPr>
              <a:t>Обери</a:t>
            </a:r>
            <a:r>
              <a:rPr lang="uk-UA" sz="2800" b="1" i="1" kern="0" dirty="0">
                <a:solidFill>
                  <a:srgbClr val="FFFFFF"/>
                </a:solidFill>
              </a:rPr>
              <a:t>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слайд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368" y="3156208"/>
            <a:ext cx="4320648" cy="3328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5096734" y="5880459"/>
            <a:ext cx="2248946" cy="4704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5846129" y="521613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3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Алгоритм </a:t>
            </a:r>
            <a:r>
              <a:rPr lang="ru-RU" dirty="0" err="1"/>
              <a:t>зміни</a:t>
            </a:r>
            <a:r>
              <a:rPr lang="ru-RU" dirty="0"/>
              <a:t> порядку</a:t>
            </a:r>
            <a:br>
              <a:rPr lang="ru-RU" dirty="0"/>
            </a:br>
            <a:r>
              <a:rPr lang="ru-RU" dirty="0" err="1"/>
              <a:t>слідування</a:t>
            </a:r>
            <a:r>
              <a:rPr lang="ru-RU" dirty="0"/>
              <a:t> </a:t>
            </a:r>
            <a:r>
              <a:rPr lang="ru-RU" dirty="0" err="1"/>
              <a:t>слайдів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91375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Установи вказівник на ескіз слайда, який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потрібно </a:t>
            </a:r>
            <a:r>
              <a:rPr lang="uk-UA" sz="2800" b="1" i="1" kern="0" dirty="0">
                <a:solidFill>
                  <a:srgbClr val="FFFFFF"/>
                </a:solidFill>
              </a:rPr>
              <a:t>перемістити.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2. Натисни ліву кнопку миші та, не відпускаючи її, перетягни ескіз слайда на його нове місце.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51" y="4556976"/>
            <a:ext cx="783524" cy="783524"/>
          </a:xfrm>
          <a:prstGeom prst="rect">
            <a:avLst/>
          </a:prstGeom>
        </p:spPr>
      </p:pic>
      <p:pic>
        <p:nvPicPr>
          <p:cNvPr id="1026" name="Picture 2" descr="slide share, slideshar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62" y="3535376"/>
            <a:ext cx="2948644" cy="29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871539"/>
            <a:ext cx="40290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слайдами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Операції 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Копіювати</a:t>
            </a:r>
            <a:r>
              <a:rPr lang="uk-UA" sz="2800" b="1" i="1" kern="0" dirty="0">
                <a:solidFill>
                  <a:srgbClr val="FFFFFF"/>
                </a:solidFill>
              </a:rPr>
              <a:t>,  </a:t>
            </a:r>
            <a:r>
              <a:rPr lang="uk-UA" sz="2800" b="1" i="1" kern="0" dirty="0">
                <a:solidFill>
                  <a:srgbClr val="FFFF00"/>
                </a:solidFill>
              </a:rPr>
              <a:t>Вирізати</a:t>
            </a:r>
            <a:r>
              <a:rPr lang="uk-UA" sz="2800" b="1" i="1" kern="0" dirty="0">
                <a:solidFill>
                  <a:srgbClr val="FFFFFF"/>
                </a:solidFill>
              </a:rPr>
              <a:t>, 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800" b="1" i="1" kern="0" dirty="0">
                <a:solidFill>
                  <a:srgbClr val="FFFFFF"/>
                </a:solidFill>
              </a:rPr>
              <a:t> вико­нуються через буфер обміну за допомогою команд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або контекстного меню слайда.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31" y="3973978"/>
            <a:ext cx="2884022" cy="28840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37" y="4196051"/>
            <a:ext cx="2208083" cy="2208083"/>
          </a:xfrm>
          <a:prstGeom prst="rect">
            <a:avLst/>
          </a:prstGeom>
        </p:spPr>
      </p:pic>
      <p:pic>
        <p:nvPicPr>
          <p:cNvPr id="13" name="Picture 2" descr="check, checklist, checkmark, fitness, goal, gym, list, manage, management, organizer, plan, sport, strategy, task, tasks, time, track, tracklis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2" y="4033611"/>
            <a:ext cx="2594514" cy="25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48" y="265979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Буфер обміну </a:t>
            </a:r>
            <a:r>
              <a:rPr lang="uk-UA" sz="2800" b="1" i="1" kern="0" dirty="0">
                <a:solidFill>
                  <a:srgbClr val="FFFFFF"/>
                </a:solidFill>
              </a:rPr>
              <a:t>— це ділянка пам’яті комп’ютера, у якій тимчасово зберігається вирізаний або скопійований об’єкт.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6980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79585</TotalTime>
  <Words>661</Words>
  <Application>Microsoft Office PowerPoint</Application>
  <PresentationFormat>Произвольный</PresentationFormat>
  <Paragraphs>107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Утворення нового слайду, текстового вікна/поля.</vt:lpstr>
      <vt:lpstr>Розгадай загадку</vt:lpstr>
      <vt:lpstr>Розгадай загадку</vt:lpstr>
      <vt:lpstr>Розгадай загадку</vt:lpstr>
      <vt:lpstr>Створення слайду</vt:lpstr>
      <vt:lpstr>Операції над слайдами</vt:lpstr>
      <vt:lpstr>Алгоритм вилучення слайда</vt:lpstr>
      <vt:lpstr>Алгоритм зміни порядку слідування слайдів</vt:lpstr>
      <vt:lpstr>Операції над слайдами</vt:lpstr>
      <vt:lpstr>Операції над слайдами</vt:lpstr>
      <vt:lpstr>Утворення нового текстового вікна/поля</vt:lpstr>
      <vt:lpstr>Утворення нового текстового вікна/поля</vt:lpstr>
      <vt:lpstr>Форматування тексту</vt:lpstr>
      <vt:lpstr>Форматування тексту</vt:lpstr>
      <vt:lpstr>Форматування тексту</vt:lpstr>
      <vt:lpstr>Вирівнювання тексту</vt:lpstr>
      <vt:lpstr>Форматування тексту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Учень9</cp:lastModifiedBy>
  <cp:revision>1206</cp:revision>
  <dcterms:created xsi:type="dcterms:W3CDTF">2016-06-06T19:48:43Z</dcterms:created>
  <dcterms:modified xsi:type="dcterms:W3CDTF">2016-10-24T07:53:26Z</dcterms:modified>
</cp:coreProperties>
</file>