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566" r:id="rId4"/>
    <p:sldId id="592" r:id="rId5"/>
    <p:sldId id="593" r:id="rId6"/>
    <p:sldId id="594" r:id="rId7"/>
    <p:sldId id="595" r:id="rId8"/>
    <p:sldId id="596" r:id="rId9"/>
    <p:sldId id="597" r:id="rId10"/>
    <p:sldId id="598" r:id="rId11"/>
    <p:sldId id="599" r:id="rId12"/>
    <p:sldId id="635" r:id="rId13"/>
    <p:sldId id="600" r:id="rId14"/>
    <p:sldId id="601" r:id="rId15"/>
    <p:sldId id="609" r:id="rId16"/>
    <p:sldId id="610" r:id="rId17"/>
    <p:sldId id="602" r:id="rId18"/>
    <p:sldId id="634" r:id="rId19"/>
    <p:sldId id="331" r:id="rId20"/>
    <p:sldId id="259" r:id="rId21"/>
    <p:sldId id="261" r:id="rId22"/>
    <p:sldId id="30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DD6716"/>
    <a:srgbClr val="19426B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b="0" i="1" dirty="0"/>
            <a:t>текстовий процесор,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0" i="1" dirty="0"/>
            <a:t>графічний редактор,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b="0" i="1" dirty="0">
              <a:solidFill>
                <a:srgbClr val="002060"/>
              </a:solidFill>
            </a:rPr>
            <a:t>програми-</a:t>
          </a:r>
          <a:r>
            <a:rPr lang="uk-UA" sz="2800" b="0" i="1" dirty="0" err="1">
              <a:solidFill>
                <a:srgbClr val="002060"/>
              </a:solidFill>
            </a:rPr>
            <a:t>архіватори</a:t>
          </a:r>
          <a:r>
            <a:rPr lang="uk-UA" sz="2800" b="0" i="1" dirty="0">
              <a:solidFill>
                <a:srgbClr val="002060"/>
              </a:solidFill>
            </a:rPr>
            <a:t>,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b="0" i="1" dirty="0"/>
            <a:t>табличний процесор,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b="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b="0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b="0" i="1" dirty="0"/>
            <a:t>редактор комп'ютерних презентацій, 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b="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b="0" i="1"/>
        </a:p>
      </dgm:t>
    </dgm:pt>
    <dgm:pt modelId="{DE762E0D-A407-4079-B719-D6905CE10D6E}">
      <dgm:prSet phldrT="[Текст]" custT="1"/>
      <dgm:spPr>
        <a:solidFill>
          <a:srgbClr val="663300"/>
        </a:solidFill>
      </dgm:spPr>
      <dgm:t>
        <a:bodyPr/>
        <a:lstStyle/>
        <a:p>
          <a:r>
            <a:rPr lang="uk-UA" sz="2800" b="0" i="1" dirty="0"/>
            <a:t>навчальні і контролюючі програми, </a:t>
          </a:r>
        </a:p>
      </dgm:t>
    </dgm:pt>
    <dgm:pt modelId="{67F2D8A8-F538-43E3-B367-86A65212C328}" type="parTrans" cxnId="{7FD308A0-1203-4658-85F9-EEC061EF9E3F}">
      <dgm:prSet/>
      <dgm:spPr/>
      <dgm:t>
        <a:bodyPr/>
        <a:lstStyle/>
        <a:p>
          <a:endParaRPr lang="uk-UA" b="0"/>
        </a:p>
      </dgm:t>
    </dgm:pt>
    <dgm:pt modelId="{57B86E4D-65A7-45D1-B95A-167E70147009}" type="sibTrans" cxnId="{7FD308A0-1203-4658-85F9-EEC061EF9E3F}">
      <dgm:prSet/>
      <dgm:spPr/>
      <dgm:t>
        <a:bodyPr/>
        <a:lstStyle/>
        <a:p>
          <a:endParaRPr lang="uk-UA" b="0"/>
        </a:p>
      </dgm:t>
    </dgm:pt>
    <dgm:pt modelId="{7F53BC00-CEB4-406F-B591-1FC92E48DC4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800" b="0" i="1" dirty="0"/>
            <a:t>ігрові програми та багато інших.</a:t>
          </a:r>
        </a:p>
      </dgm:t>
    </dgm:pt>
    <dgm:pt modelId="{2D7417DA-2815-4A2D-9996-14A5F2C10D45}" type="parTrans" cxnId="{6A28A5DD-3726-46BA-B5AA-F3F99A78B1BF}">
      <dgm:prSet/>
      <dgm:spPr/>
      <dgm:t>
        <a:bodyPr/>
        <a:lstStyle/>
        <a:p>
          <a:endParaRPr lang="uk-UA" b="0"/>
        </a:p>
      </dgm:t>
    </dgm:pt>
    <dgm:pt modelId="{DDD93AC0-F3C6-4019-863B-08C88DA9E379}" type="sibTrans" cxnId="{6A28A5DD-3726-46BA-B5AA-F3F99A78B1BF}">
      <dgm:prSet/>
      <dgm:spPr/>
      <dgm:t>
        <a:bodyPr/>
        <a:lstStyle/>
        <a:p>
          <a:endParaRPr lang="uk-UA" b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7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7"/>
      <dgm:spPr/>
    </dgm:pt>
    <dgm:pt modelId="{79FA0555-FEE1-4173-AD86-0A4FAA4240E0}" type="pres">
      <dgm:prSet presAssocID="{BD77BD33-EC30-46AC-BD24-401E734F8176}" presName="dstNode" presStyleLbl="node1" presStyleIdx="0" presStyleCnt="7"/>
      <dgm:spPr/>
    </dgm:pt>
    <dgm:pt modelId="{EE2EA9E0-CBE5-43E4-BB02-325D168626A4}" type="pres">
      <dgm:prSet presAssocID="{D44B0D79-7F04-44B9-9C7C-CD28C17613D0}" presName="text_1" presStyleLbl="node1" presStyleIdx="0" presStyleCnt="7" custScaleY="12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7"/>
      <dgm:spPr/>
    </dgm:pt>
    <dgm:pt modelId="{AD2F74AD-5B6A-4346-8349-090AC68FEE9A}" type="pres">
      <dgm:prSet presAssocID="{1B81C372-925C-46FC-96B1-2F1AAF945560}" presName="text_2" presStyleLbl="node1" presStyleIdx="1" presStyleCnt="7" custScaleY="12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7"/>
      <dgm:spPr/>
    </dgm:pt>
    <dgm:pt modelId="{46297F79-2755-4E7F-87B4-88629DD167EF}" type="pres">
      <dgm:prSet presAssocID="{FFF60420-B008-4E57-9B7A-8B5C4B8F1F0F}" presName="text_3" presStyleLbl="node1" presStyleIdx="2" presStyleCnt="7" custScaleY="12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7"/>
      <dgm:spPr/>
    </dgm:pt>
    <dgm:pt modelId="{E97A966C-ADE1-481C-9602-29D743F1F5D5}" type="pres">
      <dgm:prSet presAssocID="{574467BF-CB95-4D99-A5FA-460B08A3B1CD}" presName="text_4" presStyleLbl="node1" presStyleIdx="3" presStyleCnt="7" custScaleY="12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7"/>
      <dgm:spPr/>
    </dgm:pt>
    <dgm:pt modelId="{A75E9348-9280-4796-BDCC-B84F04B5A654}" type="pres">
      <dgm:prSet presAssocID="{9F5EE445-7A33-4127-8BC1-059962E1C614}" presName="text_5" presStyleLbl="node1" presStyleIdx="4" presStyleCnt="7" custScaleY="12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7"/>
      <dgm:spPr/>
    </dgm:pt>
    <dgm:pt modelId="{E5DBD1BA-B723-4838-913A-64D1A1F035FB}" type="pres">
      <dgm:prSet presAssocID="{DE762E0D-A407-4079-B719-D6905CE10D6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AA877-12C9-4343-8AB5-30698691FA45}" type="pres">
      <dgm:prSet presAssocID="{DE762E0D-A407-4079-B719-D6905CE10D6E}" presName="accent_6" presStyleCnt="0"/>
      <dgm:spPr/>
    </dgm:pt>
    <dgm:pt modelId="{516753AE-8F37-498D-BACF-02CD53CD0E2D}" type="pres">
      <dgm:prSet presAssocID="{DE762E0D-A407-4079-B719-D6905CE10D6E}" presName="accentRepeatNode" presStyleLbl="solidFgAcc1" presStyleIdx="5" presStyleCnt="7"/>
      <dgm:spPr/>
    </dgm:pt>
    <dgm:pt modelId="{2256C265-17FF-4981-9EEE-5C291ADBC382}" type="pres">
      <dgm:prSet presAssocID="{7F53BC00-CEB4-406F-B591-1FC92E48DC48}" presName="text_7" presStyleLbl="node1" presStyleIdx="6" presStyleCnt="7" custScaleY="12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E1BBC-CF83-4F97-9EC5-E3B7F934A0D9}" type="pres">
      <dgm:prSet presAssocID="{7F53BC00-CEB4-406F-B591-1FC92E48DC48}" presName="accent_7" presStyleCnt="0"/>
      <dgm:spPr/>
    </dgm:pt>
    <dgm:pt modelId="{1173BCF9-271C-4E22-9ADB-595E862AD76E}" type="pres">
      <dgm:prSet presAssocID="{7F53BC00-CEB4-406F-B591-1FC92E48DC48}" presName="accentRepeatNode" presStyleLbl="solidFgAcc1" presStyleIdx="6" presStyleCnt="7"/>
      <dgm:spPr/>
    </dgm:pt>
  </dgm:ptLst>
  <dgm:cxnLst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AA1A62FE-8434-4A1A-B111-32ACBC8CCAAB}" type="presOf" srcId="{7F53BC00-CEB4-406F-B591-1FC92E48DC48}" destId="{2256C265-17FF-4981-9EEE-5C291ADBC382}" srcOrd="0" destOrd="0" presId="urn:microsoft.com/office/officeart/2008/layout/VerticalCurvedList"/>
    <dgm:cxn modelId="{6A28A5DD-3726-46BA-B5AA-F3F99A78B1BF}" srcId="{BD77BD33-EC30-46AC-BD24-401E734F8176}" destId="{7F53BC00-CEB4-406F-B591-1FC92E48DC48}" srcOrd="6" destOrd="0" parTransId="{2D7417DA-2815-4A2D-9996-14A5F2C10D45}" sibTransId="{DDD93AC0-F3C6-4019-863B-08C88DA9E379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7FD308A0-1203-4658-85F9-EEC061EF9E3F}" srcId="{BD77BD33-EC30-46AC-BD24-401E734F8176}" destId="{DE762E0D-A407-4079-B719-D6905CE10D6E}" srcOrd="5" destOrd="0" parTransId="{67F2D8A8-F538-43E3-B367-86A65212C328}" sibTransId="{57B86E4D-65A7-45D1-B95A-167E70147009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2BD0CB67-A55E-4BD4-B5C5-9A678BBF1791}" type="presOf" srcId="{DE762E0D-A407-4079-B719-D6905CE10D6E}" destId="{E5DBD1BA-B723-4838-913A-64D1A1F035FB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BFE5FFB3-5189-4779-8ADF-CE7640173A4E}" type="presParOf" srcId="{0B7B7FCB-7340-4C8C-9CEC-44D83247E09F}" destId="{E5DBD1BA-B723-4838-913A-64D1A1F035FB}" srcOrd="11" destOrd="0" presId="urn:microsoft.com/office/officeart/2008/layout/VerticalCurvedList"/>
    <dgm:cxn modelId="{B71789B4-6866-4D61-8D3C-C7D25998163F}" type="presParOf" srcId="{0B7B7FCB-7340-4C8C-9CEC-44D83247E09F}" destId="{305AA877-12C9-4343-8AB5-30698691FA45}" srcOrd="12" destOrd="0" presId="urn:microsoft.com/office/officeart/2008/layout/VerticalCurvedList"/>
    <dgm:cxn modelId="{E9EB58E2-55BF-44A7-B2EE-1B47A56FF156}" type="presParOf" srcId="{305AA877-12C9-4343-8AB5-30698691FA45}" destId="{516753AE-8F37-498D-BACF-02CD53CD0E2D}" srcOrd="0" destOrd="0" presId="urn:microsoft.com/office/officeart/2008/layout/VerticalCurvedList"/>
    <dgm:cxn modelId="{646A6FD7-80C9-4449-9D6C-1AFE7F93CF02}" type="presParOf" srcId="{0B7B7FCB-7340-4C8C-9CEC-44D83247E09F}" destId="{2256C265-17FF-4981-9EEE-5C291ADBC382}" srcOrd="13" destOrd="0" presId="urn:microsoft.com/office/officeart/2008/layout/VerticalCurvedList"/>
    <dgm:cxn modelId="{B7DB8953-872A-464A-9F95-F8526BA19E6D}" type="presParOf" srcId="{0B7B7FCB-7340-4C8C-9CEC-44D83247E09F}" destId="{444E1BBC-CF83-4F97-9EC5-E3B7F934A0D9}" srcOrd="14" destOrd="0" presId="urn:microsoft.com/office/officeart/2008/layout/VerticalCurvedList"/>
    <dgm:cxn modelId="{0A51860F-D6F4-4A85-99FA-7C84FA1518E6}" type="presParOf" srcId="{444E1BBC-CF83-4F97-9EC5-E3B7F934A0D9}" destId="{1173BCF9-271C-4E22-9ADB-595E862AD7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b="1" i="1" noProof="0" dirty="0"/>
            <a:t>засоби керування </a:t>
          </a:r>
          <a:r>
            <a:rPr lang="uk-UA" sz="2800" i="1" noProof="0" dirty="0"/>
            <a:t>(кнопки, меню та ін.),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0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0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засоби введення даних </a:t>
          </a:r>
          <a:r>
            <a:rPr lang="uk-UA" sz="2800" i="1" noProof="0" dirty="0"/>
            <a:t>(поля, лічильники та ін.),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000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000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засоби виведення даних </a:t>
          </a:r>
          <a:r>
            <a:rPr lang="uk-UA" sz="2800" i="1" noProof="0" dirty="0">
              <a:solidFill>
                <a:srgbClr val="002060"/>
              </a:solidFill>
            </a:rPr>
            <a:t>(написи, поля та ін.)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000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000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b="1" i="1" noProof="0" dirty="0"/>
            <a:t>Алфавіт</a:t>
          </a:r>
          <a:r>
            <a:rPr lang="uk-UA" sz="2800" i="1" noProof="0" dirty="0"/>
            <a:t> - множина символів, з яких можна утворювати слова і речення цієї мови.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8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8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Словник</a:t>
          </a:r>
          <a:r>
            <a:rPr lang="uk-UA" sz="2800" i="1" noProof="0" dirty="0"/>
            <a:t> - набір слів, які використовуються в цій мові.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800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800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Синтаксис</a:t>
          </a:r>
          <a:r>
            <a:rPr lang="uk-UA" sz="2800" i="1" noProof="0" dirty="0">
              <a:solidFill>
                <a:srgbClr val="002060"/>
              </a:solidFill>
            </a:rPr>
            <a:t> - правила складання і запису </a:t>
          </a:r>
          <a:r>
            <a:rPr lang="uk-UA" sz="2800" i="1" noProof="0" dirty="0" err="1">
              <a:solidFill>
                <a:srgbClr val="002060"/>
              </a:solidFill>
            </a:rPr>
            <a:t>мовних</a:t>
          </a:r>
          <a:r>
            <a:rPr lang="uk-UA" sz="2800" i="1" noProof="0" dirty="0">
              <a:solidFill>
                <a:srgbClr val="002060"/>
              </a:solidFill>
            </a:rPr>
            <a:t> конструкцій: не словникових слів і речень.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800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800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b="1" i="1" noProof="0" dirty="0"/>
            <a:t>Семантику</a:t>
          </a:r>
          <a:r>
            <a:rPr lang="uk-UA" sz="2800" i="1" noProof="0" dirty="0"/>
            <a:t> - встановлене однозначне тлумачення </a:t>
          </a:r>
          <a:r>
            <a:rPr lang="uk-UA" sz="2800" i="1" noProof="0" dirty="0" err="1"/>
            <a:t>мовних</a:t>
          </a:r>
          <a:r>
            <a:rPr lang="uk-UA" sz="2800" i="1" noProof="0" dirty="0"/>
            <a:t> конструкцій, правил їх виконання.</a:t>
          </a:r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800" i="1" noProof="0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800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4648" custLinFactNeighborY="-8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42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/>
      <dgm:spPr>
        <a:ln w="28575"/>
      </dgm:spPr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Машинно-залежні</a:t>
          </a:r>
        </a:p>
        <a:p>
          <a:r>
            <a:rPr lang="uk-UA" b="1" i="1" dirty="0">
              <a:solidFill>
                <a:srgbClr val="002060"/>
              </a:solidFill>
            </a:rPr>
            <a:t>(низького рівня)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Машинні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 err="1">
              <a:solidFill>
                <a:schemeClr val="bg1"/>
              </a:solidFill>
            </a:rPr>
            <a:t>Асамблер</a:t>
          </a:r>
          <a:endParaRPr lang="uk-UA" i="1" dirty="0">
            <a:solidFill>
              <a:schemeClr val="bg1"/>
            </a:solidFill>
          </a:endParaRP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97886570-BD17-423D-B8D1-7003E91FF010}">
      <dgm:prSet phldrT="[Текст]"/>
      <dgm:spPr>
        <a:ln w="28575"/>
      </dgm:spPr>
      <dgm:t>
        <a:bodyPr/>
        <a:lstStyle/>
        <a:p>
          <a:r>
            <a:rPr lang="uk-UA" b="1" i="1" dirty="0"/>
            <a:t>Машинно-незалежні</a:t>
          </a:r>
        </a:p>
        <a:p>
          <a:r>
            <a:rPr lang="uk-UA" b="1" i="1" dirty="0"/>
            <a:t>(високого рівня)</a:t>
          </a:r>
        </a:p>
      </dgm:t>
    </dgm:pt>
    <dgm:pt modelId="{3C6B15CE-4E14-4852-AEFB-8F8BDEE378E5}" type="parTrans" cxnId="{B866A8EC-82AC-44E2-9490-C8CA12BE1853}">
      <dgm:prSet/>
      <dgm:spPr/>
      <dgm:t>
        <a:bodyPr/>
        <a:lstStyle/>
        <a:p>
          <a:endParaRPr lang="uk-UA" i="1"/>
        </a:p>
      </dgm:t>
    </dgm:pt>
    <dgm:pt modelId="{F8A73684-DAB5-4ABE-99EE-7D99CAB3090F}" type="sibTrans" cxnId="{B866A8EC-82AC-44E2-9490-C8CA12BE1853}">
      <dgm:prSet/>
      <dgm:spPr/>
      <dgm:t>
        <a:bodyPr/>
        <a:lstStyle/>
        <a:p>
          <a:endParaRPr lang="uk-UA" i="1"/>
        </a:p>
      </dgm:t>
    </dgm:pt>
    <dgm:pt modelId="{73F15D8A-75B4-45FB-84D9-6F77E60FF4BC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Універсальні мови</a:t>
          </a:r>
        </a:p>
      </dgm:t>
    </dgm:pt>
    <dgm:pt modelId="{6EA43BFD-89C9-4869-9B6A-9F8A3C8907CA}" type="parTrans" cxnId="{92B86E0E-0273-4C62-BB3F-D1C151E3FEF8}">
      <dgm:prSet/>
      <dgm:spPr>
        <a:ln w="28575"/>
      </dgm:spPr>
      <dgm:t>
        <a:bodyPr/>
        <a:lstStyle/>
        <a:p>
          <a:endParaRPr lang="uk-UA" i="1"/>
        </a:p>
      </dgm:t>
    </dgm:pt>
    <dgm:pt modelId="{B2FFA4EB-2C92-414B-96F0-0AB46887B332}" type="sibTrans" cxnId="{92B86E0E-0273-4C62-BB3F-D1C151E3FEF8}">
      <dgm:prSet/>
      <dgm:spPr/>
      <dgm:t>
        <a:bodyPr/>
        <a:lstStyle/>
        <a:p>
          <a:endParaRPr lang="uk-UA" i="1"/>
        </a:p>
      </dgm:t>
    </dgm:pt>
    <dgm:pt modelId="{BE5102D3-FF53-439A-B320-2BEB084FBB76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Спеціалізовані мови</a:t>
          </a:r>
        </a:p>
      </dgm:t>
    </dgm:pt>
    <dgm:pt modelId="{74222C80-698D-4F46-8DBA-B23B8168E867}" type="parTrans" cxnId="{174D79D2-4450-4423-86ED-A14CB26DAC76}">
      <dgm:prSet/>
      <dgm:spPr>
        <a:ln w="28575"/>
      </dgm:spPr>
      <dgm:t>
        <a:bodyPr/>
        <a:lstStyle/>
        <a:p>
          <a:endParaRPr lang="uk-UA" i="1"/>
        </a:p>
      </dgm:t>
    </dgm:pt>
    <dgm:pt modelId="{BD7E4973-10F8-44EF-9F08-3C118714847A}" type="sibTrans" cxnId="{174D79D2-4450-4423-86ED-A14CB26DAC76}">
      <dgm:prSet/>
      <dgm:spPr/>
      <dgm:t>
        <a:bodyPr/>
        <a:lstStyle/>
        <a:p>
          <a:endParaRPr lang="uk-UA" i="1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2" custScaleX="379437" custScaleY="129788"/>
      <dgm:spPr/>
      <dgm:t>
        <a:bodyPr/>
        <a:lstStyle/>
        <a:p>
          <a:endParaRPr lang="ru-RU"/>
        </a:p>
      </dgm:t>
    </dgm:pt>
    <dgm:pt modelId="{CF4F6211-E88A-4CBD-931E-84CB54C69E01}" type="pres">
      <dgm:prSet presAssocID="{37E2699E-006F-47C8-A685-555F787B3985}" presName="rootConnector" presStyleLbl="node1" presStyleIdx="0" presStyleCnt="2"/>
      <dgm:spPr/>
      <dgm:t>
        <a:bodyPr/>
        <a:lstStyle/>
        <a:p>
          <a:endParaRPr lang="ru-RU"/>
        </a:p>
      </dgm:t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4" custSzX="548378"/>
      <dgm:spPr/>
      <dgm:t>
        <a:bodyPr/>
        <a:lstStyle/>
        <a:p>
          <a:endParaRPr lang="ru-RU"/>
        </a:p>
      </dgm:t>
    </dgm:pt>
    <dgm:pt modelId="{FC7004C5-07FE-40D5-B06B-4DDA3F35BEAE}" type="pres">
      <dgm:prSet presAssocID="{74772AE7-9C53-4138-B9F6-83CA17C92653}" presName="childText" presStyleLbl="bgAcc1" presStyleIdx="0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D007A-E220-48B9-8DFE-99DA5BF95556}" type="pres">
      <dgm:prSet presAssocID="{0F1461E9-00C2-40A6-AB09-4CEC2652501C}" presName="Name13" presStyleLbl="parChTrans1D2" presStyleIdx="1" presStyleCnt="4" custSzX="548378"/>
      <dgm:spPr/>
      <dgm:t>
        <a:bodyPr/>
        <a:lstStyle/>
        <a:p>
          <a:endParaRPr lang="ru-RU"/>
        </a:p>
      </dgm:t>
    </dgm:pt>
    <dgm:pt modelId="{4F317127-F31A-4365-B3C2-4EEDD0778BD1}" type="pres">
      <dgm:prSet presAssocID="{B9BB0D98-6435-4786-818C-A2E02E04445A}" presName="childText" presStyleLbl="bgAcc1" presStyleIdx="1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CBD2-8685-4631-8E2D-CAD6CDDB906D}" type="pres">
      <dgm:prSet presAssocID="{97886570-BD17-423D-B8D1-7003E91FF010}" presName="root" presStyleCnt="0"/>
      <dgm:spPr/>
    </dgm:pt>
    <dgm:pt modelId="{E64A5A28-B5A9-4DCC-B922-D447BCF82338}" type="pres">
      <dgm:prSet presAssocID="{97886570-BD17-423D-B8D1-7003E91FF010}" presName="rootComposite" presStyleCnt="0"/>
      <dgm:spPr/>
    </dgm:pt>
    <dgm:pt modelId="{7B58425A-EEE2-4898-917A-96C2B82E4003}" type="pres">
      <dgm:prSet presAssocID="{97886570-BD17-423D-B8D1-7003E91FF010}" presName="rootText" presStyleLbl="node1" presStyleIdx="1" presStyleCnt="2" custScaleX="379437" custScaleY="129788"/>
      <dgm:spPr/>
      <dgm:t>
        <a:bodyPr/>
        <a:lstStyle/>
        <a:p>
          <a:endParaRPr lang="ru-RU"/>
        </a:p>
      </dgm:t>
    </dgm:pt>
    <dgm:pt modelId="{A44BEB63-C452-4D25-BEBF-BB5A6DEC5F51}" type="pres">
      <dgm:prSet presAssocID="{97886570-BD17-423D-B8D1-7003E91FF010}" presName="rootConnector" presStyleLbl="node1" presStyleIdx="1" presStyleCnt="2"/>
      <dgm:spPr/>
      <dgm:t>
        <a:bodyPr/>
        <a:lstStyle/>
        <a:p>
          <a:endParaRPr lang="ru-RU"/>
        </a:p>
      </dgm:t>
    </dgm:pt>
    <dgm:pt modelId="{B91D3137-B6CE-45E7-A423-F66E245CA9ED}" type="pres">
      <dgm:prSet presAssocID="{97886570-BD17-423D-B8D1-7003E91FF010}" presName="childShape" presStyleCnt="0"/>
      <dgm:spPr/>
    </dgm:pt>
    <dgm:pt modelId="{31BCB4F8-59A4-4358-A885-7479DC412C86}" type="pres">
      <dgm:prSet presAssocID="{6EA43BFD-89C9-4869-9B6A-9F8A3C8907CA}" presName="Name13" presStyleLbl="parChTrans1D2" presStyleIdx="2" presStyleCnt="4" custSzX="548378"/>
      <dgm:spPr/>
      <dgm:t>
        <a:bodyPr/>
        <a:lstStyle/>
        <a:p>
          <a:endParaRPr lang="ru-RU"/>
        </a:p>
      </dgm:t>
    </dgm:pt>
    <dgm:pt modelId="{1146AE67-7CF8-4BF5-891C-16417FD52F4E}" type="pres">
      <dgm:prSet presAssocID="{73F15D8A-75B4-45FB-84D9-6F77E60FF4BC}" presName="childText" presStyleLbl="bgAcc1" presStyleIdx="2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5A20B-2327-475B-8D29-D3A3D428CAE4}" type="pres">
      <dgm:prSet presAssocID="{74222C80-698D-4F46-8DBA-B23B8168E867}" presName="Name13" presStyleLbl="parChTrans1D2" presStyleIdx="3" presStyleCnt="4" custSzX="548378"/>
      <dgm:spPr/>
      <dgm:t>
        <a:bodyPr/>
        <a:lstStyle/>
        <a:p>
          <a:endParaRPr lang="ru-RU"/>
        </a:p>
      </dgm:t>
    </dgm:pt>
    <dgm:pt modelId="{D7D74754-0E4D-4CDC-903B-564D3327B06B}" type="pres">
      <dgm:prSet presAssocID="{BE5102D3-FF53-439A-B320-2BEB084FBB76}" presName="childText" presStyleLbl="bgAcc1" presStyleIdx="3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C1343BFE-1B15-41B5-8211-57A66B240E59}" type="presOf" srcId="{73F15D8A-75B4-45FB-84D9-6F77E60FF4BC}" destId="{1146AE67-7CF8-4BF5-891C-16417FD52F4E}" srcOrd="0" destOrd="0" presId="urn:microsoft.com/office/officeart/2005/8/layout/hierarchy3"/>
    <dgm:cxn modelId="{174D79D2-4450-4423-86ED-A14CB26DAC76}" srcId="{97886570-BD17-423D-B8D1-7003E91FF010}" destId="{BE5102D3-FF53-439A-B320-2BEB084FBB76}" srcOrd="1" destOrd="0" parTransId="{74222C80-698D-4F46-8DBA-B23B8168E867}" sibTransId="{BD7E4973-10F8-44EF-9F08-3C118714847A}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92B86E0E-0273-4C62-BB3F-D1C151E3FEF8}" srcId="{97886570-BD17-423D-B8D1-7003E91FF010}" destId="{73F15D8A-75B4-45FB-84D9-6F77E60FF4BC}" srcOrd="0" destOrd="0" parTransId="{6EA43BFD-89C9-4869-9B6A-9F8A3C8907CA}" sibTransId="{B2FFA4EB-2C92-414B-96F0-0AB46887B332}"/>
    <dgm:cxn modelId="{1489C1DD-1D7E-49B5-A9CB-CF98CB323262}" type="presOf" srcId="{74222C80-698D-4F46-8DBA-B23B8168E867}" destId="{9075A20B-2327-475B-8D29-D3A3D428CAE4}" srcOrd="0" destOrd="0" presId="urn:microsoft.com/office/officeart/2005/8/layout/hierarchy3"/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2A36E8FB-272A-4720-A3D6-CF9F3B4D7C91}" type="presOf" srcId="{97886570-BD17-423D-B8D1-7003E91FF010}" destId="{A44BEB63-C452-4D25-BEBF-BB5A6DEC5F51}" srcOrd="1" destOrd="0" presId="urn:microsoft.com/office/officeart/2005/8/layout/hierarchy3"/>
    <dgm:cxn modelId="{0DAEF52B-BE71-43A1-98C1-8EFD0955CEE2}" type="presOf" srcId="{6EA43BFD-89C9-4869-9B6A-9F8A3C8907CA}" destId="{31BCB4F8-59A4-4358-A885-7479DC412C86}" srcOrd="0" destOrd="0" presId="urn:microsoft.com/office/officeart/2005/8/layout/hierarchy3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911A2625-F32A-41C4-B665-C2D9BF749297}" type="presOf" srcId="{BE5102D3-FF53-439A-B320-2BEB084FBB76}" destId="{D7D74754-0E4D-4CDC-903B-564D3327B06B}" srcOrd="0" destOrd="0" presId="urn:microsoft.com/office/officeart/2005/8/layout/hierarchy3"/>
    <dgm:cxn modelId="{9A743859-FEB6-431B-B68B-CD4CBB945634}" type="presOf" srcId="{97886570-BD17-423D-B8D1-7003E91FF010}" destId="{7B58425A-EEE2-4898-917A-96C2B82E4003}" srcOrd="0" destOrd="0" presId="urn:microsoft.com/office/officeart/2005/8/layout/hierarchy3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B866A8EC-82AC-44E2-9490-C8CA12BE1853}" srcId="{01B060D1-6A21-4704-B64E-35A2AD1354B2}" destId="{97886570-BD17-423D-B8D1-7003E91FF010}" srcOrd="1" destOrd="0" parTransId="{3C6B15CE-4E14-4852-AEFB-8F8BDEE378E5}" sibTransId="{F8A73684-DAB5-4ABE-99EE-7D99CAB3090F}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3F7675CA-7DD4-46EA-B553-F48D941C63C3}" type="presParOf" srcId="{D98A275F-32A4-4B4D-BFC2-03A5E67C12E1}" destId="{2611CBD2-8685-4631-8E2D-CAD6CDDB906D}" srcOrd="1" destOrd="0" presId="urn:microsoft.com/office/officeart/2005/8/layout/hierarchy3"/>
    <dgm:cxn modelId="{96797323-CFE4-43CF-B83E-F39CBFB4F753}" type="presParOf" srcId="{2611CBD2-8685-4631-8E2D-CAD6CDDB906D}" destId="{E64A5A28-B5A9-4DCC-B922-D447BCF82338}" srcOrd="0" destOrd="0" presId="urn:microsoft.com/office/officeart/2005/8/layout/hierarchy3"/>
    <dgm:cxn modelId="{71BE740A-EEF5-4CEB-94B3-91B94C69188E}" type="presParOf" srcId="{E64A5A28-B5A9-4DCC-B922-D447BCF82338}" destId="{7B58425A-EEE2-4898-917A-96C2B82E4003}" srcOrd="0" destOrd="0" presId="urn:microsoft.com/office/officeart/2005/8/layout/hierarchy3"/>
    <dgm:cxn modelId="{3E4AD72C-5B0F-4332-9AE2-E24A749D06EF}" type="presParOf" srcId="{E64A5A28-B5A9-4DCC-B922-D447BCF82338}" destId="{A44BEB63-C452-4D25-BEBF-BB5A6DEC5F51}" srcOrd="1" destOrd="0" presId="urn:microsoft.com/office/officeart/2005/8/layout/hierarchy3"/>
    <dgm:cxn modelId="{A2AF246C-E972-44E1-BAD4-40B893057262}" type="presParOf" srcId="{2611CBD2-8685-4631-8E2D-CAD6CDDB906D}" destId="{B91D3137-B6CE-45E7-A423-F66E245CA9ED}" srcOrd="1" destOrd="0" presId="urn:microsoft.com/office/officeart/2005/8/layout/hierarchy3"/>
    <dgm:cxn modelId="{48527B13-1B5B-406B-BB8C-BE9AB9373EAF}" type="presParOf" srcId="{B91D3137-B6CE-45E7-A423-F66E245CA9ED}" destId="{31BCB4F8-59A4-4358-A885-7479DC412C86}" srcOrd="0" destOrd="0" presId="urn:microsoft.com/office/officeart/2005/8/layout/hierarchy3"/>
    <dgm:cxn modelId="{470E3D05-E220-494A-85E0-56EE685A0399}" type="presParOf" srcId="{B91D3137-B6CE-45E7-A423-F66E245CA9ED}" destId="{1146AE67-7CF8-4BF5-891C-16417FD52F4E}" srcOrd="1" destOrd="0" presId="urn:microsoft.com/office/officeart/2005/8/layout/hierarchy3"/>
    <dgm:cxn modelId="{62D29AB9-96F3-47F9-8B60-CF81A0176129}" type="presParOf" srcId="{B91D3137-B6CE-45E7-A423-F66E245CA9ED}" destId="{9075A20B-2327-475B-8D29-D3A3D428CAE4}" srcOrd="2" destOrd="0" presId="urn:microsoft.com/office/officeart/2005/8/layout/hierarchy3"/>
    <dgm:cxn modelId="{17ACFC34-0562-4FFC-A786-FCD185FBE096}" type="presParOf" srcId="{B91D3137-B6CE-45E7-A423-F66E245CA9ED}" destId="{D7D74754-0E4D-4CDC-903B-564D3327B06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34834" y="-802133"/>
          <a:ext cx="6236439" cy="6236439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24946" y="165753"/>
          <a:ext cx="8122828" cy="5106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41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текстовий процесор, </a:t>
          </a:r>
        </a:p>
      </dsp:txBody>
      <dsp:txXfrm>
        <a:off x="324946" y="165753"/>
        <a:ext cx="8122828" cy="510621"/>
      </dsp:txXfrm>
    </dsp:sp>
    <dsp:sp modelId="{27878C57-BBF6-4C22-88FA-1C3D4933722D}">
      <dsp:nvSpPr>
        <dsp:cNvPr id="0" name=""/>
        <dsp:cNvSpPr/>
      </dsp:nvSpPr>
      <dsp:spPr>
        <a:xfrm>
          <a:off x="61839" y="157957"/>
          <a:ext cx="526214" cy="526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06174" y="797581"/>
          <a:ext cx="7741600" cy="51062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41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графічний редактор, </a:t>
          </a:r>
        </a:p>
      </dsp:txBody>
      <dsp:txXfrm>
        <a:off x="706174" y="797581"/>
        <a:ext cx="7741600" cy="510621"/>
      </dsp:txXfrm>
    </dsp:sp>
    <dsp:sp modelId="{E63EBB38-5984-4F74-98F1-254621592311}">
      <dsp:nvSpPr>
        <dsp:cNvPr id="0" name=""/>
        <dsp:cNvSpPr/>
      </dsp:nvSpPr>
      <dsp:spPr>
        <a:xfrm>
          <a:off x="443067" y="789785"/>
          <a:ext cx="526214" cy="526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15085" y="1428946"/>
          <a:ext cx="7532689" cy="5106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41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>
              <a:solidFill>
                <a:srgbClr val="002060"/>
              </a:solidFill>
            </a:rPr>
            <a:t>програми-</a:t>
          </a:r>
          <a:r>
            <a:rPr lang="uk-UA" sz="2800" b="0" i="1" kern="1200" dirty="0" err="1">
              <a:solidFill>
                <a:srgbClr val="002060"/>
              </a:solidFill>
            </a:rPr>
            <a:t>архіватори</a:t>
          </a:r>
          <a:r>
            <a:rPr lang="uk-UA" sz="2800" b="0" i="1" kern="1200" dirty="0">
              <a:solidFill>
                <a:srgbClr val="002060"/>
              </a:solidFill>
            </a:rPr>
            <a:t>, </a:t>
          </a:r>
        </a:p>
      </dsp:txBody>
      <dsp:txXfrm>
        <a:off x="915085" y="1428946"/>
        <a:ext cx="7532689" cy="510621"/>
      </dsp:txXfrm>
    </dsp:sp>
    <dsp:sp modelId="{D13D7DA6-9D1E-4150-A6AE-C6ABC36166D5}">
      <dsp:nvSpPr>
        <dsp:cNvPr id="0" name=""/>
        <dsp:cNvSpPr/>
      </dsp:nvSpPr>
      <dsp:spPr>
        <a:xfrm>
          <a:off x="651978" y="1421150"/>
          <a:ext cx="526214" cy="526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81788" y="2060775"/>
          <a:ext cx="7465986" cy="5106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41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табличний процесор, </a:t>
          </a:r>
        </a:p>
      </dsp:txBody>
      <dsp:txXfrm>
        <a:off x="981788" y="2060775"/>
        <a:ext cx="7465986" cy="510621"/>
      </dsp:txXfrm>
    </dsp:sp>
    <dsp:sp modelId="{AA2029A9-878F-42BF-A694-5944B1AD983E}">
      <dsp:nvSpPr>
        <dsp:cNvPr id="0" name=""/>
        <dsp:cNvSpPr/>
      </dsp:nvSpPr>
      <dsp:spPr>
        <a:xfrm>
          <a:off x="718681" y="2052978"/>
          <a:ext cx="526214" cy="526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915085" y="2692603"/>
          <a:ext cx="7532689" cy="510621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41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редактор комп'ютерних презентацій, </a:t>
          </a:r>
        </a:p>
      </dsp:txBody>
      <dsp:txXfrm>
        <a:off x="915085" y="2692603"/>
        <a:ext cx="7532689" cy="510621"/>
      </dsp:txXfrm>
    </dsp:sp>
    <dsp:sp modelId="{0589A8B4-BF53-4D85-9C3C-5A5EA39FC1AC}">
      <dsp:nvSpPr>
        <dsp:cNvPr id="0" name=""/>
        <dsp:cNvSpPr/>
      </dsp:nvSpPr>
      <dsp:spPr>
        <a:xfrm>
          <a:off x="651978" y="2684806"/>
          <a:ext cx="526214" cy="526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DBD1BA-B723-4838-913A-64D1A1F035FB}">
      <dsp:nvSpPr>
        <dsp:cNvPr id="0" name=""/>
        <dsp:cNvSpPr/>
      </dsp:nvSpPr>
      <dsp:spPr>
        <a:xfrm>
          <a:off x="706174" y="3368793"/>
          <a:ext cx="7741600" cy="420971"/>
        </a:xfrm>
        <a:prstGeom prst="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41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навчальні і контролюючі програми, </a:t>
          </a:r>
        </a:p>
      </dsp:txBody>
      <dsp:txXfrm>
        <a:off x="706174" y="3368793"/>
        <a:ext cx="7741600" cy="420971"/>
      </dsp:txXfrm>
    </dsp:sp>
    <dsp:sp modelId="{516753AE-8F37-498D-BACF-02CD53CD0E2D}">
      <dsp:nvSpPr>
        <dsp:cNvPr id="0" name=""/>
        <dsp:cNvSpPr/>
      </dsp:nvSpPr>
      <dsp:spPr>
        <a:xfrm>
          <a:off x="443067" y="3316171"/>
          <a:ext cx="526214" cy="526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56C265-17FF-4981-9EEE-5C291ADBC382}">
      <dsp:nvSpPr>
        <dsp:cNvPr id="0" name=""/>
        <dsp:cNvSpPr/>
      </dsp:nvSpPr>
      <dsp:spPr>
        <a:xfrm>
          <a:off x="324946" y="3955796"/>
          <a:ext cx="8122828" cy="510621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41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ігрові програми та багато інших.</a:t>
          </a:r>
        </a:p>
      </dsp:txBody>
      <dsp:txXfrm>
        <a:off x="324946" y="3955796"/>
        <a:ext cx="8122828" cy="510621"/>
      </dsp:txXfrm>
    </dsp:sp>
    <dsp:sp modelId="{1173BCF9-271C-4E22-9ADB-595E862AD76E}">
      <dsp:nvSpPr>
        <dsp:cNvPr id="0" name=""/>
        <dsp:cNvSpPr/>
      </dsp:nvSpPr>
      <dsp:spPr>
        <a:xfrm>
          <a:off x="61839" y="3948000"/>
          <a:ext cx="526214" cy="526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2647082" y="-408373"/>
          <a:ext cx="3159619" cy="3159619"/>
        </a:xfrm>
        <a:prstGeom prst="blockArc">
          <a:avLst>
            <a:gd name="adj1" fmla="val 18900000"/>
            <a:gd name="adj2" fmla="val 2700000"/>
            <a:gd name="adj3" fmla="val 6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29519" y="234287"/>
          <a:ext cx="11543969" cy="4685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193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засоби керування </a:t>
          </a:r>
          <a:r>
            <a:rPr lang="uk-UA" sz="2800" i="1" kern="1200" noProof="0" dirty="0"/>
            <a:t>(кнопки, меню та ін.), </a:t>
          </a:r>
        </a:p>
      </dsp:txBody>
      <dsp:txXfrm>
        <a:off x="329519" y="234287"/>
        <a:ext cx="11543969" cy="468574"/>
      </dsp:txXfrm>
    </dsp:sp>
    <dsp:sp modelId="{27878C57-BBF6-4C22-88FA-1C3D4933722D}">
      <dsp:nvSpPr>
        <dsp:cNvPr id="0" name=""/>
        <dsp:cNvSpPr/>
      </dsp:nvSpPr>
      <dsp:spPr>
        <a:xfrm>
          <a:off x="36660" y="175715"/>
          <a:ext cx="585718" cy="58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499845" y="937148"/>
          <a:ext cx="11373642" cy="46857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193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засоби введення даних </a:t>
          </a:r>
          <a:r>
            <a:rPr lang="uk-UA" sz="2800" i="1" kern="1200" noProof="0" dirty="0"/>
            <a:t>(поля, лічильники та ін.), </a:t>
          </a:r>
        </a:p>
      </dsp:txBody>
      <dsp:txXfrm>
        <a:off x="499845" y="937148"/>
        <a:ext cx="11373642" cy="468574"/>
      </dsp:txXfrm>
    </dsp:sp>
    <dsp:sp modelId="{E63EBB38-5984-4F74-98F1-254621592311}">
      <dsp:nvSpPr>
        <dsp:cNvPr id="0" name=""/>
        <dsp:cNvSpPr/>
      </dsp:nvSpPr>
      <dsp:spPr>
        <a:xfrm>
          <a:off x="206986" y="878576"/>
          <a:ext cx="585718" cy="58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329519" y="1640010"/>
          <a:ext cx="11543969" cy="4685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193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2060"/>
              </a:solidFill>
            </a:rPr>
            <a:t>засоби виведення даних </a:t>
          </a:r>
          <a:r>
            <a:rPr lang="uk-UA" sz="2800" i="1" kern="1200" noProof="0" dirty="0">
              <a:solidFill>
                <a:srgbClr val="002060"/>
              </a:solidFill>
            </a:rPr>
            <a:t>(написи, поля та ін.) тощо.</a:t>
          </a:r>
        </a:p>
      </dsp:txBody>
      <dsp:txXfrm>
        <a:off x="329519" y="1640010"/>
        <a:ext cx="11543969" cy="468574"/>
      </dsp:txXfrm>
    </dsp:sp>
    <dsp:sp modelId="{D13D7DA6-9D1E-4150-A6AE-C6ABC36166D5}">
      <dsp:nvSpPr>
        <dsp:cNvPr id="0" name=""/>
        <dsp:cNvSpPr/>
      </dsp:nvSpPr>
      <dsp:spPr>
        <a:xfrm>
          <a:off x="36660" y="1581438"/>
          <a:ext cx="585718" cy="58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820906" y="-890879"/>
          <a:ext cx="6929893" cy="6929893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80474" y="298183"/>
          <a:ext cx="11248708" cy="9871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4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Алфавіт</a:t>
          </a:r>
          <a:r>
            <a:rPr lang="uk-UA" sz="2800" i="1" kern="1200" noProof="0" dirty="0"/>
            <a:t> - множина символів, з яких можна утворювати слова і речення цієї мови.</a:t>
          </a:r>
        </a:p>
      </dsp:txBody>
      <dsp:txXfrm>
        <a:off x="580474" y="298183"/>
        <a:ext cx="11248708" cy="987198"/>
      </dsp:txXfrm>
    </dsp:sp>
    <dsp:sp modelId="{27878C57-BBF6-4C22-88FA-1C3D4933722D}">
      <dsp:nvSpPr>
        <dsp:cNvPr id="0" name=""/>
        <dsp:cNvSpPr/>
      </dsp:nvSpPr>
      <dsp:spPr>
        <a:xfrm>
          <a:off x="85481" y="296789"/>
          <a:ext cx="989986" cy="989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34539" y="1486373"/>
          <a:ext cx="10794642" cy="98719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4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Словник</a:t>
          </a:r>
          <a:r>
            <a:rPr lang="uk-UA" sz="2800" i="1" kern="1200" noProof="0" dirty="0"/>
            <a:t> - набір слів, які використовуються в цій мові.</a:t>
          </a:r>
        </a:p>
      </dsp:txBody>
      <dsp:txXfrm>
        <a:off x="1034539" y="1486373"/>
        <a:ext cx="10794642" cy="987198"/>
      </dsp:txXfrm>
    </dsp:sp>
    <dsp:sp modelId="{E63EBB38-5984-4F74-98F1-254621592311}">
      <dsp:nvSpPr>
        <dsp:cNvPr id="0" name=""/>
        <dsp:cNvSpPr/>
      </dsp:nvSpPr>
      <dsp:spPr>
        <a:xfrm>
          <a:off x="539546" y="1484979"/>
          <a:ext cx="989986" cy="989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34539" y="2606515"/>
          <a:ext cx="10794642" cy="9871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4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2060"/>
              </a:solidFill>
            </a:rPr>
            <a:t>Синтаксис</a:t>
          </a:r>
          <a:r>
            <a:rPr lang="uk-UA" sz="2800" i="1" kern="1200" noProof="0" dirty="0">
              <a:solidFill>
                <a:srgbClr val="002060"/>
              </a:solidFill>
            </a:rPr>
            <a:t> - правила складання і запису </a:t>
          </a:r>
          <a:r>
            <a:rPr lang="uk-UA" sz="2800" i="1" kern="1200" noProof="0" dirty="0" err="1">
              <a:solidFill>
                <a:srgbClr val="002060"/>
              </a:solidFill>
            </a:rPr>
            <a:t>мовних</a:t>
          </a:r>
          <a:r>
            <a:rPr lang="uk-UA" sz="2800" i="1" kern="1200" noProof="0" dirty="0">
              <a:solidFill>
                <a:srgbClr val="002060"/>
              </a:solidFill>
            </a:rPr>
            <a:t> конструкцій: не словникових слів і речень.</a:t>
          </a:r>
        </a:p>
      </dsp:txBody>
      <dsp:txXfrm>
        <a:off x="1034539" y="2606515"/>
        <a:ext cx="10794642" cy="987198"/>
      </dsp:txXfrm>
    </dsp:sp>
    <dsp:sp modelId="{D13D7DA6-9D1E-4150-A6AE-C6ABC36166D5}">
      <dsp:nvSpPr>
        <dsp:cNvPr id="0" name=""/>
        <dsp:cNvSpPr/>
      </dsp:nvSpPr>
      <dsp:spPr>
        <a:xfrm>
          <a:off x="539546" y="2673169"/>
          <a:ext cx="989986" cy="989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80474" y="3793073"/>
          <a:ext cx="11248708" cy="11265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4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Семантику</a:t>
          </a:r>
          <a:r>
            <a:rPr lang="uk-UA" sz="2800" i="1" kern="1200" noProof="0" dirty="0"/>
            <a:t> - встановлене однозначне тлумачення </a:t>
          </a:r>
          <a:r>
            <a:rPr lang="uk-UA" sz="2800" i="1" kern="1200" noProof="0" dirty="0" err="1"/>
            <a:t>мовних</a:t>
          </a:r>
          <a:r>
            <a:rPr lang="uk-UA" sz="2800" i="1" kern="1200" noProof="0" dirty="0"/>
            <a:t> конструкцій, правил їх виконання.</a:t>
          </a:r>
        </a:p>
      </dsp:txBody>
      <dsp:txXfrm>
        <a:off x="580474" y="3793073"/>
        <a:ext cx="11248708" cy="1126556"/>
      </dsp:txXfrm>
    </dsp:sp>
    <dsp:sp modelId="{AA2029A9-878F-42BF-A694-5944B1AD983E}">
      <dsp:nvSpPr>
        <dsp:cNvPr id="0" name=""/>
        <dsp:cNvSpPr/>
      </dsp:nvSpPr>
      <dsp:spPr>
        <a:xfrm>
          <a:off x="85481" y="3861358"/>
          <a:ext cx="989986" cy="989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6111" y="689656"/>
          <a:ext cx="5794606" cy="99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>
              <a:solidFill>
                <a:srgbClr val="002060"/>
              </a:solidFill>
            </a:rPr>
            <a:t>Машинно-залежні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>
              <a:solidFill>
                <a:srgbClr val="002060"/>
              </a:solidFill>
            </a:rPr>
            <a:t>(низького рівня)</a:t>
          </a:r>
        </a:p>
      </dsp:txBody>
      <dsp:txXfrm>
        <a:off x="35137" y="718682"/>
        <a:ext cx="5736554" cy="932982"/>
      </dsp:txXfrm>
    </dsp:sp>
    <dsp:sp modelId="{2094169B-2E2C-4665-8E24-DE145E7D2F82}">
      <dsp:nvSpPr>
        <dsp:cNvPr id="0" name=""/>
        <dsp:cNvSpPr/>
      </dsp:nvSpPr>
      <dsp:spPr>
        <a:xfrm>
          <a:off x="585571" y="1680690"/>
          <a:ext cx="579460" cy="572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684"/>
              </a:lnTo>
              <a:lnTo>
                <a:pt x="579460" y="57268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1165032" y="1871585"/>
          <a:ext cx="4635685" cy="763579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i="1" kern="1200" dirty="0">
              <a:solidFill>
                <a:schemeClr val="bg1"/>
              </a:solidFill>
            </a:rPr>
            <a:t>Машинні</a:t>
          </a:r>
        </a:p>
      </dsp:txBody>
      <dsp:txXfrm>
        <a:off x="1187396" y="1893949"/>
        <a:ext cx="4590957" cy="718851"/>
      </dsp:txXfrm>
    </dsp:sp>
    <dsp:sp modelId="{140D007A-E220-48B9-8DFE-99DA5BF95556}">
      <dsp:nvSpPr>
        <dsp:cNvPr id="0" name=""/>
        <dsp:cNvSpPr/>
      </dsp:nvSpPr>
      <dsp:spPr>
        <a:xfrm>
          <a:off x="585571" y="1680690"/>
          <a:ext cx="579460" cy="1527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7159"/>
              </a:lnTo>
              <a:lnTo>
                <a:pt x="579460" y="1527159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1165032" y="2826060"/>
          <a:ext cx="4635685" cy="763579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i="1" kern="1200" dirty="0" err="1">
              <a:solidFill>
                <a:schemeClr val="bg1"/>
              </a:solidFill>
            </a:rPr>
            <a:t>Асамблер</a:t>
          </a:r>
          <a:endParaRPr lang="uk-UA" sz="3300" i="1" kern="1200" dirty="0">
            <a:solidFill>
              <a:schemeClr val="bg1"/>
            </a:solidFill>
          </a:endParaRPr>
        </a:p>
      </dsp:txBody>
      <dsp:txXfrm>
        <a:off x="1187396" y="2848424"/>
        <a:ext cx="4590957" cy="718851"/>
      </dsp:txXfrm>
    </dsp:sp>
    <dsp:sp modelId="{7B58425A-EEE2-4898-917A-96C2B82E4003}">
      <dsp:nvSpPr>
        <dsp:cNvPr id="0" name=""/>
        <dsp:cNvSpPr/>
      </dsp:nvSpPr>
      <dsp:spPr>
        <a:xfrm>
          <a:off x="6182507" y="689656"/>
          <a:ext cx="5794606" cy="99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/>
            <a:t>Машинно-незалежні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/>
            <a:t>(високого рівня)</a:t>
          </a:r>
        </a:p>
      </dsp:txBody>
      <dsp:txXfrm>
        <a:off x="6211533" y="718682"/>
        <a:ext cx="5736554" cy="932982"/>
      </dsp:txXfrm>
    </dsp:sp>
    <dsp:sp modelId="{31BCB4F8-59A4-4358-A885-7479DC412C86}">
      <dsp:nvSpPr>
        <dsp:cNvPr id="0" name=""/>
        <dsp:cNvSpPr/>
      </dsp:nvSpPr>
      <dsp:spPr>
        <a:xfrm>
          <a:off x="6761968" y="1680690"/>
          <a:ext cx="579460" cy="572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684"/>
              </a:lnTo>
              <a:lnTo>
                <a:pt x="579460" y="57268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AE67-7CF8-4BF5-891C-16417FD52F4E}">
      <dsp:nvSpPr>
        <dsp:cNvPr id="0" name=""/>
        <dsp:cNvSpPr/>
      </dsp:nvSpPr>
      <dsp:spPr>
        <a:xfrm>
          <a:off x="7341429" y="1871585"/>
          <a:ext cx="4635685" cy="763579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i="1" kern="1200" dirty="0">
              <a:solidFill>
                <a:schemeClr val="bg1"/>
              </a:solidFill>
            </a:rPr>
            <a:t>Універсальні мови</a:t>
          </a:r>
        </a:p>
      </dsp:txBody>
      <dsp:txXfrm>
        <a:off x="7363793" y="1893949"/>
        <a:ext cx="4590957" cy="718851"/>
      </dsp:txXfrm>
    </dsp:sp>
    <dsp:sp modelId="{9075A20B-2327-475B-8D29-D3A3D428CAE4}">
      <dsp:nvSpPr>
        <dsp:cNvPr id="0" name=""/>
        <dsp:cNvSpPr/>
      </dsp:nvSpPr>
      <dsp:spPr>
        <a:xfrm>
          <a:off x="6761968" y="1680690"/>
          <a:ext cx="579460" cy="1527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7159"/>
              </a:lnTo>
              <a:lnTo>
                <a:pt x="579460" y="1527159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4754-0E4D-4CDC-903B-564D3327B06B}">
      <dsp:nvSpPr>
        <dsp:cNvPr id="0" name=""/>
        <dsp:cNvSpPr/>
      </dsp:nvSpPr>
      <dsp:spPr>
        <a:xfrm>
          <a:off x="7341429" y="2826060"/>
          <a:ext cx="4635685" cy="763579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i="1" kern="1200" dirty="0">
              <a:solidFill>
                <a:schemeClr val="bg1"/>
              </a:solidFill>
            </a:rPr>
            <a:t>Спеціалізовані мови</a:t>
          </a:r>
        </a:p>
      </dsp:txBody>
      <dsp:txXfrm>
        <a:off x="7363793" y="2848424"/>
        <a:ext cx="4590957" cy="718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 smtClean="0">
                <a:solidFill>
                  <a:srgbClr val="FFFFFF"/>
                </a:solidFill>
                <a:latin typeface="Verdana"/>
              </a:rPr>
              <a:t>33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Поняття мови програмування. Складові мови програмування</a:t>
            </a:r>
          </a:p>
        </p:txBody>
      </p:sp>
      <p:pic>
        <p:nvPicPr>
          <p:cNvPr id="11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ode, coding, custom, marketing, seo, web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552" y="3618768"/>
            <a:ext cx="2364447" cy="23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15" y="209841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Мови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6-7 класах ви вивчали мову програмування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72007" y="1899454"/>
            <a:ext cx="2887061" cy="6124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Алфавіт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3125137" y="1899454"/>
            <a:ext cx="2887061" cy="6124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Словник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6178266" y="1899454"/>
            <a:ext cx="2887061" cy="6124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Синтаксис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9229549" y="1901372"/>
            <a:ext cx="2887061" cy="6124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Семантика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72007" y="2655473"/>
            <a:ext cx="2887061" cy="38014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цифри, літери української абетки, англійського алфавіту, символи</a:t>
            </a:r>
          </a:p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:, =, +, *,&lt; та ін. 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3125137" y="2655473"/>
            <a:ext cx="2887061" cy="38014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наприклад, слова </a:t>
            </a:r>
            <a:r>
              <a:rPr lang="uk-UA" sz="2400" b="1" i="1" kern="0" dirty="0">
                <a:solidFill>
                  <a:srgbClr val="FFFF00"/>
                </a:solidFill>
              </a:rPr>
              <a:t>повторювати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  <a:r>
              <a:rPr lang="uk-UA" sz="2400" b="1" i="1" kern="0" dirty="0">
                <a:solidFill>
                  <a:srgbClr val="FFFF00"/>
                </a:solidFill>
              </a:rPr>
              <a:t>переміститися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  <a:r>
              <a:rPr lang="uk-UA" sz="2400" b="1" i="1" kern="0" dirty="0">
                <a:solidFill>
                  <a:srgbClr val="FFFF00"/>
                </a:solidFill>
              </a:rPr>
              <a:t>якщо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  <a:r>
              <a:rPr lang="uk-UA" sz="2400" b="1" i="1" kern="0" dirty="0">
                <a:solidFill>
                  <a:srgbClr val="FFFF00"/>
                </a:solidFill>
              </a:rPr>
              <a:t>відбити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  <a:r>
              <a:rPr lang="uk-UA" sz="2400" b="1" i="1" kern="0" dirty="0">
                <a:solidFill>
                  <a:srgbClr val="FFFF00"/>
                </a:solidFill>
              </a:rPr>
              <a:t>коли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6178266" y="2655473"/>
            <a:ext cx="2887061" cy="38014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команда циклу з передумовою має містити слова </a:t>
            </a:r>
            <a:r>
              <a:rPr lang="uk-UA" sz="2400" b="1" i="1" kern="0" dirty="0">
                <a:solidFill>
                  <a:srgbClr val="FFFF00"/>
                </a:solidFill>
              </a:rPr>
              <a:t>повторювати поки </a:t>
            </a:r>
            <a:r>
              <a:rPr lang="uk-UA" sz="2400" b="1" i="1" kern="0" dirty="0">
                <a:solidFill>
                  <a:srgbClr val="FFFFFF"/>
                </a:solidFill>
              </a:rPr>
              <a:t>і саме в такому порядку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9229549" y="2657391"/>
            <a:ext cx="2887061" cy="38014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комп'ютер однозначно виконає команду </a:t>
            </a:r>
            <a:r>
              <a:rPr lang="uk-UA" sz="2200" b="1" i="1" kern="0" dirty="0">
                <a:solidFill>
                  <a:srgbClr val="FFFF00"/>
                </a:solidFill>
              </a:rPr>
              <a:t>переміститися на 10 кроків </a:t>
            </a:r>
            <a:r>
              <a:rPr lang="uk-UA" sz="2200" b="1" i="1" kern="0" dirty="0">
                <a:solidFill>
                  <a:srgbClr val="FFFFFF"/>
                </a:solidFill>
              </a:rPr>
              <a:t>і перемістить виконавця на 10 кроків у напрямі його руху.</a:t>
            </a:r>
          </a:p>
        </p:txBody>
      </p:sp>
    </p:spTree>
    <p:extLst>
      <p:ext uri="{BB962C8B-B14F-4D97-AF65-F5344CB8AC3E}">
        <p14:creationId xmlns:p14="http://schemas.microsoft.com/office/powerpoint/2010/main" val="787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15" y="209841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Мови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212678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Використання символів, що не входять до алфавіту мови програмування, неправильне написання словникових слів, порушення синтаксичних правил призводять до неможливості виконання комп'ютером відповідної команди. Такі порушення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синтаксичними помилками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st.depositphotos.com/1227583/3149/v/950/depositphotos_31495759-Computer-error-scre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9708" r="5222" b="8022"/>
          <a:stretch/>
        </p:blipFill>
        <p:spPr bwMode="auto">
          <a:xfrm>
            <a:off x="6393478" y="1196763"/>
            <a:ext cx="5731743" cy="53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Мови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Мови програмування можна поділити на дві групи: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72008" y="2440995"/>
          <a:ext cx="11983226" cy="427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48732" y="2151787"/>
            <a:ext cx="7296694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Мови програмування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 flipV="1">
            <a:off x="4088523" y="2798118"/>
            <a:ext cx="0" cy="334534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cxnSp>
        <p:nvCxnSpPr>
          <p:cNvPr id="12" name="Пряма сполучна лінія 11"/>
          <p:cNvCxnSpPr/>
          <p:nvPr/>
        </p:nvCxnSpPr>
        <p:spPr>
          <a:xfrm flipV="1">
            <a:off x="8045480" y="2798118"/>
            <a:ext cx="0" cy="334534"/>
          </a:xfrm>
          <a:prstGeom prst="line">
            <a:avLst/>
          </a:prstGeom>
          <a:noFill/>
          <a:ln w="28575" cap="flat" cmpd="sng" algn="ctr">
            <a:solidFill>
              <a:scrgbClr r="0" g="0" b="0"/>
            </a:solidFill>
            <a:prstDash val="solid"/>
            <a:miter lim="800000"/>
          </a:ln>
          <a:effectLst/>
        </p:spPr>
      </p:cxn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7B58425A-EEE2-4898-917A-96C2B82E4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31BCB4F8-59A4-4358-A885-7479DC41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1146AE67-7CF8-4BF5-891C-16417FD52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9075A20B-2327-475B-8D29-D3A3D428C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D7D74754-0E4D-4CDC-903B-564D3327B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15" y="209841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Мови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619078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8 і 9 класах ви будете вивчати мову програмування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Object Pascal </a:t>
            </a: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Object Pascal - </a:t>
            </a:r>
            <a:r>
              <a:rPr lang="uk-UA" sz="2800" b="1" i="1" kern="0" dirty="0">
                <a:solidFill>
                  <a:srgbClr val="FFFFFF"/>
                </a:solidFill>
              </a:rPr>
              <a:t>об'єктний Паскаль). Цю мову використовують учні і студенти для вивчення основних принципів програмування, а також професійні програмісти для створення різноманітних програм.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22" name="Picture 2" descr="http://www.chtivo.ru/getpic3d/16775388/350/483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27" y="1196762"/>
            <a:ext cx="5355423" cy="53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15" y="209841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Цікаві факти з історії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7214163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Мову програмування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Pascal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створила в 1970 р. група співробітників Інституту інформатики Швейцарської вищої технічної школи під керівництвом професора </a:t>
            </a:r>
            <a:r>
              <a:rPr lang="uk-UA" sz="2800" b="1" i="1" kern="0" dirty="0" err="1">
                <a:solidFill>
                  <a:srgbClr val="FFFF00"/>
                </a:solidFill>
              </a:rPr>
              <a:t>Ніклауса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Вірта</a:t>
            </a:r>
            <a:r>
              <a:rPr lang="uk-UA" sz="2800" b="1" i="1" kern="0" dirty="0">
                <a:solidFill>
                  <a:srgbClr val="FFFFFF"/>
                </a:solidFill>
              </a:rPr>
              <a:t>. Назвали її на честь видатного французького математика, фізика, інженера, літератора, філософа </a:t>
            </a:r>
            <a:r>
              <a:rPr lang="uk-UA" sz="2800" b="1" i="1" kern="0" dirty="0" err="1">
                <a:solidFill>
                  <a:srgbClr val="FFFFFF"/>
                </a:solidFill>
              </a:rPr>
              <a:t>Блеза</a:t>
            </a:r>
            <a:r>
              <a:rPr lang="uk-UA" sz="2800" b="1" i="1" kern="0" dirty="0">
                <a:solidFill>
                  <a:srgbClr val="FFFFFF"/>
                </a:solidFill>
              </a:rPr>
              <a:t> Паскаля.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146" name="Picture 2" descr="http://informatika.udpu.org.ua/wp-content/uploads/2014/02/2004_niklaus_wi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27" y="1196762"/>
            <a:ext cx="4297583" cy="53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15" y="209841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Цікаві факти з історії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мова програмування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Pascal</a:t>
            </a:r>
            <a:r>
              <a:rPr lang="uk-UA" sz="2800" b="1" i="1" kern="0" dirty="0">
                <a:solidFill>
                  <a:srgbClr val="FFFFFF"/>
                </a:solidFill>
              </a:rPr>
              <a:t> створювалася спеціально для навчання студентів основних принципів і методів процедурного програмування. Але згодом з'ясувалося, що ця мова програмування досить зручна, і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18" name="Picture 2" descr="http://kompplus.org.ua/images/kursy/prof/Turbo_Pascal_60_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78" y="3106058"/>
            <a:ext cx="6339944" cy="35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4" y="2998576"/>
            <a:ext cx="555953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виникла ідея застосовувати її не лише для навчання, а й для створення програм для розв'язування практичних завдань з використанням комп'ютера.</a:t>
            </a:r>
          </a:p>
        </p:txBody>
      </p:sp>
    </p:spTree>
    <p:extLst>
      <p:ext uri="{BB962C8B-B14F-4D97-AF65-F5344CB8AC3E}">
        <p14:creationId xmlns:p14="http://schemas.microsoft.com/office/powerpoint/2010/main" val="17360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15" y="209841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Цікаві факти з історії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227192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 з'явилися перші програми-компілятори для автоматичного перекладання програм, написаних мовою програмування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Pascal</a:t>
            </a:r>
            <a:r>
              <a:rPr lang="uk-UA" sz="2800" b="1" i="1" kern="0" dirty="0">
                <a:solidFill>
                  <a:srgbClr val="FFFFFF"/>
                </a:solidFill>
              </a:rPr>
              <a:t>, у програми, які може виконати процесор комп'ютера, а також середовище розробки </a:t>
            </a:r>
            <a:r>
              <a:rPr lang="uk-UA" sz="2800" b="1" i="1" kern="0" dirty="0" err="1">
                <a:solidFill>
                  <a:srgbClr val="FFFF00"/>
                </a:solidFill>
              </a:rPr>
              <a:t>Turbo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Pascal</a:t>
            </a:r>
            <a:r>
              <a:rPr lang="uk-UA" sz="2800" b="1" i="1" kern="0" dirty="0">
                <a:solidFill>
                  <a:srgbClr val="FFFFFF"/>
                </a:solidFill>
              </a:rPr>
              <a:t>, які з часом здобули широку популярність.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170" name="Picture 2" descr="http://mobile-develop.ru/wp-content/uploads/2011/06/Pascal-7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1196762"/>
            <a:ext cx="5460093" cy="546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15" y="209841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Цікаві факти з історії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роками мова програмування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Pascal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розвивалася й вдосконалювалася. Нові версії цієї мови, які вже мали елементи </a:t>
            </a:r>
            <a:r>
              <a:rPr lang="uk-UA" sz="2800" b="1" i="1" kern="0" dirty="0">
                <a:solidFill>
                  <a:srgbClr val="FFFF00"/>
                </a:solidFill>
              </a:rPr>
              <a:t>об'єктно-орієнтованої</a:t>
            </a:r>
            <a:r>
              <a:rPr lang="uk-UA" sz="2800" b="1" i="1" kern="0" dirty="0">
                <a:solidFill>
                  <a:srgbClr val="FFFFFF"/>
                </a:solidFill>
              </a:rPr>
              <a:t> (орієнтованої на об'єкти та їх властивості) мови програмування, з'явилися у другій половині 80-х років минулого століття.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196" name="Picture 4" descr="http://irecommend.ru/sites/default/files/product-images/28701/delph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r="15591"/>
          <a:stretch/>
        </p:blipFill>
        <p:spPr bwMode="auto">
          <a:xfrm>
            <a:off x="9681029" y="3516899"/>
            <a:ext cx="2148114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3560441"/>
            <a:ext cx="927519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Одна з версій цієї мови одержала назву </a:t>
            </a:r>
            <a:r>
              <a:rPr lang="en-US" sz="2800" b="1" i="1" kern="0" dirty="0">
                <a:solidFill>
                  <a:srgbClr val="FFFF00"/>
                </a:solidFill>
              </a:rPr>
              <a:t>Object Pascal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На початку 2000-х років чергова нова версія </a:t>
            </a:r>
            <a:r>
              <a:rPr lang="en-US" sz="2800" b="1" i="1" kern="0" dirty="0">
                <a:solidFill>
                  <a:srgbClr val="FFFFFF"/>
                </a:solidFill>
              </a:rPr>
              <a:t>Object Pascal </a:t>
            </a:r>
            <a:r>
              <a:rPr lang="uk-UA" sz="2800" b="1" i="1" kern="0" dirty="0">
                <a:solidFill>
                  <a:srgbClr val="FFFFFF"/>
                </a:solidFill>
              </a:rPr>
              <a:t>одержала назву </a:t>
            </a:r>
            <a:r>
              <a:rPr lang="en-US" sz="2800" b="1" i="1" kern="0" dirty="0">
                <a:solidFill>
                  <a:srgbClr val="FFFF00"/>
                </a:solidFill>
              </a:rPr>
              <a:t>Delphi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Програмування</a:t>
            </a:r>
          </a:p>
        </p:txBody>
      </p:sp>
      <p:grpSp>
        <p:nvGrpSpPr>
          <p:cNvPr id="7" name="Групувати 6"/>
          <p:cNvGrpSpPr/>
          <p:nvPr/>
        </p:nvGrpSpPr>
        <p:grpSpPr>
          <a:xfrm>
            <a:off x="202226" y="2278064"/>
            <a:ext cx="11793462" cy="1918962"/>
            <a:chOff x="247202" y="2344266"/>
            <a:chExt cx="12988548" cy="211341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202" y="2344266"/>
              <a:ext cx="6648450" cy="20193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1150" y="2390760"/>
              <a:ext cx="6324600" cy="2066925"/>
            </a:xfrm>
            <a:prstGeom prst="rect">
              <a:avLst/>
            </a:prstGeom>
          </p:spPr>
        </p:pic>
      </p:grp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комп'ютерна програма?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65437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дані, що опрацьовує програма, називають вхідними, проміжними, вихідними?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92599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мова програмування?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594673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складові частини мови програмування? Опишіть кожну з них.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694235"/>
            <a:ext cx="10453766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синтаксична помилка?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 таке  алгоритм?  Що  таке  система  команд  виконавця  алгоритму? У чому полягає формальність виконання алгоритму виконавцем?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70530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комп'ютерна програма?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359365"/>
            <a:ext cx="6465374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Яку мову програмування ви вивчали в попередніх класах? Пригадайте кілька команд цієї мови програмування</a:t>
            </a:r>
          </a:p>
        </p:txBody>
      </p:sp>
      <p:pic>
        <p:nvPicPr>
          <p:cNvPr id="11" name="Picture 4" descr="algorithm, build, chart, design, development, form, layout, mindmap, page, plan, planning, process, project, prototype, report, schedule, sheet, sketch, structure, web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17" y="3463297"/>
            <a:ext cx="2884370" cy="28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.1,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154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156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163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 smtClean="0">
                <a:solidFill>
                  <a:srgbClr val="FFFFFF"/>
                </a:solidFill>
                <a:latin typeface="Verdana"/>
              </a:rPr>
              <a:t>33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ode, coding, custom, marketing, seo, web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552" y="3618768"/>
            <a:ext cx="2364447" cy="23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програми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Працюючи з комп'ютером у школі і вдома, ви використовували: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41797904"/>
              </p:ext>
            </p:extLst>
          </p:nvPr>
        </p:nvGraphicFramePr>
        <p:xfrm>
          <a:off x="3655515" y="2068992"/>
          <a:ext cx="8509615" cy="463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offset.lviv.ua/offset/wp-content/uploads/2014/08/%D0%92%D1%81%D1%82%D0%B0%D0%BD%D0%BE%D0%B2%D0%BB%D0%B5%D0%BD%D0%BD%D1%8F-%D0%BF%D1%80%D0%BE%D0%B3%D1%80%D0%B0%D0%BC-705x5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2859314"/>
            <a:ext cx="3969225" cy="292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4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4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4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4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4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4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6753AE-8F37-498D-BACF-02CD53CD0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4">
                                            <p:graphicEl>
                                              <a:dgm id="{516753AE-8F37-498D-BACF-02CD53CD0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5DBD1BA-B723-4838-913A-64D1A1F03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>
                                            <p:graphicEl>
                                              <a:dgm id="{E5DBD1BA-B723-4838-913A-64D1A1F03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73BCF9-271C-4E22-9ADB-595E862AD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4">
                                            <p:graphicEl>
                                              <a:dgm id="{1173BCF9-271C-4E22-9ADB-595E862AD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56C265-17FF-4981-9EEE-5C291ADBC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4">
                                            <p:graphicEl>
                                              <a:dgm id="{2256C265-17FF-4981-9EEE-5C291ADBC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програми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також знаєте, що </a:t>
            </a:r>
            <a:r>
              <a:rPr lang="uk-UA" sz="2800" b="1" i="1" kern="0" dirty="0">
                <a:solidFill>
                  <a:srgbClr val="FFFF00"/>
                </a:solidFill>
              </a:rPr>
              <a:t>комп'ютерна програма </a:t>
            </a:r>
            <a:r>
              <a:rPr lang="uk-UA" sz="2800" b="1" i="1" kern="0" dirty="0">
                <a:solidFill>
                  <a:srgbClr val="FFFFFF"/>
                </a:solidFill>
              </a:rPr>
              <a:t>— це алгоритм опрацювання даних, записаний спеціальною мовою та призначений для виконання комп'ютером.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4" y="2581758"/>
            <a:ext cx="4324798" cy="4108558"/>
          </a:xfrm>
          <a:prstGeom prst="rect">
            <a:avLst/>
          </a:prstGeom>
        </p:spPr>
      </p:pic>
      <p:pic>
        <p:nvPicPr>
          <p:cNvPr id="2050" name="Picture 2" descr="http://www.rkssoftware.com/wp-content/uploads/2015/12/rks_softw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65" y="2693466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програми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процесі своєї роботи програма опрацьовує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 descr="http://www.i-olymp.ru/sites/default/files/content/otchet-ex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092" y="1946964"/>
            <a:ext cx="4230460" cy="32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1821896"/>
            <a:ext cx="7533478" cy="353943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Дані, які потрапляють до програми від певних пристроїв (наприклад, з клавіатури або від датчика температури) або від іншої програми, або з іншого джерела (наприклад, з текстового файлу),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вхідними (початковими) даними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548670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програми працюють без вхідних даних.</a:t>
            </a:r>
          </a:p>
        </p:txBody>
      </p:sp>
    </p:spTree>
    <p:extLst>
      <p:ext uri="{BB962C8B-B14F-4D97-AF65-F5344CB8AC3E}">
        <p14:creationId xmlns:p14="http://schemas.microsoft.com/office/powerpoint/2010/main" val="27842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програми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9086506" cy="206210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Під час виконання програми утворюються і опрацьовуються й інші дані, які називають </a:t>
            </a:r>
            <a:r>
              <a:rPr lang="uk-UA" sz="3200" b="1" i="1" kern="0" dirty="0">
                <a:solidFill>
                  <a:srgbClr val="FFFF00"/>
                </a:solidFill>
              </a:rPr>
              <a:t>проміжними даними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3029" y="3402936"/>
            <a:ext cx="8029121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метою виконання програми є отримання певних даних, то ці дані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вихідними (результуючими) даними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098" name="Picture 2" descr="http://images.freeimages.com/images/premium/large-thumbs/3459/34591444-flat-vector-illustration-of-work-business-pro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04" y="1196763"/>
            <a:ext cx="2845246" cy="20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shutterstock.com/z/stock-vector-flat-d-isometric-application-software-coding-development-code-programming-process-concept-web-3367108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" b="18274"/>
          <a:stretch/>
        </p:blipFill>
        <p:spPr bwMode="auto">
          <a:xfrm>
            <a:off x="72009" y="3402936"/>
            <a:ext cx="3904906" cy="30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програми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Більшість сучасних програм у процесі своєї роботи надають користувачу певний набір засобів для його взаємодії з програмою і пристроями. До цих засобів належать: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38977925"/>
              </p:ext>
            </p:extLst>
          </p:nvPr>
        </p:nvGraphicFramePr>
        <p:xfrm>
          <a:off x="72008" y="3056442"/>
          <a:ext cx="11901492" cy="234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08" y="5530119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Сукупність таких засобів, а також методів їх використання утворює </a:t>
            </a:r>
            <a:r>
              <a:rPr lang="uk-UA" sz="2800" b="1" i="1" kern="0" dirty="0">
                <a:solidFill>
                  <a:srgbClr val="FFFF00"/>
                </a:solidFill>
              </a:rPr>
              <a:t>інтерфейс користувача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8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15" y="209841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Мови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Мову, яку використовують для запису алгоритмів, призначених для виконання комп'ютером,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мовою програмування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ding, development, programming, seo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 b="13814"/>
          <a:stretch/>
        </p:blipFill>
        <p:spPr bwMode="auto">
          <a:xfrm>
            <a:off x="7245350" y="2694873"/>
            <a:ext cx="4876800" cy="37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08" y="2749795"/>
            <a:ext cx="7025478" cy="369331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За останні 70 років створено близько трьох тисяч різних мов програмування. Деякі з них уже не використовують, для деяких постійно з'являються нові версії, що зручніші для складання програм і мають більші можливості. Постійно створюються нові мови програмування.</a:t>
            </a:r>
          </a:p>
        </p:txBody>
      </p:sp>
    </p:spTree>
    <p:extLst>
      <p:ext uri="{BB962C8B-B14F-4D97-AF65-F5344CB8AC3E}">
        <p14:creationId xmlns:p14="http://schemas.microsoft.com/office/powerpoint/2010/main" val="18069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15" y="209841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Мови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мова програмування має такі складові: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83319860"/>
              </p:ext>
            </p:extLst>
          </p:nvPr>
        </p:nvGraphicFramePr>
        <p:xfrm>
          <a:off x="126385" y="1611086"/>
          <a:ext cx="11901492" cy="514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04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7228</TotalTime>
  <Words>945</Words>
  <Application>Microsoft Office PowerPoint</Application>
  <PresentationFormat>Широкий екран</PresentationFormat>
  <Paragraphs>113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Тема Office</vt:lpstr>
      <vt:lpstr>Поняття мови програмування. Складові мови програмування</vt:lpstr>
      <vt:lpstr>Запитання</vt:lpstr>
      <vt:lpstr>Комп'ютерні програми</vt:lpstr>
      <vt:lpstr>Комп'ютерні програми</vt:lpstr>
      <vt:lpstr>Комп'ютерні програми</vt:lpstr>
      <vt:lpstr>Комп'ютерні програми</vt:lpstr>
      <vt:lpstr>Комп'ютерні програми</vt:lpstr>
      <vt:lpstr>Мови програмування</vt:lpstr>
      <vt:lpstr>Мови програмування</vt:lpstr>
      <vt:lpstr>Мови програмування</vt:lpstr>
      <vt:lpstr>Мови програмування</vt:lpstr>
      <vt:lpstr>Мови програмування</vt:lpstr>
      <vt:lpstr>Мови програмування</vt:lpstr>
      <vt:lpstr>Цікаві факти з історії</vt:lpstr>
      <vt:lpstr>Цікаві факти з історії</vt:lpstr>
      <vt:lpstr>Цікаві факти з історії</vt:lpstr>
      <vt:lpstr>Цікаві факти з історії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383</cp:revision>
  <dcterms:created xsi:type="dcterms:W3CDTF">2016-06-06T19:48:43Z</dcterms:created>
  <dcterms:modified xsi:type="dcterms:W3CDTF">2019-08-13T19:22:33Z</dcterms:modified>
</cp:coreProperties>
</file>