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603" r:id="rId3"/>
    <p:sldId id="604" r:id="rId4"/>
    <p:sldId id="605" r:id="rId5"/>
    <p:sldId id="606" r:id="rId6"/>
    <p:sldId id="607" r:id="rId7"/>
    <p:sldId id="635" r:id="rId8"/>
    <p:sldId id="614" r:id="rId9"/>
    <p:sldId id="615" r:id="rId10"/>
    <p:sldId id="616" r:id="rId11"/>
    <p:sldId id="613" r:id="rId12"/>
    <p:sldId id="617" r:id="rId13"/>
    <p:sldId id="618" r:id="rId14"/>
    <p:sldId id="619" r:id="rId15"/>
    <p:sldId id="621" r:id="rId16"/>
    <p:sldId id="622" r:id="rId17"/>
    <p:sldId id="620" r:id="rId18"/>
    <p:sldId id="623" r:id="rId19"/>
    <p:sldId id="624" r:id="rId20"/>
    <p:sldId id="625" r:id="rId21"/>
    <p:sldId id="626" r:id="rId22"/>
    <p:sldId id="627" r:id="rId23"/>
    <p:sldId id="628" r:id="rId24"/>
    <p:sldId id="629" r:id="rId25"/>
    <p:sldId id="631" r:id="rId26"/>
    <p:sldId id="632" r:id="rId27"/>
    <p:sldId id="636" r:id="rId28"/>
    <p:sldId id="633" r:id="rId29"/>
    <p:sldId id="259" r:id="rId30"/>
    <p:sldId id="261" r:id="rId31"/>
    <p:sldId id="304" r:id="rId32"/>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663300"/>
    <a:srgbClr val="DD6716"/>
    <a:srgbClr val="19426B"/>
    <a:srgbClr val="4059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Стиль із теми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Стиль із теми 2 – акцент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AF606853-7671-496A-8E4F-DF71F8EC918B}" styleName="Темний стиль 1 – акцент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Темний стиль 1 – акцент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79" autoAdjust="0"/>
    <p:restoredTop sz="94660"/>
  </p:normalViewPr>
  <p:slideViewPr>
    <p:cSldViewPr snapToGrid="0">
      <p:cViewPr varScale="1">
        <p:scale>
          <a:sx n="70" d="100"/>
          <a:sy n="70" d="100"/>
        </p:scale>
        <p:origin x="666" y="5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77BD33-EC30-46AC-BD24-401E734F8176}" type="doc">
      <dgm:prSet loTypeId="urn:microsoft.com/office/officeart/2008/layout/VerticalCurvedList" loCatId="list" qsTypeId="urn:microsoft.com/office/officeart/2005/8/quickstyle/simple5" qsCatId="simple" csTypeId="urn:microsoft.com/office/officeart/2005/8/colors/colorful1#1" csCatId="colorful" phldr="1"/>
      <dgm:spPr/>
      <dgm:t>
        <a:bodyPr/>
        <a:lstStyle/>
        <a:p>
          <a:endParaRPr lang="uk-UA"/>
        </a:p>
      </dgm:t>
    </dgm:pt>
    <dgm:pt modelId="{D44B0D79-7F04-44B9-9C7C-CD28C17613D0}">
      <dgm:prSet phldrT="[Текст]" custT="1"/>
      <dgm:spPr/>
      <dgm:t>
        <a:bodyPr/>
        <a:lstStyle/>
        <a:p>
          <a:r>
            <a:rPr lang="uk-UA" sz="2400" b="1" i="1" noProof="0" dirty="0"/>
            <a:t>текстового редактора </a:t>
          </a:r>
          <a:r>
            <a:rPr lang="uk-UA" sz="2400" i="1" noProof="0" dirty="0"/>
            <a:t>для введення і редагування тексту програм;</a:t>
          </a:r>
        </a:p>
      </dgm:t>
    </dgm:pt>
    <dgm:pt modelId="{CBC678DE-E0F6-4248-85B7-DD8409BBE0F4}" type="parTrans" cxnId="{F5ABE5B7-449B-46C8-BE46-F3A4F660E09A}">
      <dgm:prSet/>
      <dgm:spPr/>
      <dgm:t>
        <a:bodyPr/>
        <a:lstStyle/>
        <a:p>
          <a:endParaRPr lang="uk-UA" sz="2000" i="1" noProof="0" dirty="0"/>
        </a:p>
      </dgm:t>
    </dgm:pt>
    <dgm:pt modelId="{CB2F3BEF-FA31-40CA-87C5-7058F5D23E9E}" type="sibTrans" cxnId="{F5ABE5B7-449B-46C8-BE46-F3A4F660E09A}">
      <dgm:prSet/>
      <dgm:spPr/>
      <dgm:t>
        <a:bodyPr/>
        <a:lstStyle/>
        <a:p>
          <a:endParaRPr lang="uk-UA" sz="2000" i="1" noProof="0" dirty="0"/>
        </a:p>
      </dgm:t>
    </dgm:pt>
    <dgm:pt modelId="{1B81C372-925C-46FC-96B1-2F1AAF945560}">
      <dgm:prSet phldrT="[Текст]" custT="1"/>
      <dgm:spPr>
        <a:solidFill>
          <a:srgbClr val="7030A0"/>
        </a:solidFill>
      </dgm:spPr>
      <dgm:t>
        <a:bodyPr/>
        <a:lstStyle/>
        <a:p>
          <a:r>
            <a:rPr lang="uk-UA" sz="2400" b="1" i="1" noProof="0" dirty="0"/>
            <a:t>компілятора</a:t>
          </a:r>
          <a:r>
            <a:rPr lang="uk-UA" sz="2400" i="1" noProof="0" dirty="0"/>
            <a:t> для перекладу програми з мови програмування </a:t>
          </a:r>
          <a:r>
            <a:rPr lang="uk-UA" sz="2400" b="1" i="1" noProof="0" dirty="0" err="1"/>
            <a:t>Object</a:t>
          </a:r>
          <a:r>
            <a:rPr lang="uk-UA" sz="2400" b="1" i="1" noProof="0" dirty="0"/>
            <a:t> </a:t>
          </a:r>
          <a:r>
            <a:rPr lang="uk-UA" sz="2400" b="1" i="1" noProof="0" dirty="0" err="1"/>
            <a:t>Pascal</a:t>
          </a:r>
          <a:r>
            <a:rPr lang="uk-UA" sz="2400" b="1" i="1" noProof="0" dirty="0"/>
            <a:t> </a:t>
          </a:r>
          <a:r>
            <a:rPr lang="uk-UA" sz="2400" i="1" noProof="0" dirty="0"/>
            <a:t>на мову команд, які може виконати процесор комп'ютера;</a:t>
          </a:r>
        </a:p>
      </dgm:t>
    </dgm:pt>
    <dgm:pt modelId="{EFDD7AA1-CE6D-4DAE-A006-A48F62651F7D}" type="parTrans" cxnId="{A6441D21-127F-4A5A-946F-CDEE8A3F4D19}">
      <dgm:prSet/>
      <dgm:spPr/>
      <dgm:t>
        <a:bodyPr/>
        <a:lstStyle/>
        <a:p>
          <a:endParaRPr lang="uk-UA" sz="2000" i="1" noProof="0" dirty="0"/>
        </a:p>
      </dgm:t>
    </dgm:pt>
    <dgm:pt modelId="{EAA467BD-7E67-4E63-841E-1141B6CA2872}" type="sibTrans" cxnId="{A6441D21-127F-4A5A-946F-CDEE8A3F4D19}">
      <dgm:prSet/>
      <dgm:spPr/>
      <dgm:t>
        <a:bodyPr/>
        <a:lstStyle/>
        <a:p>
          <a:endParaRPr lang="uk-UA" sz="2000" i="1" noProof="0" dirty="0"/>
        </a:p>
      </dgm:t>
    </dgm:pt>
    <dgm:pt modelId="{FFF60420-B008-4E57-9B7A-8B5C4B8F1F0F}">
      <dgm:prSet phldrT="[Текст]" custT="1"/>
      <dgm:spPr/>
      <dgm:t>
        <a:bodyPr/>
        <a:lstStyle/>
        <a:p>
          <a:r>
            <a:rPr lang="uk-UA" sz="2400" b="1" i="1" noProof="0" dirty="0">
              <a:solidFill>
                <a:srgbClr val="002060"/>
              </a:solidFill>
            </a:rPr>
            <a:t>засобів налагодження програми </a:t>
          </a:r>
          <a:r>
            <a:rPr lang="uk-UA" sz="2400" i="1" noProof="0" dirty="0">
              <a:solidFill>
                <a:srgbClr val="002060"/>
              </a:solidFill>
            </a:rPr>
            <a:t>для пошуку в ній помилок;</a:t>
          </a:r>
        </a:p>
      </dgm:t>
    </dgm:pt>
    <dgm:pt modelId="{F58F1996-42CF-41B9-87C6-9B7541547FDC}" type="parTrans" cxnId="{62C63869-0694-4175-851B-A15176CAA5F3}">
      <dgm:prSet/>
      <dgm:spPr/>
      <dgm:t>
        <a:bodyPr/>
        <a:lstStyle/>
        <a:p>
          <a:endParaRPr lang="uk-UA" sz="2000" i="1" noProof="0" dirty="0"/>
        </a:p>
      </dgm:t>
    </dgm:pt>
    <dgm:pt modelId="{893D8247-1D02-4E45-A80D-A06E4F50304F}" type="sibTrans" cxnId="{62C63869-0694-4175-851B-A15176CAA5F3}">
      <dgm:prSet/>
      <dgm:spPr/>
      <dgm:t>
        <a:bodyPr/>
        <a:lstStyle/>
        <a:p>
          <a:endParaRPr lang="uk-UA" sz="2000" i="1" noProof="0" dirty="0"/>
        </a:p>
      </dgm:t>
    </dgm:pt>
    <dgm:pt modelId="{574467BF-CB95-4D99-A5FA-460B08A3B1CD}">
      <dgm:prSet phldrT="[Текст]" custT="1"/>
      <dgm:spPr/>
      <dgm:t>
        <a:bodyPr/>
        <a:lstStyle/>
        <a:p>
          <a:r>
            <a:rPr lang="uk-UA" sz="2400" b="1" i="1" noProof="0" dirty="0"/>
            <a:t>довідкової системи </a:t>
          </a:r>
          <a:r>
            <a:rPr lang="uk-UA" sz="2400" i="1" noProof="0" dirty="0"/>
            <a:t>та інших компонентів.</a:t>
          </a:r>
        </a:p>
      </dgm:t>
    </dgm:pt>
    <dgm:pt modelId="{0F061BA2-5564-42A8-83BD-2FAEFB9E7F8C}" type="parTrans" cxnId="{30A8916B-4F0E-4CFD-BBDB-2B015C36E62E}">
      <dgm:prSet/>
      <dgm:spPr/>
      <dgm:t>
        <a:bodyPr/>
        <a:lstStyle/>
        <a:p>
          <a:endParaRPr lang="uk-UA" sz="2000" i="1" noProof="0" dirty="0"/>
        </a:p>
      </dgm:t>
    </dgm:pt>
    <dgm:pt modelId="{583EE810-A9FA-4532-AC5C-F17662F9099C}" type="sibTrans" cxnId="{30A8916B-4F0E-4CFD-BBDB-2B015C36E62E}">
      <dgm:prSet/>
      <dgm:spPr/>
      <dgm:t>
        <a:bodyPr/>
        <a:lstStyle/>
        <a:p>
          <a:endParaRPr lang="uk-UA" sz="2000" i="1" noProof="0" dirty="0"/>
        </a:p>
      </dgm:t>
    </dgm:pt>
    <dgm:pt modelId="{C1C788E7-40FA-4439-878F-2CC8367B8F22}" type="pres">
      <dgm:prSet presAssocID="{BD77BD33-EC30-46AC-BD24-401E734F8176}" presName="Name0" presStyleCnt="0">
        <dgm:presLayoutVars>
          <dgm:chMax val="7"/>
          <dgm:chPref val="7"/>
          <dgm:dir/>
        </dgm:presLayoutVars>
      </dgm:prSet>
      <dgm:spPr/>
      <dgm:t>
        <a:bodyPr/>
        <a:lstStyle/>
        <a:p>
          <a:endParaRPr lang="ru-RU"/>
        </a:p>
      </dgm:t>
    </dgm:pt>
    <dgm:pt modelId="{0B7B7FCB-7340-4C8C-9CEC-44D83247E09F}" type="pres">
      <dgm:prSet presAssocID="{BD77BD33-EC30-46AC-BD24-401E734F8176}" presName="Name1" presStyleCnt="0"/>
      <dgm:spPr/>
    </dgm:pt>
    <dgm:pt modelId="{8D39F2BC-8176-4C61-8E04-72E8B55182E0}" type="pres">
      <dgm:prSet presAssocID="{BD77BD33-EC30-46AC-BD24-401E734F8176}" presName="cycle" presStyleCnt="0"/>
      <dgm:spPr/>
    </dgm:pt>
    <dgm:pt modelId="{09BAB6D9-5BBE-46FE-9243-AD21CFADB3C1}" type="pres">
      <dgm:prSet presAssocID="{BD77BD33-EC30-46AC-BD24-401E734F8176}" presName="srcNode" presStyleLbl="node1" presStyleIdx="0" presStyleCnt="4"/>
      <dgm:spPr/>
    </dgm:pt>
    <dgm:pt modelId="{C7661E35-6C55-4B51-BE17-D9D67599F310}" type="pres">
      <dgm:prSet presAssocID="{BD77BD33-EC30-46AC-BD24-401E734F8176}" presName="conn" presStyleLbl="parChTrans1D2" presStyleIdx="0" presStyleCnt="1"/>
      <dgm:spPr/>
      <dgm:t>
        <a:bodyPr/>
        <a:lstStyle/>
        <a:p>
          <a:endParaRPr lang="ru-RU"/>
        </a:p>
      </dgm:t>
    </dgm:pt>
    <dgm:pt modelId="{7DF117A4-BB7B-4C63-B83D-1D769ED77955}" type="pres">
      <dgm:prSet presAssocID="{BD77BD33-EC30-46AC-BD24-401E734F8176}" presName="extraNode" presStyleLbl="node1" presStyleIdx="0" presStyleCnt="4"/>
      <dgm:spPr/>
    </dgm:pt>
    <dgm:pt modelId="{79FA0555-FEE1-4173-AD86-0A4FAA4240E0}" type="pres">
      <dgm:prSet presAssocID="{BD77BD33-EC30-46AC-BD24-401E734F8176}" presName="dstNode" presStyleLbl="node1" presStyleIdx="0" presStyleCnt="4"/>
      <dgm:spPr/>
    </dgm:pt>
    <dgm:pt modelId="{EE2EA9E0-CBE5-43E4-BB02-325D168626A4}" type="pres">
      <dgm:prSet presAssocID="{D44B0D79-7F04-44B9-9C7C-CD28C17613D0}" presName="text_1" presStyleLbl="node1" presStyleIdx="0" presStyleCnt="4" custScaleY="131848">
        <dgm:presLayoutVars>
          <dgm:bulletEnabled val="1"/>
        </dgm:presLayoutVars>
      </dgm:prSet>
      <dgm:spPr/>
      <dgm:t>
        <a:bodyPr/>
        <a:lstStyle/>
        <a:p>
          <a:endParaRPr lang="ru-RU"/>
        </a:p>
      </dgm:t>
    </dgm:pt>
    <dgm:pt modelId="{F906E761-2B35-4D8A-8B73-C29A5CF5CBDF}" type="pres">
      <dgm:prSet presAssocID="{D44B0D79-7F04-44B9-9C7C-CD28C17613D0}" presName="accent_1" presStyleCnt="0"/>
      <dgm:spPr/>
    </dgm:pt>
    <dgm:pt modelId="{27878C57-BBF6-4C22-88FA-1C3D4933722D}" type="pres">
      <dgm:prSet presAssocID="{D44B0D79-7F04-44B9-9C7C-CD28C17613D0}" presName="accentRepeatNode" presStyleLbl="solidFgAcc1" presStyleIdx="0" presStyleCnt="4"/>
      <dgm:spPr/>
    </dgm:pt>
    <dgm:pt modelId="{AD2F74AD-5B6A-4346-8349-090AC68FEE9A}" type="pres">
      <dgm:prSet presAssocID="{1B81C372-925C-46FC-96B1-2F1AAF945560}" presName="text_2" presStyleLbl="node1" presStyleIdx="1" presStyleCnt="4" custScaleY="131848">
        <dgm:presLayoutVars>
          <dgm:bulletEnabled val="1"/>
        </dgm:presLayoutVars>
      </dgm:prSet>
      <dgm:spPr/>
      <dgm:t>
        <a:bodyPr/>
        <a:lstStyle/>
        <a:p>
          <a:endParaRPr lang="ru-RU"/>
        </a:p>
      </dgm:t>
    </dgm:pt>
    <dgm:pt modelId="{EC0276CD-B669-4245-86BE-66420155BEF4}" type="pres">
      <dgm:prSet presAssocID="{1B81C372-925C-46FC-96B1-2F1AAF945560}" presName="accent_2" presStyleCnt="0"/>
      <dgm:spPr/>
    </dgm:pt>
    <dgm:pt modelId="{E63EBB38-5984-4F74-98F1-254621592311}" type="pres">
      <dgm:prSet presAssocID="{1B81C372-925C-46FC-96B1-2F1AAF945560}" presName="accentRepeatNode" presStyleLbl="solidFgAcc1" presStyleIdx="1" presStyleCnt="4"/>
      <dgm:spPr/>
    </dgm:pt>
    <dgm:pt modelId="{46297F79-2755-4E7F-87B4-88629DD167EF}" type="pres">
      <dgm:prSet presAssocID="{FFF60420-B008-4E57-9B7A-8B5C4B8F1F0F}" presName="text_3" presStyleLbl="node1" presStyleIdx="2" presStyleCnt="4" custScaleY="131848">
        <dgm:presLayoutVars>
          <dgm:bulletEnabled val="1"/>
        </dgm:presLayoutVars>
      </dgm:prSet>
      <dgm:spPr/>
      <dgm:t>
        <a:bodyPr/>
        <a:lstStyle/>
        <a:p>
          <a:endParaRPr lang="ru-RU"/>
        </a:p>
      </dgm:t>
    </dgm:pt>
    <dgm:pt modelId="{00F75627-8B37-47AF-A999-4F6E49849E6B}" type="pres">
      <dgm:prSet presAssocID="{FFF60420-B008-4E57-9B7A-8B5C4B8F1F0F}" presName="accent_3" presStyleCnt="0"/>
      <dgm:spPr/>
    </dgm:pt>
    <dgm:pt modelId="{D13D7DA6-9D1E-4150-A6AE-C6ABC36166D5}" type="pres">
      <dgm:prSet presAssocID="{FFF60420-B008-4E57-9B7A-8B5C4B8F1F0F}" presName="accentRepeatNode" presStyleLbl="solidFgAcc1" presStyleIdx="2" presStyleCnt="4"/>
      <dgm:spPr/>
    </dgm:pt>
    <dgm:pt modelId="{E97A966C-ADE1-481C-9602-29D743F1F5D5}" type="pres">
      <dgm:prSet presAssocID="{574467BF-CB95-4D99-A5FA-460B08A3B1CD}" presName="text_4" presStyleLbl="node1" presStyleIdx="3" presStyleCnt="4" custScaleY="131848">
        <dgm:presLayoutVars>
          <dgm:bulletEnabled val="1"/>
        </dgm:presLayoutVars>
      </dgm:prSet>
      <dgm:spPr/>
      <dgm:t>
        <a:bodyPr/>
        <a:lstStyle/>
        <a:p>
          <a:endParaRPr lang="ru-RU"/>
        </a:p>
      </dgm:t>
    </dgm:pt>
    <dgm:pt modelId="{9E25BE06-63B3-417D-8D1F-AE7788C8D10B}" type="pres">
      <dgm:prSet presAssocID="{574467BF-CB95-4D99-A5FA-460B08A3B1CD}" presName="accent_4" presStyleCnt="0"/>
      <dgm:spPr/>
    </dgm:pt>
    <dgm:pt modelId="{AA2029A9-878F-42BF-A694-5944B1AD983E}" type="pres">
      <dgm:prSet presAssocID="{574467BF-CB95-4D99-A5FA-460B08A3B1CD}" presName="accentRepeatNode" presStyleLbl="solidFgAcc1" presStyleIdx="3" presStyleCnt="4"/>
      <dgm:spPr/>
    </dgm:pt>
  </dgm:ptLst>
  <dgm:cxnLst>
    <dgm:cxn modelId="{F5ABE5B7-449B-46C8-BE46-F3A4F660E09A}" srcId="{BD77BD33-EC30-46AC-BD24-401E734F8176}" destId="{D44B0D79-7F04-44B9-9C7C-CD28C17613D0}" srcOrd="0" destOrd="0" parTransId="{CBC678DE-E0F6-4248-85B7-DD8409BBE0F4}" sibTransId="{CB2F3BEF-FA31-40CA-87C5-7058F5D23E9E}"/>
    <dgm:cxn modelId="{A69E3987-9B80-4103-A19E-5090F1A20AE9}" type="presOf" srcId="{1B81C372-925C-46FC-96B1-2F1AAF945560}" destId="{AD2F74AD-5B6A-4346-8349-090AC68FEE9A}" srcOrd="0" destOrd="0" presId="urn:microsoft.com/office/officeart/2008/layout/VerticalCurvedList"/>
    <dgm:cxn modelId="{62C63869-0694-4175-851B-A15176CAA5F3}" srcId="{BD77BD33-EC30-46AC-BD24-401E734F8176}" destId="{FFF60420-B008-4E57-9B7A-8B5C4B8F1F0F}" srcOrd="2" destOrd="0" parTransId="{F58F1996-42CF-41B9-87C6-9B7541547FDC}" sibTransId="{893D8247-1D02-4E45-A80D-A06E4F50304F}"/>
    <dgm:cxn modelId="{515F73BE-0876-4821-81BD-362967BA7243}" type="presOf" srcId="{FFF60420-B008-4E57-9B7A-8B5C4B8F1F0F}" destId="{46297F79-2755-4E7F-87B4-88629DD167EF}" srcOrd="0" destOrd="0" presId="urn:microsoft.com/office/officeart/2008/layout/VerticalCurvedList"/>
    <dgm:cxn modelId="{3B3A4033-91B6-4651-849D-C1EE9494A415}" type="presOf" srcId="{BD77BD33-EC30-46AC-BD24-401E734F8176}" destId="{C1C788E7-40FA-4439-878F-2CC8367B8F22}" srcOrd="0" destOrd="0" presId="urn:microsoft.com/office/officeart/2008/layout/VerticalCurvedList"/>
    <dgm:cxn modelId="{184A32C5-9C7D-4FEF-947F-7A0B3DCB90D4}" type="presOf" srcId="{CB2F3BEF-FA31-40CA-87C5-7058F5D23E9E}" destId="{C7661E35-6C55-4B51-BE17-D9D67599F310}" srcOrd="0" destOrd="0" presId="urn:microsoft.com/office/officeart/2008/layout/VerticalCurvedList"/>
    <dgm:cxn modelId="{59BCDC85-CEE0-4294-9FB0-6B609471D905}" type="presOf" srcId="{574467BF-CB95-4D99-A5FA-460B08A3B1CD}" destId="{E97A966C-ADE1-481C-9602-29D743F1F5D5}" srcOrd="0" destOrd="0" presId="urn:microsoft.com/office/officeart/2008/layout/VerticalCurvedList"/>
    <dgm:cxn modelId="{A6441D21-127F-4A5A-946F-CDEE8A3F4D19}" srcId="{BD77BD33-EC30-46AC-BD24-401E734F8176}" destId="{1B81C372-925C-46FC-96B1-2F1AAF945560}" srcOrd="1" destOrd="0" parTransId="{EFDD7AA1-CE6D-4DAE-A006-A48F62651F7D}" sibTransId="{EAA467BD-7E67-4E63-841E-1141B6CA2872}"/>
    <dgm:cxn modelId="{27E044B7-6DA3-41AE-91C5-4124E7D1B7D5}" type="presOf" srcId="{D44B0D79-7F04-44B9-9C7C-CD28C17613D0}" destId="{EE2EA9E0-CBE5-43E4-BB02-325D168626A4}" srcOrd="0" destOrd="0" presId="urn:microsoft.com/office/officeart/2008/layout/VerticalCurvedList"/>
    <dgm:cxn modelId="{30A8916B-4F0E-4CFD-BBDB-2B015C36E62E}" srcId="{BD77BD33-EC30-46AC-BD24-401E734F8176}" destId="{574467BF-CB95-4D99-A5FA-460B08A3B1CD}" srcOrd="3" destOrd="0" parTransId="{0F061BA2-5564-42A8-83BD-2FAEFB9E7F8C}" sibTransId="{583EE810-A9FA-4532-AC5C-F17662F9099C}"/>
    <dgm:cxn modelId="{9EA14DE7-2001-43F9-B8C3-DF9C2257522E}" type="presParOf" srcId="{C1C788E7-40FA-4439-878F-2CC8367B8F22}" destId="{0B7B7FCB-7340-4C8C-9CEC-44D83247E09F}" srcOrd="0" destOrd="0" presId="urn:microsoft.com/office/officeart/2008/layout/VerticalCurvedList"/>
    <dgm:cxn modelId="{A5D2100C-23AF-4537-A213-8DEF49AA998F}" type="presParOf" srcId="{0B7B7FCB-7340-4C8C-9CEC-44D83247E09F}" destId="{8D39F2BC-8176-4C61-8E04-72E8B55182E0}" srcOrd="0" destOrd="0" presId="urn:microsoft.com/office/officeart/2008/layout/VerticalCurvedList"/>
    <dgm:cxn modelId="{60EB1EBD-90AD-4D62-911F-21391F981FF8}" type="presParOf" srcId="{8D39F2BC-8176-4C61-8E04-72E8B55182E0}" destId="{09BAB6D9-5BBE-46FE-9243-AD21CFADB3C1}" srcOrd="0" destOrd="0" presId="urn:microsoft.com/office/officeart/2008/layout/VerticalCurvedList"/>
    <dgm:cxn modelId="{70C6A1CC-C5DB-4395-B074-7411809DD664}" type="presParOf" srcId="{8D39F2BC-8176-4C61-8E04-72E8B55182E0}" destId="{C7661E35-6C55-4B51-BE17-D9D67599F310}" srcOrd="1" destOrd="0" presId="urn:microsoft.com/office/officeart/2008/layout/VerticalCurvedList"/>
    <dgm:cxn modelId="{221279E6-8D30-49CE-8659-CED2A1958621}" type="presParOf" srcId="{8D39F2BC-8176-4C61-8E04-72E8B55182E0}" destId="{7DF117A4-BB7B-4C63-B83D-1D769ED77955}" srcOrd="2" destOrd="0" presId="urn:microsoft.com/office/officeart/2008/layout/VerticalCurvedList"/>
    <dgm:cxn modelId="{C11E5688-80AB-41F5-95AF-A3441905AB0A}" type="presParOf" srcId="{8D39F2BC-8176-4C61-8E04-72E8B55182E0}" destId="{79FA0555-FEE1-4173-AD86-0A4FAA4240E0}" srcOrd="3" destOrd="0" presId="urn:microsoft.com/office/officeart/2008/layout/VerticalCurvedList"/>
    <dgm:cxn modelId="{414E7D10-7E6D-448F-8AF6-D20C37DC0DEC}" type="presParOf" srcId="{0B7B7FCB-7340-4C8C-9CEC-44D83247E09F}" destId="{EE2EA9E0-CBE5-43E4-BB02-325D168626A4}" srcOrd="1" destOrd="0" presId="urn:microsoft.com/office/officeart/2008/layout/VerticalCurvedList"/>
    <dgm:cxn modelId="{63064430-D5E4-4125-8A2E-055B90378C24}" type="presParOf" srcId="{0B7B7FCB-7340-4C8C-9CEC-44D83247E09F}" destId="{F906E761-2B35-4D8A-8B73-C29A5CF5CBDF}" srcOrd="2" destOrd="0" presId="urn:microsoft.com/office/officeart/2008/layout/VerticalCurvedList"/>
    <dgm:cxn modelId="{3E90BECD-3ED0-4497-B990-75625CDEA8B7}" type="presParOf" srcId="{F906E761-2B35-4D8A-8B73-C29A5CF5CBDF}" destId="{27878C57-BBF6-4C22-88FA-1C3D4933722D}" srcOrd="0" destOrd="0" presId="urn:microsoft.com/office/officeart/2008/layout/VerticalCurvedList"/>
    <dgm:cxn modelId="{E3C1D84C-FDD4-4CAD-A0D5-EB67777F07FA}" type="presParOf" srcId="{0B7B7FCB-7340-4C8C-9CEC-44D83247E09F}" destId="{AD2F74AD-5B6A-4346-8349-090AC68FEE9A}" srcOrd="3" destOrd="0" presId="urn:microsoft.com/office/officeart/2008/layout/VerticalCurvedList"/>
    <dgm:cxn modelId="{F284A45B-A820-4966-8D75-55F296D2955A}" type="presParOf" srcId="{0B7B7FCB-7340-4C8C-9CEC-44D83247E09F}" destId="{EC0276CD-B669-4245-86BE-66420155BEF4}" srcOrd="4" destOrd="0" presId="urn:microsoft.com/office/officeart/2008/layout/VerticalCurvedList"/>
    <dgm:cxn modelId="{DC8D7196-2049-4ED4-8420-4953330DA0A7}" type="presParOf" srcId="{EC0276CD-B669-4245-86BE-66420155BEF4}" destId="{E63EBB38-5984-4F74-98F1-254621592311}" srcOrd="0" destOrd="0" presId="urn:microsoft.com/office/officeart/2008/layout/VerticalCurvedList"/>
    <dgm:cxn modelId="{0BE6CD36-F713-4670-8C52-E86D77C01A88}" type="presParOf" srcId="{0B7B7FCB-7340-4C8C-9CEC-44D83247E09F}" destId="{46297F79-2755-4E7F-87B4-88629DD167EF}" srcOrd="5" destOrd="0" presId="urn:microsoft.com/office/officeart/2008/layout/VerticalCurvedList"/>
    <dgm:cxn modelId="{0917D814-F178-4633-9370-5D39485E5431}" type="presParOf" srcId="{0B7B7FCB-7340-4C8C-9CEC-44D83247E09F}" destId="{00F75627-8B37-47AF-A999-4F6E49849E6B}" srcOrd="6" destOrd="0" presId="urn:microsoft.com/office/officeart/2008/layout/VerticalCurvedList"/>
    <dgm:cxn modelId="{5F6E4A7F-75EC-4A8B-8694-775BA0D1AFC4}" type="presParOf" srcId="{00F75627-8B37-47AF-A999-4F6E49849E6B}" destId="{D13D7DA6-9D1E-4150-A6AE-C6ABC36166D5}" srcOrd="0" destOrd="0" presId="urn:microsoft.com/office/officeart/2008/layout/VerticalCurvedList"/>
    <dgm:cxn modelId="{C6DCAC9D-4B18-405F-A389-72B125D12799}" type="presParOf" srcId="{0B7B7FCB-7340-4C8C-9CEC-44D83247E09F}" destId="{E97A966C-ADE1-481C-9602-29D743F1F5D5}" srcOrd="7" destOrd="0" presId="urn:microsoft.com/office/officeart/2008/layout/VerticalCurvedList"/>
    <dgm:cxn modelId="{0D6C2F8F-8724-4805-9FDC-89C02C7B9100}" type="presParOf" srcId="{0B7B7FCB-7340-4C8C-9CEC-44D83247E09F}" destId="{9E25BE06-63B3-417D-8D1F-AE7788C8D10B}" srcOrd="8" destOrd="0" presId="urn:microsoft.com/office/officeart/2008/layout/VerticalCurvedList"/>
    <dgm:cxn modelId="{29B03BE2-DC72-4FD3-BDDA-087524F92E93}" type="presParOf" srcId="{9E25BE06-63B3-417D-8D1F-AE7788C8D10B}" destId="{AA2029A9-878F-42BF-A694-5944B1AD983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661E35-6C55-4B51-BE17-D9D67599F310}">
      <dsp:nvSpPr>
        <dsp:cNvPr id="0" name=""/>
        <dsp:cNvSpPr/>
      </dsp:nvSpPr>
      <dsp:spPr>
        <a:xfrm>
          <a:off x="-5697701" y="-872148"/>
          <a:ext cx="6783534" cy="6783534"/>
        </a:xfrm>
        <a:prstGeom prst="blockArc">
          <a:avLst>
            <a:gd name="adj1" fmla="val 18900000"/>
            <a:gd name="adj2" fmla="val 2700000"/>
            <a:gd name="adj3" fmla="val 318"/>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E2EA9E0-CBE5-43E4-BB02-325D168626A4}">
      <dsp:nvSpPr>
        <dsp:cNvPr id="0" name=""/>
        <dsp:cNvSpPr/>
      </dsp:nvSpPr>
      <dsp:spPr>
        <a:xfrm>
          <a:off x="568385" y="263967"/>
          <a:ext cx="11262516" cy="1022133"/>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15344" tIns="60960" rIns="60960" bIns="60960" numCol="1" spcCol="1270" anchor="ctr" anchorCtr="0">
          <a:noAutofit/>
        </a:bodyPr>
        <a:lstStyle/>
        <a:p>
          <a:pPr lvl="0" algn="l" defTabSz="1066800">
            <a:lnSpc>
              <a:spcPct val="90000"/>
            </a:lnSpc>
            <a:spcBef>
              <a:spcPct val="0"/>
            </a:spcBef>
            <a:spcAft>
              <a:spcPct val="35000"/>
            </a:spcAft>
          </a:pPr>
          <a:r>
            <a:rPr lang="uk-UA" sz="2400" b="1" i="1" kern="1200" noProof="0" dirty="0"/>
            <a:t>текстового редактора </a:t>
          </a:r>
          <a:r>
            <a:rPr lang="uk-UA" sz="2400" i="1" kern="1200" noProof="0" dirty="0"/>
            <a:t>для введення і редагування тексту програм;</a:t>
          </a:r>
        </a:p>
      </dsp:txBody>
      <dsp:txXfrm>
        <a:off x="568385" y="263967"/>
        <a:ext cx="11262516" cy="1022133"/>
      </dsp:txXfrm>
    </dsp:sp>
    <dsp:sp modelId="{27878C57-BBF6-4C22-88FA-1C3D4933722D}">
      <dsp:nvSpPr>
        <dsp:cNvPr id="0" name=""/>
        <dsp:cNvSpPr/>
      </dsp:nvSpPr>
      <dsp:spPr>
        <a:xfrm>
          <a:off x="83863" y="290512"/>
          <a:ext cx="969045" cy="969045"/>
        </a:xfrm>
        <a:prstGeom prst="ellipse">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AD2F74AD-5B6A-4346-8349-090AC68FEE9A}">
      <dsp:nvSpPr>
        <dsp:cNvPr id="0" name=""/>
        <dsp:cNvSpPr/>
      </dsp:nvSpPr>
      <dsp:spPr>
        <a:xfrm>
          <a:off x="1012846" y="1427023"/>
          <a:ext cx="10818056" cy="1022133"/>
        </a:xfrm>
        <a:prstGeom prst="rect">
          <a:avLst/>
        </a:prstGeom>
        <a:solidFill>
          <a:srgbClr val="7030A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15344" tIns="60960" rIns="60960" bIns="60960" numCol="1" spcCol="1270" anchor="ctr" anchorCtr="0">
          <a:noAutofit/>
        </a:bodyPr>
        <a:lstStyle/>
        <a:p>
          <a:pPr lvl="0" algn="l" defTabSz="1066800">
            <a:lnSpc>
              <a:spcPct val="90000"/>
            </a:lnSpc>
            <a:spcBef>
              <a:spcPct val="0"/>
            </a:spcBef>
            <a:spcAft>
              <a:spcPct val="35000"/>
            </a:spcAft>
          </a:pPr>
          <a:r>
            <a:rPr lang="uk-UA" sz="2400" b="1" i="1" kern="1200" noProof="0" dirty="0"/>
            <a:t>компілятора</a:t>
          </a:r>
          <a:r>
            <a:rPr lang="uk-UA" sz="2400" i="1" kern="1200" noProof="0" dirty="0"/>
            <a:t> для перекладу програми з мови програмування </a:t>
          </a:r>
          <a:r>
            <a:rPr lang="uk-UA" sz="2400" b="1" i="1" kern="1200" noProof="0" dirty="0" err="1"/>
            <a:t>Object</a:t>
          </a:r>
          <a:r>
            <a:rPr lang="uk-UA" sz="2400" b="1" i="1" kern="1200" noProof="0" dirty="0"/>
            <a:t> </a:t>
          </a:r>
          <a:r>
            <a:rPr lang="uk-UA" sz="2400" b="1" i="1" kern="1200" noProof="0" dirty="0" err="1"/>
            <a:t>Pascal</a:t>
          </a:r>
          <a:r>
            <a:rPr lang="uk-UA" sz="2400" b="1" i="1" kern="1200" noProof="0" dirty="0"/>
            <a:t> </a:t>
          </a:r>
          <a:r>
            <a:rPr lang="uk-UA" sz="2400" i="1" kern="1200" noProof="0" dirty="0"/>
            <a:t>на мову команд, які може виконати процесор комп'ютера;</a:t>
          </a:r>
        </a:p>
      </dsp:txBody>
      <dsp:txXfrm>
        <a:off x="1012846" y="1427023"/>
        <a:ext cx="10818056" cy="1022133"/>
      </dsp:txXfrm>
    </dsp:sp>
    <dsp:sp modelId="{E63EBB38-5984-4F74-98F1-254621592311}">
      <dsp:nvSpPr>
        <dsp:cNvPr id="0" name=""/>
        <dsp:cNvSpPr/>
      </dsp:nvSpPr>
      <dsp:spPr>
        <a:xfrm>
          <a:off x="528323" y="1453567"/>
          <a:ext cx="969045" cy="969045"/>
        </a:xfrm>
        <a:prstGeom prst="ellipse">
          <a:avLst/>
        </a:prstGeom>
        <a:solidFill>
          <a:schemeClr val="lt1">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46297F79-2755-4E7F-87B4-88629DD167EF}">
      <dsp:nvSpPr>
        <dsp:cNvPr id="0" name=""/>
        <dsp:cNvSpPr/>
      </dsp:nvSpPr>
      <dsp:spPr>
        <a:xfrm>
          <a:off x="1012846" y="2590079"/>
          <a:ext cx="10818056" cy="1022133"/>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15344" tIns="60960" rIns="60960" bIns="60960" numCol="1" spcCol="1270" anchor="ctr" anchorCtr="0">
          <a:noAutofit/>
        </a:bodyPr>
        <a:lstStyle/>
        <a:p>
          <a:pPr lvl="0" algn="l" defTabSz="1066800">
            <a:lnSpc>
              <a:spcPct val="90000"/>
            </a:lnSpc>
            <a:spcBef>
              <a:spcPct val="0"/>
            </a:spcBef>
            <a:spcAft>
              <a:spcPct val="35000"/>
            </a:spcAft>
          </a:pPr>
          <a:r>
            <a:rPr lang="uk-UA" sz="2400" b="1" i="1" kern="1200" noProof="0" dirty="0">
              <a:solidFill>
                <a:srgbClr val="002060"/>
              </a:solidFill>
            </a:rPr>
            <a:t>засобів налагодження програми </a:t>
          </a:r>
          <a:r>
            <a:rPr lang="uk-UA" sz="2400" i="1" kern="1200" noProof="0" dirty="0">
              <a:solidFill>
                <a:srgbClr val="002060"/>
              </a:solidFill>
            </a:rPr>
            <a:t>для пошуку в ній помилок;</a:t>
          </a:r>
        </a:p>
      </dsp:txBody>
      <dsp:txXfrm>
        <a:off x="1012846" y="2590079"/>
        <a:ext cx="10818056" cy="1022133"/>
      </dsp:txXfrm>
    </dsp:sp>
    <dsp:sp modelId="{D13D7DA6-9D1E-4150-A6AE-C6ABC36166D5}">
      <dsp:nvSpPr>
        <dsp:cNvPr id="0" name=""/>
        <dsp:cNvSpPr/>
      </dsp:nvSpPr>
      <dsp:spPr>
        <a:xfrm>
          <a:off x="528323" y="2616623"/>
          <a:ext cx="969045" cy="969045"/>
        </a:xfrm>
        <a:prstGeom prst="ellipse">
          <a:avLst/>
        </a:prstGeom>
        <a:solidFill>
          <a:schemeClr val="lt1">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E97A966C-ADE1-481C-9602-29D743F1F5D5}">
      <dsp:nvSpPr>
        <dsp:cNvPr id="0" name=""/>
        <dsp:cNvSpPr/>
      </dsp:nvSpPr>
      <dsp:spPr>
        <a:xfrm>
          <a:off x="568385" y="3753135"/>
          <a:ext cx="11262516" cy="1022133"/>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15344" tIns="60960" rIns="60960" bIns="60960" numCol="1" spcCol="1270" anchor="ctr" anchorCtr="0">
          <a:noAutofit/>
        </a:bodyPr>
        <a:lstStyle/>
        <a:p>
          <a:pPr lvl="0" algn="l" defTabSz="1066800">
            <a:lnSpc>
              <a:spcPct val="90000"/>
            </a:lnSpc>
            <a:spcBef>
              <a:spcPct val="0"/>
            </a:spcBef>
            <a:spcAft>
              <a:spcPct val="35000"/>
            </a:spcAft>
          </a:pPr>
          <a:r>
            <a:rPr lang="uk-UA" sz="2400" b="1" i="1" kern="1200" noProof="0" dirty="0"/>
            <a:t>довідкової системи </a:t>
          </a:r>
          <a:r>
            <a:rPr lang="uk-UA" sz="2400" i="1" kern="1200" noProof="0" dirty="0"/>
            <a:t>та інших компонентів.</a:t>
          </a:r>
        </a:p>
      </dsp:txBody>
      <dsp:txXfrm>
        <a:off x="568385" y="3753135"/>
        <a:ext cx="11262516" cy="1022133"/>
      </dsp:txXfrm>
    </dsp:sp>
    <dsp:sp modelId="{AA2029A9-878F-42BF-A694-5944B1AD983E}">
      <dsp:nvSpPr>
        <dsp:cNvPr id="0" name=""/>
        <dsp:cNvSpPr/>
      </dsp:nvSpPr>
      <dsp:spPr>
        <a:xfrm>
          <a:off x="83863" y="3779679"/>
          <a:ext cx="969045" cy="969045"/>
        </a:xfrm>
        <a:prstGeom prst="ellipse">
          <a:avLst/>
        </a:prstGeom>
        <a:solidFill>
          <a:schemeClr val="lt1">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ий слайд">
    <p:spTree>
      <p:nvGrpSpPr>
        <p:cNvPr id="1" name=""/>
        <p:cNvGrpSpPr/>
        <p:nvPr/>
      </p:nvGrpSpPr>
      <p:grpSpPr>
        <a:xfrm>
          <a:off x="0" y="0"/>
          <a:ext cx="0" cy="0"/>
          <a:chOff x="0" y="0"/>
          <a:chExt cx="0" cy="0"/>
        </a:xfrm>
      </p:grpSpPr>
      <p:pic>
        <p:nvPicPr>
          <p:cNvPr id="8" name="Рисунок 7"/>
          <p:cNvPicPr>
            <a:picLocks noChangeAspect="1"/>
          </p:cNvPicPr>
          <p:nvPr userDrawn="1"/>
        </p:nvPicPr>
        <p:blipFill rotWithShape="1">
          <a:blip r:embed="rId2" cstate="print">
            <a:extLst>
              <a:ext uri="{28A0092B-C50C-407E-A947-70E740481C1C}">
                <a14:useLocalDpi xmlns:a14="http://schemas.microsoft.com/office/drawing/2010/main" val="0"/>
              </a:ext>
            </a:extLst>
          </a:blip>
          <a:srcRect t="10754"/>
          <a:stretch/>
        </p:blipFill>
        <p:spPr>
          <a:xfrm>
            <a:off x="0" y="-12176"/>
            <a:ext cx="4747751" cy="6320913"/>
          </a:xfrm>
          <a:prstGeom prst="rect">
            <a:avLst/>
          </a:prstGeom>
        </p:spPr>
      </p:pic>
      <p:sp>
        <p:nvSpPr>
          <p:cNvPr id="9" name="Rectangle 24"/>
          <p:cNvSpPr>
            <a:spLocks noChangeArrowheads="1"/>
          </p:cNvSpPr>
          <p:nvPr userDrawn="1"/>
        </p:nvSpPr>
        <p:spPr bwMode="auto">
          <a:xfrm>
            <a:off x="0" y="3527436"/>
            <a:ext cx="12192000" cy="3357563"/>
          </a:xfrm>
          <a:prstGeom prst="rect">
            <a:avLst/>
          </a:prstGeom>
          <a:solidFill>
            <a:srgbClr val="398AC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pic>
        <p:nvPicPr>
          <p:cNvPr id="10" name="Рисунок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00484" y="6021300"/>
            <a:ext cx="5699686" cy="991249"/>
          </a:xfrm>
          <a:prstGeom prst="rect">
            <a:avLst/>
          </a:prstGeom>
        </p:spPr>
      </p:pic>
      <p:sp>
        <p:nvSpPr>
          <p:cNvPr id="11" name="Rectangle 17"/>
          <p:cNvSpPr>
            <a:spLocks noChangeArrowheads="1"/>
          </p:cNvSpPr>
          <p:nvPr userDrawn="1"/>
        </p:nvSpPr>
        <p:spPr bwMode="gray">
          <a:xfrm>
            <a:off x="0" y="3141663"/>
            <a:ext cx="12192000" cy="431800"/>
          </a:xfrm>
          <a:prstGeom prst="rect">
            <a:avLst/>
          </a:prstGeom>
          <a:solidFill>
            <a:srgbClr val="19426B"/>
          </a:solidFill>
          <a:ln w="9525">
            <a:solidFill>
              <a:srgbClr val="19426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3" name="Oval 25"/>
          <p:cNvSpPr>
            <a:spLocks noChangeArrowheads="1"/>
          </p:cNvSpPr>
          <p:nvPr userDrawn="1"/>
        </p:nvSpPr>
        <p:spPr bwMode="ltGray">
          <a:xfrm>
            <a:off x="1258888" y="4508512"/>
            <a:ext cx="4248150" cy="1800225"/>
          </a:xfrm>
          <a:prstGeom prst="ellipse">
            <a:avLst/>
          </a:prstGeom>
          <a:gradFill rotWithShape="1">
            <a:gsLst>
              <a:gs pos="0">
                <a:srgbClr val="398AC7"/>
              </a:gs>
              <a:gs pos="100000">
                <a:srgbClr val="398AC7">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4" name="Rectangle 4"/>
          <p:cNvSpPr txBox="1">
            <a:spLocks noChangeArrowheads="1"/>
          </p:cNvSpPr>
          <p:nvPr userDrawn="1"/>
        </p:nvSpPr>
        <p:spPr bwMode="auto">
          <a:xfrm>
            <a:off x="457200" y="6486536"/>
            <a:ext cx="2133600" cy="168275"/>
          </a:xfrm>
          <a:prstGeom prst="rect">
            <a:avLst/>
          </a:prstGeom>
        </p:spPr>
        <p:txBody>
          <a:bodyPr/>
          <a:lstStyle>
            <a:defPPr>
              <a:defRPr lang="uk-UA"/>
            </a:defPPr>
            <a:lvl1pPr marL="0" algn="l" defTabSz="914400" rtl="0" eaLnBrk="1" latinLnBrk="0" hangingPunct="1">
              <a:defRPr sz="1200" b="0" kern="1200">
                <a:solidFill>
                  <a:schemeClr val="tx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19426B"/>
              </a:solidFill>
              <a:effectLst/>
              <a:uLnTx/>
              <a:uFillTx/>
              <a:latin typeface="Arial" panose="020B0604020202020204" pitchFamily="34" charset="0"/>
              <a:ea typeface="+mn-ea"/>
              <a:cs typeface="+mn-cs"/>
            </a:endParaRPr>
          </a:p>
        </p:txBody>
      </p:sp>
      <p:sp>
        <p:nvSpPr>
          <p:cNvPr id="15" name="Rectangle 5"/>
          <p:cNvSpPr txBox="1">
            <a:spLocks noChangeArrowheads="1"/>
          </p:cNvSpPr>
          <p:nvPr userDrawn="1"/>
        </p:nvSpPr>
        <p:spPr>
          <a:xfrm>
            <a:off x="3124200" y="6486536"/>
            <a:ext cx="2895600" cy="168275"/>
          </a:xfrm>
          <a:prstGeom prst="rect">
            <a:avLst/>
          </a:prstGeom>
        </p:spPr>
        <p:txBody>
          <a:bodyPr/>
          <a:lstStyle>
            <a:defPPr>
              <a:defRPr lang="uk-UA"/>
            </a:defPPr>
            <a:lvl1pPr marL="0" algn="ctr" defTabSz="914400" rtl="0" eaLnBrk="1" latinLnBrk="0" hangingPunct="1">
              <a:defRPr sz="1200" b="0" kern="1200">
                <a:solidFill>
                  <a:schemeClr val="bg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6" name="Oval 18"/>
          <p:cNvSpPr>
            <a:spLocks noChangeArrowheads="1"/>
          </p:cNvSpPr>
          <p:nvPr userDrawn="1"/>
        </p:nvSpPr>
        <p:spPr bwMode="gray">
          <a:xfrm>
            <a:off x="276225" y="1255713"/>
            <a:ext cx="4656138" cy="4837112"/>
          </a:xfrm>
          <a:prstGeom prst="ellipse">
            <a:avLst/>
          </a:prstGeom>
          <a:solidFill>
            <a:srgbClr val="FFFFFF"/>
          </a:solidFill>
          <a:ln>
            <a:noFill/>
          </a:ln>
          <a:effectLst>
            <a:outerShdw dist="172739" dir="3238358" algn="ctr" rotWithShape="0">
              <a:srgbClr val="19426B"/>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7" name="Freeform 21" descr="2"/>
          <p:cNvSpPr>
            <a:spLocks/>
          </p:cNvSpPr>
          <p:nvPr userDrawn="1"/>
        </p:nvSpPr>
        <p:spPr bwMode="gray">
          <a:xfrm>
            <a:off x="376245" y="2147896"/>
            <a:ext cx="2103437" cy="3032125"/>
          </a:xfrm>
          <a:custGeom>
            <a:avLst/>
            <a:gdLst>
              <a:gd name="T0" fmla="*/ 1325 w 1325"/>
              <a:gd name="T1" fmla="*/ 960 h 1910"/>
              <a:gd name="T2" fmla="*/ 414 w 1325"/>
              <a:gd name="T3" fmla="*/ 0 h 1910"/>
              <a:gd name="T4" fmla="*/ 27 w 1325"/>
              <a:gd name="T5" fmla="*/ 1014 h 1910"/>
              <a:gd name="T6" fmla="*/ 402 w 1325"/>
              <a:gd name="T7" fmla="*/ 1910 h 1910"/>
              <a:gd name="T8" fmla="*/ 1325 w 1325"/>
              <a:gd name="T9" fmla="*/ 960 h 1910"/>
            </a:gdLst>
            <a:ahLst/>
            <a:cxnLst>
              <a:cxn ang="0">
                <a:pos x="T0" y="T1"/>
              </a:cxn>
              <a:cxn ang="0">
                <a:pos x="T2" y="T3"/>
              </a:cxn>
              <a:cxn ang="0">
                <a:pos x="T4" y="T5"/>
              </a:cxn>
              <a:cxn ang="0">
                <a:pos x="T6" y="T7"/>
              </a:cxn>
              <a:cxn ang="0">
                <a:pos x="T8" y="T9"/>
              </a:cxn>
            </a:cxnLst>
            <a:rect l="0" t="0" r="r" b="b"/>
            <a:pathLst>
              <a:path w="1325" h="1910">
                <a:moveTo>
                  <a:pt x="1325" y="960"/>
                </a:moveTo>
                <a:lnTo>
                  <a:pt x="414" y="0"/>
                </a:lnTo>
                <a:cubicBezTo>
                  <a:pt x="238" y="162"/>
                  <a:pt x="0" y="570"/>
                  <a:pt x="27" y="1014"/>
                </a:cubicBezTo>
                <a:cubicBezTo>
                  <a:pt x="53" y="1458"/>
                  <a:pt x="233" y="1748"/>
                  <a:pt x="402" y="1910"/>
                </a:cubicBezTo>
                <a:lnTo>
                  <a:pt x="1325" y="960"/>
                </a:lnTo>
                <a:close/>
              </a:path>
            </a:pathLst>
          </a:custGeom>
          <a:blipFill dpi="0" rotWithShape="1">
            <a:blip r:embed="rId4">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76200" cmpd="sng">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uk-UA" dirty="0">
              <a:solidFill>
                <a:srgbClr val="19426B"/>
              </a:solidFill>
              <a:latin typeface="Arial" panose="020B0604020202020204" pitchFamily="34" charset="0"/>
            </a:endParaRPr>
          </a:p>
        </p:txBody>
      </p:sp>
      <p:sp>
        <p:nvSpPr>
          <p:cNvPr id="18" name="Freeform 19" descr="4"/>
          <p:cNvSpPr>
            <a:spLocks/>
          </p:cNvSpPr>
          <p:nvPr userDrawn="1"/>
        </p:nvSpPr>
        <p:spPr bwMode="gray">
          <a:xfrm>
            <a:off x="2625727" y="2119317"/>
            <a:ext cx="2139950" cy="3116263"/>
          </a:xfrm>
          <a:custGeom>
            <a:avLst/>
            <a:gdLst>
              <a:gd name="T0" fmla="*/ 951 w 1348"/>
              <a:gd name="T1" fmla="*/ 1963 h 1963"/>
              <a:gd name="T2" fmla="*/ 1338 w 1348"/>
              <a:gd name="T3" fmla="*/ 977 h 1963"/>
              <a:gd name="T4" fmla="*/ 905 w 1348"/>
              <a:gd name="T5" fmla="*/ 0 h 1963"/>
              <a:gd name="T6" fmla="*/ 0 w 1348"/>
              <a:gd name="T7" fmla="*/ 987 h 1963"/>
              <a:gd name="T8" fmla="*/ 951 w 1348"/>
              <a:gd name="T9" fmla="*/ 1963 h 1963"/>
            </a:gdLst>
            <a:ahLst/>
            <a:cxnLst>
              <a:cxn ang="0">
                <a:pos x="T0" y="T1"/>
              </a:cxn>
              <a:cxn ang="0">
                <a:pos x="T2" y="T3"/>
              </a:cxn>
              <a:cxn ang="0">
                <a:pos x="T4" y="T5"/>
              </a:cxn>
              <a:cxn ang="0">
                <a:pos x="T6" y="T7"/>
              </a:cxn>
              <a:cxn ang="0">
                <a:pos x="T8" y="T9"/>
              </a:cxn>
            </a:cxnLst>
            <a:rect l="0" t="0" r="r" b="b"/>
            <a:pathLst>
              <a:path w="1348" h="1963">
                <a:moveTo>
                  <a:pt x="951" y="1963"/>
                </a:moveTo>
                <a:cubicBezTo>
                  <a:pt x="1244" y="1689"/>
                  <a:pt x="1348" y="1323"/>
                  <a:pt x="1338" y="977"/>
                </a:cubicBezTo>
                <a:cubicBezTo>
                  <a:pt x="1329" y="629"/>
                  <a:pt x="1132" y="226"/>
                  <a:pt x="905" y="0"/>
                </a:cubicBezTo>
                <a:lnTo>
                  <a:pt x="0" y="987"/>
                </a:lnTo>
                <a:lnTo>
                  <a:pt x="951" y="1963"/>
                </a:lnTo>
                <a:close/>
              </a:path>
            </a:pathLst>
          </a:custGeom>
          <a:blipFill dpi="0" rotWithShape="1">
            <a:blip r:embed="rId5">
              <a:extLst>
                <a:ext uri="{28A0092B-C50C-407E-A947-70E740481C1C}">
                  <a14:useLocalDpi xmlns:a14="http://schemas.microsoft.com/office/drawing/2010/main" val="0"/>
                </a:ext>
              </a:extLst>
            </a:blip>
            <a:srcRect/>
            <a:stretch>
              <a:fillRect/>
            </a:stretch>
          </a:blipFill>
          <a:ln>
            <a:noFill/>
          </a:ln>
          <a:effectLst/>
          <a:extLst/>
        </p:spPr>
        <p:txBody>
          <a:bodyPr/>
          <a:lstStyle/>
          <a:p>
            <a:pPr fontAlgn="base">
              <a:spcBef>
                <a:spcPct val="0"/>
              </a:spcBef>
              <a:spcAft>
                <a:spcPct val="0"/>
              </a:spcAft>
            </a:pPr>
            <a:endParaRPr lang="uk-UA" dirty="0">
              <a:solidFill>
                <a:srgbClr val="19426B"/>
              </a:solidFill>
              <a:latin typeface="Arial" panose="020B0604020202020204" pitchFamily="34" charset="0"/>
            </a:endParaRPr>
          </a:p>
        </p:txBody>
      </p:sp>
      <p:sp>
        <p:nvSpPr>
          <p:cNvPr id="19" name="Freeform 20" descr="1"/>
          <p:cNvSpPr>
            <a:spLocks/>
          </p:cNvSpPr>
          <p:nvPr userDrawn="1"/>
        </p:nvSpPr>
        <p:spPr bwMode="gray">
          <a:xfrm>
            <a:off x="1130307" y="1416060"/>
            <a:ext cx="2873375" cy="2182813"/>
          </a:xfrm>
          <a:custGeom>
            <a:avLst/>
            <a:gdLst>
              <a:gd name="T0" fmla="*/ 905 w 1810"/>
              <a:gd name="T1" fmla="*/ 1375 h 1375"/>
              <a:gd name="T2" fmla="*/ 1810 w 1810"/>
              <a:gd name="T3" fmla="*/ 395 h 1375"/>
              <a:gd name="T4" fmla="*/ 876 w 1810"/>
              <a:gd name="T5" fmla="*/ 24 h 1375"/>
              <a:gd name="T6" fmla="*/ 0 w 1810"/>
              <a:gd name="T7" fmla="*/ 396 h 1375"/>
              <a:gd name="T8" fmla="*/ 905 w 1810"/>
              <a:gd name="T9" fmla="*/ 1375 h 1375"/>
            </a:gdLst>
            <a:ahLst/>
            <a:cxnLst>
              <a:cxn ang="0">
                <a:pos x="T0" y="T1"/>
              </a:cxn>
              <a:cxn ang="0">
                <a:pos x="T2" y="T3"/>
              </a:cxn>
              <a:cxn ang="0">
                <a:pos x="T4" y="T5"/>
              </a:cxn>
              <a:cxn ang="0">
                <a:pos x="T6" y="T7"/>
              </a:cxn>
              <a:cxn ang="0">
                <a:pos x="T8" y="T9"/>
              </a:cxn>
            </a:cxnLst>
            <a:rect l="0" t="0" r="r" b="b"/>
            <a:pathLst>
              <a:path w="1810" h="1375">
                <a:moveTo>
                  <a:pt x="905" y="1375"/>
                </a:moveTo>
                <a:lnTo>
                  <a:pt x="1810" y="395"/>
                </a:lnTo>
                <a:cubicBezTo>
                  <a:pt x="1612" y="176"/>
                  <a:pt x="1300" y="0"/>
                  <a:pt x="876" y="24"/>
                </a:cubicBezTo>
                <a:cubicBezTo>
                  <a:pt x="452" y="48"/>
                  <a:pt x="252" y="149"/>
                  <a:pt x="0" y="396"/>
                </a:cubicBezTo>
                <a:lnTo>
                  <a:pt x="905" y="1375"/>
                </a:lnTo>
                <a:close/>
              </a:path>
            </a:pathLst>
          </a:custGeom>
          <a:blipFill dpi="0" rotWithShape="1">
            <a:blip r:embed="rId6">
              <a:extLst>
                <a:ext uri="{28A0092B-C50C-407E-A947-70E740481C1C}">
                  <a14:useLocalDpi xmlns:a14="http://schemas.microsoft.com/office/drawing/2010/main" val="0"/>
                </a:ext>
              </a:extLst>
            </a:blip>
            <a:srcRect/>
            <a:stretch>
              <a:fillRect/>
            </a:stretch>
          </a:blipFill>
          <a:ln>
            <a:noFill/>
          </a:ln>
          <a:effectLst/>
          <a:extLst/>
        </p:spPr>
        <p:txBody>
          <a:bodyPr/>
          <a:lstStyle/>
          <a:p>
            <a:pPr fontAlgn="base">
              <a:spcBef>
                <a:spcPct val="0"/>
              </a:spcBef>
              <a:spcAft>
                <a:spcPct val="0"/>
              </a:spcAft>
            </a:pPr>
            <a:endParaRPr lang="uk-UA">
              <a:solidFill>
                <a:srgbClr val="19426B"/>
              </a:solidFill>
              <a:latin typeface="Arial" panose="020B0604020202020204" pitchFamily="34" charset="0"/>
            </a:endParaRPr>
          </a:p>
        </p:txBody>
      </p:sp>
      <p:sp>
        <p:nvSpPr>
          <p:cNvPr id="20" name="Freeform 22" descr="55282"/>
          <p:cNvSpPr>
            <a:spLocks/>
          </p:cNvSpPr>
          <p:nvPr userDrawn="1"/>
        </p:nvSpPr>
        <p:spPr bwMode="gray">
          <a:xfrm>
            <a:off x="1085855" y="3730636"/>
            <a:ext cx="2962275" cy="2219325"/>
          </a:xfrm>
          <a:custGeom>
            <a:avLst/>
            <a:gdLst>
              <a:gd name="T0" fmla="*/ 927 w 1866"/>
              <a:gd name="T1" fmla="*/ 0 h 1398"/>
              <a:gd name="T2" fmla="*/ 0 w 1866"/>
              <a:gd name="T3" fmla="*/ 975 h 1398"/>
              <a:gd name="T4" fmla="*/ 996 w 1866"/>
              <a:gd name="T5" fmla="*/ 1387 h 1398"/>
              <a:gd name="T6" fmla="*/ 1866 w 1866"/>
              <a:gd name="T7" fmla="*/ 996 h 1398"/>
              <a:gd name="T8" fmla="*/ 927 w 1866"/>
              <a:gd name="T9" fmla="*/ 0 h 1398"/>
            </a:gdLst>
            <a:ahLst/>
            <a:cxnLst>
              <a:cxn ang="0">
                <a:pos x="T0" y="T1"/>
              </a:cxn>
              <a:cxn ang="0">
                <a:pos x="T2" y="T3"/>
              </a:cxn>
              <a:cxn ang="0">
                <a:pos x="T4" y="T5"/>
              </a:cxn>
              <a:cxn ang="0">
                <a:pos x="T6" y="T7"/>
              </a:cxn>
              <a:cxn ang="0">
                <a:pos x="T8" y="T9"/>
              </a:cxn>
            </a:cxnLst>
            <a:rect l="0" t="0" r="r" b="b"/>
            <a:pathLst>
              <a:path w="1866" h="1398">
                <a:moveTo>
                  <a:pt x="927" y="0"/>
                </a:moveTo>
                <a:lnTo>
                  <a:pt x="0" y="975"/>
                </a:lnTo>
                <a:cubicBezTo>
                  <a:pt x="203" y="1204"/>
                  <a:pt x="607" y="1398"/>
                  <a:pt x="996" y="1387"/>
                </a:cubicBezTo>
                <a:cubicBezTo>
                  <a:pt x="1385" y="1375"/>
                  <a:pt x="1707" y="1159"/>
                  <a:pt x="1866" y="996"/>
                </a:cubicBezTo>
                <a:lnTo>
                  <a:pt x="927" y="0"/>
                </a:lnTo>
                <a:close/>
              </a:path>
            </a:pathLst>
          </a:custGeom>
          <a:blipFill dpi="0" rotWithShape="1">
            <a:blip r:embed="rId7">
              <a:extLst>
                <a:ext uri="{28A0092B-C50C-407E-A947-70E740481C1C}">
                  <a14:useLocalDpi xmlns:a14="http://schemas.microsoft.com/office/drawing/2010/main" val="0"/>
                </a:ext>
              </a:extLst>
            </a:blip>
            <a:srcRect/>
            <a:stretch>
              <a:fillRect/>
            </a:stretch>
          </a:blipFill>
          <a:ln>
            <a:noFill/>
          </a:ln>
          <a:effectLst/>
          <a:extLst/>
        </p:spPr>
        <p:txBody>
          <a:bodyPr/>
          <a:lstStyle/>
          <a:p>
            <a:pPr fontAlgn="base">
              <a:spcBef>
                <a:spcPct val="0"/>
              </a:spcBef>
              <a:spcAft>
                <a:spcPct val="0"/>
              </a:spcAft>
            </a:pPr>
            <a:endParaRPr lang="uk-UA">
              <a:solidFill>
                <a:srgbClr val="19426B"/>
              </a:solidFill>
              <a:latin typeface="Arial" panose="020B0604020202020204" pitchFamily="34" charset="0"/>
            </a:endParaRPr>
          </a:p>
        </p:txBody>
      </p:sp>
      <p:sp>
        <p:nvSpPr>
          <p:cNvPr id="21" name="Oval 23"/>
          <p:cNvSpPr>
            <a:spLocks noChangeArrowheads="1"/>
          </p:cNvSpPr>
          <p:nvPr userDrawn="1"/>
        </p:nvSpPr>
        <p:spPr bwMode="gray">
          <a:xfrm>
            <a:off x="1806578" y="2954337"/>
            <a:ext cx="1655763" cy="1655763"/>
          </a:xfrm>
          <a:prstGeom prst="ellipse">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22" name="TextBox 21"/>
          <p:cNvSpPr txBox="1"/>
          <p:nvPr userDrawn="1"/>
        </p:nvSpPr>
        <p:spPr>
          <a:xfrm>
            <a:off x="1920416" y="2606941"/>
            <a:ext cx="1410618" cy="2400657"/>
          </a:xfrm>
          <a:prstGeom prst="rect">
            <a:avLst/>
          </a:prstGeom>
          <a:noFill/>
        </p:spPr>
        <p:txBody>
          <a:bodyPr wrap="square" rtlCol="0">
            <a:spAutoFit/>
          </a:bodyPr>
          <a:lstStyle/>
          <a:p>
            <a:pPr fontAlgn="base">
              <a:spcBef>
                <a:spcPct val="0"/>
              </a:spcBef>
              <a:spcAft>
                <a:spcPct val="0"/>
              </a:spcAft>
            </a:pPr>
            <a:r>
              <a:rPr lang="ru-RU" sz="15000" b="1" i="1" dirty="0">
                <a:solidFill>
                  <a:srgbClr val="002060"/>
                </a:solidFill>
                <a:latin typeface="Arial" panose="020B0604020202020204" pitchFamily="34" charset="0"/>
              </a:rPr>
              <a:t>8</a:t>
            </a:r>
            <a:endParaRPr lang="uk-UA" sz="15000" b="1" i="1" dirty="0">
              <a:solidFill>
                <a:srgbClr val="002060"/>
              </a:solidFill>
              <a:latin typeface="Arial" panose="020B0604020202020204" pitchFamily="34" charset="0"/>
            </a:endParaRPr>
          </a:p>
        </p:txBody>
      </p:sp>
      <p:sp>
        <p:nvSpPr>
          <p:cNvPr id="25" name="Заголовок 1"/>
          <p:cNvSpPr>
            <a:spLocks noGrp="1"/>
          </p:cNvSpPr>
          <p:nvPr>
            <p:ph type="ctrTitle"/>
          </p:nvPr>
        </p:nvSpPr>
        <p:spPr>
          <a:xfrm>
            <a:off x="4847770" y="584394"/>
            <a:ext cx="7151587" cy="1801607"/>
          </a:xfrm>
        </p:spPr>
        <p:txBody>
          <a:bodyPr anchor="ctr">
            <a:normAutofit/>
          </a:bodyPr>
          <a:lstStyle>
            <a:lvl1pPr algn="r">
              <a:defRPr kumimoji="0" lang="uk-UA" sz="4400" b="1" i="0" u="none" strike="noStrike" kern="1200" cap="none" spc="0" normalizeH="0" baseline="0" dirty="0">
                <a:ln>
                  <a:noFill/>
                </a:ln>
                <a:solidFill>
                  <a:srgbClr val="19426B"/>
                </a:solidFill>
                <a:effectLst>
                  <a:outerShdw blurRad="38100" dist="38100" dir="2700000" algn="tl">
                    <a:srgbClr val="C0C0C0"/>
                  </a:outerShdw>
                </a:effectLst>
                <a:uLnTx/>
                <a:uFillTx/>
                <a:latin typeface="Verdana"/>
                <a:ea typeface="+mj-ea"/>
                <a:cs typeface="+mj-cs"/>
              </a:defRPr>
            </a:lvl1pPr>
          </a:lstStyle>
          <a:p>
            <a:r>
              <a:rPr lang="uk-UA" dirty="0"/>
              <a:t>Зразок заголовка</a:t>
            </a:r>
          </a:p>
        </p:txBody>
      </p:sp>
      <p:sp>
        <p:nvSpPr>
          <p:cNvPr id="26" name="Підзаголовок 2"/>
          <p:cNvSpPr>
            <a:spLocks noGrp="1"/>
          </p:cNvSpPr>
          <p:nvPr>
            <p:ph type="subTitle" idx="1" hasCustomPrompt="1"/>
          </p:nvPr>
        </p:nvSpPr>
        <p:spPr>
          <a:xfrm>
            <a:off x="5032382" y="3184362"/>
            <a:ext cx="7138989" cy="40341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kumimoji="0" lang="uk-UA" sz="1600" b="0" i="0" u="none" strike="noStrike" cap="none" spc="0" normalizeH="0" baseline="0">
                <a:ln>
                  <a:noFill/>
                </a:ln>
                <a:solidFill>
                  <a:srgbClr val="FFFFFF"/>
                </a:solidFill>
                <a:effectLst/>
                <a:uLnTx/>
                <a:uFillTx/>
                <a:latin typeface="Verdana"/>
              </a:defRPr>
            </a:lvl1pPr>
          </a:lstStyle>
          <a:p>
            <a:pPr marL="0" marR="0" lvl="0" indent="0" algn="r" fontAlgn="base">
              <a:lnSpc>
                <a:spcPct val="100000"/>
              </a:lnSpc>
              <a:spcBef>
                <a:spcPct val="20000"/>
              </a:spcBef>
              <a:spcAft>
                <a:spcPct val="0"/>
              </a:spcAft>
              <a:buClr>
                <a:srgbClr val="8BBC00"/>
              </a:buClr>
              <a:buSzTx/>
              <a:buFont typeface="Wingdings" panose="05000000000000000000" pitchFamily="2" charset="2"/>
              <a:buNone/>
              <a:tabLst/>
            </a:pPr>
            <a:r>
              <a:rPr lang="uk-UA" dirty="0"/>
              <a:t>Зразок підзаголовка</a:t>
            </a:r>
          </a:p>
        </p:txBody>
      </p:sp>
    </p:spTree>
    <p:extLst>
      <p:ext uri="{BB962C8B-B14F-4D97-AF65-F5344CB8AC3E}">
        <p14:creationId xmlns:p14="http://schemas.microsoft.com/office/powerpoint/2010/main" val="164506117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ертикального тексту 2"/>
          <p:cNvSpPr>
            <a:spLocks noGrp="1"/>
          </p:cNvSpPr>
          <p:nvPr>
            <p:ph type="body" orient="vert" idx="1"/>
          </p:nvPr>
        </p:nvSpPr>
        <p:spPr/>
        <p:txBody>
          <a:bodyPr vert="eaVert"/>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p>
            <a:fld id="{444E9269-1560-433C-88F4-3A78CD881B3D}" type="datetimeFigureOut">
              <a:rPr lang="uk-UA" smtClean="0"/>
              <a:pPr/>
              <a:t>13.08.2019</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2152E948-F03E-4133-ABAE-EC8DE8272D46}" type="slidenum">
              <a:rPr lang="uk-UA" smtClean="0"/>
              <a:pPr/>
              <a:t>‹№›</a:t>
            </a:fld>
            <a:endParaRPr lang="uk-UA"/>
          </a:p>
        </p:txBody>
      </p:sp>
    </p:spTree>
    <p:extLst>
      <p:ext uri="{BB962C8B-B14F-4D97-AF65-F5344CB8AC3E}">
        <p14:creationId xmlns:p14="http://schemas.microsoft.com/office/powerpoint/2010/main" val="34096995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8724900" y="365125"/>
            <a:ext cx="2628900" cy="5811838"/>
          </a:xfrm>
        </p:spPr>
        <p:txBody>
          <a:bodyPr vert="eaVert"/>
          <a:lstStyle/>
          <a:p>
            <a:r>
              <a:rPr lang="uk-UA"/>
              <a:t>Зразок заголовка</a:t>
            </a:r>
          </a:p>
        </p:txBody>
      </p:sp>
      <p:sp>
        <p:nvSpPr>
          <p:cNvPr id="3" name="Місце для вертикального тексту 2"/>
          <p:cNvSpPr>
            <a:spLocks noGrp="1"/>
          </p:cNvSpPr>
          <p:nvPr>
            <p:ph type="body" orient="vert" idx="1"/>
          </p:nvPr>
        </p:nvSpPr>
        <p:spPr>
          <a:xfrm>
            <a:off x="838200" y="365125"/>
            <a:ext cx="7734300" cy="5811838"/>
          </a:xfrm>
        </p:spPr>
        <p:txBody>
          <a:bodyPr vert="eaVert"/>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p>
            <a:fld id="{444E9269-1560-433C-88F4-3A78CD881B3D}" type="datetimeFigureOut">
              <a:rPr lang="uk-UA" smtClean="0"/>
              <a:pPr/>
              <a:t>13.08.2019</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2152E948-F03E-4133-ABAE-EC8DE8272D46}" type="slidenum">
              <a:rPr lang="uk-UA" smtClean="0"/>
              <a:pPr/>
              <a:t>‹№›</a:t>
            </a:fld>
            <a:endParaRPr lang="uk-UA"/>
          </a:p>
        </p:txBody>
      </p:sp>
    </p:spTree>
    <p:extLst>
      <p:ext uri="{BB962C8B-B14F-4D97-AF65-F5344CB8AC3E}">
        <p14:creationId xmlns:p14="http://schemas.microsoft.com/office/powerpoint/2010/main" val="27633298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і вміст">
    <p:spTree>
      <p:nvGrpSpPr>
        <p:cNvPr id="1" name=""/>
        <p:cNvGrpSpPr/>
        <p:nvPr/>
      </p:nvGrpSpPr>
      <p:grpSpPr>
        <a:xfrm>
          <a:off x="0" y="0"/>
          <a:ext cx="0" cy="0"/>
          <a:chOff x="0" y="0"/>
          <a:chExt cx="0" cy="0"/>
        </a:xfrm>
      </p:grpSpPr>
      <p:sp>
        <p:nvSpPr>
          <p:cNvPr id="7" name="Rectangle 15"/>
          <p:cNvSpPr>
            <a:spLocks noChangeArrowheads="1"/>
          </p:cNvSpPr>
          <p:nvPr userDrawn="1"/>
        </p:nvSpPr>
        <p:spPr bwMode="gray">
          <a:xfrm>
            <a:off x="0" y="798521"/>
            <a:ext cx="12192000" cy="312737"/>
          </a:xfrm>
          <a:prstGeom prst="rect">
            <a:avLst/>
          </a:prstGeom>
          <a:solidFill>
            <a:srgbClr val="19426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8" name="Rectangle 16"/>
          <p:cNvSpPr>
            <a:spLocks noChangeArrowheads="1"/>
          </p:cNvSpPr>
          <p:nvPr userDrawn="1"/>
        </p:nvSpPr>
        <p:spPr bwMode="white">
          <a:xfrm>
            <a:off x="0" y="11"/>
            <a:ext cx="12192000" cy="836613"/>
          </a:xfrm>
          <a:prstGeom prst="rect">
            <a:avLst/>
          </a:prstGeom>
          <a:solidFill>
            <a:srgbClr val="398AC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grpSp>
        <p:nvGrpSpPr>
          <p:cNvPr id="9" name="Group 17"/>
          <p:cNvGrpSpPr>
            <a:grpSpLocks/>
          </p:cNvGrpSpPr>
          <p:nvPr userDrawn="1"/>
        </p:nvGrpSpPr>
        <p:grpSpPr bwMode="auto">
          <a:xfrm>
            <a:off x="10287570" y="188919"/>
            <a:ext cx="1665288" cy="1512887"/>
            <a:chOff x="4604" y="119"/>
            <a:chExt cx="1049" cy="953"/>
          </a:xfrm>
        </p:grpSpPr>
        <p:sp>
          <p:nvSpPr>
            <p:cNvPr id="10" name="Oval 18"/>
            <p:cNvSpPr>
              <a:spLocks noChangeArrowheads="1"/>
            </p:cNvSpPr>
            <p:nvPr userDrawn="1"/>
          </p:nvSpPr>
          <p:spPr bwMode="gray">
            <a:xfrm>
              <a:off x="4921" y="845"/>
              <a:ext cx="732" cy="227"/>
            </a:xfrm>
            <a:prstGeom prst="ellipse">
              <a:avLst/>
            </a:prstGeom>
            <a:gradFill rotWithShape="1">
              <a:gsLst>
                <a:gs pos="0">
                  <a:srgbClr val="19426B"/>
                </a:gs>
                <a:gs pos="100000">
                  <a:srgbClr val="19426B">
                    <a:gamma/>
                    <a:tint val="0"/>
                    <a:invGamma/>
                  </a:srgbClr>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1" name="Oval 19"/>
            <p:cNvSpPr>
              <a:spLocks noChangeArrowheads="1"/>
            </p:cNvSpPr>
            <p:nvPr userDrawn="1"/>
          </p:nvSpPr>
          <p:spPr bwMode="gray">
            <a:xfrm>
              <a:off x="4604" y="119"/>
              <a:ext cx="932" cy="911"/>
            </a:xfrm>
            <a:prstGeom prst="ellipse">
              <a:avLst/>
            </a:prstGeom>
            <a:solidFill>
              <a:srgbClr val="FFFFFF"/>
            </a:solidFill>
            <a:ln>
              <a:noFill/>
            </a:ln>
            <a:effectLst>
              <a:outerShdw dist="63500" dir="2212194" algn="ctr" rotWithShape="0">
                <a:srgbClr val="19426B"/>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2" name="Freeform 20" descr="4"/>
            <p:cNvSpPr>
              <a:spLocks/>
            </p:cNvSpPr>
            <p:nvPr userDrawn="1"/>
          </p:nvSpPr>
          <p:spPr bwMode="gray">
            <a:xfrm>
              <a:off x="5077" y="281"/>
              <a:ext cx="426" cy="588"/>
            </a:xfrm>
            <a:custGeom>
              <a:avLst/>
              <a:gdLst>
                <a:gd name="T0" fmla="*/ 951 w 1348"/>
                <a:gd name="T1" fmla="*/ 1963 h 1963"/>
                <a:gd name="T2" fmla="*/ 1338 w 1348"/>
                <a:gd name="T3" fmla="*/ 977 h 1963"/>
                <a:gd name="T4" fmla="*/ 905 w 1348"/>
                <a:gd name="T5" fmla="*/ 0 h 1963"/>
                <a:gd name="T6" fmla="*/ 0 w 1348"/>
                <a:gd name="T7" fmla="*/ 987 h 1963"/>
                <a:gd name="T8" fmla="*/ 951 w 1348"/>
                <a:gd name="T9" fmla="*/ 1963 h 1963"/>
              </a:gdLst>
              <a:ahLst/>
              <a:cxnLst>
                <a:cxn ang="0">
                  <a:pos x="T0" y="T1"/>
                </a:cxn>
                <a:cxn ang="0">
                  <a:pos x="T2" y="T3"/>
                </a:cxn>
                <a:cxn ang="0">
                  <a:pos x="T4" y="T5"/>
                </a:cxn>
                <a:cxn ang="0">
                  <a:pos x="T6" y="T7"/>
                </a:cxn>
                <a:cxn ang="0">
                  <a:pos x="T8" y="T9"/>
                </a:cxn>
              </a:cxnLst>
              <a:rect l="0" t="0" r="r" b="b"/>
              <a:pathLst>
                <a:path w="1348" h="1963">
                  <a:moveTo>
                    <a:pt x="951" y="1963"/>
                  </a:moveTo>
                  <a:cubicBezTo>
                    <a:pt x="1244" y="1689"/>
                    <a:pt x="1348" y="1323"/>
                    <a:pt x="1338" y="977"/>
                  </a:cubicBezTo>
                  <a:cubicBezTo>
                    <a:pt x="1329" y="629"/>
                    <a:pt x="1132" y="226"/>
                    <a:pt x="905" y="0"/>
                  </a:cubicBezTo>
                  <a:lnTo>
                    <a:pt x="0" y="987"/>
                  </a:lnTo>
                  <a:lnTo>
                    <a:pt x="951" y="1963"/>
                  </a:lnTo>
                  <a:close/>
                </a:path>
              </a:pathLst>
            </a:custGeom>
            <a:blipFill dpi="0" rotWithShape="1">
              <a:blip r:embed="rId2" cstate="print">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76200" cmpd="sng">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3" name="Freeform 21" descr="1"/>
            <p:cNvSpPr>
              <a:spLocks/>
            </p:cNvSpPr>
            <p:nvPr userDrawn="1"/>
          </p:nvSpPr>
          <p:spPr bwMode="gray">
            <a:xfrm>
              <a:off x="4779" y="144"/>
              <a:ext cx="572" cy="416"/>
            </a:xfrm>
            <a:custGeom>
              <a:avLst/>
              <a:gdLst>
                <a:gd name="T0" fmla="*/ 905 w 1810"/>
                <a:gd name="T1" fmla="*/ 1388 h 1388"/>
                <a:gd name="T2" fmla="*/ 1810 w 1810"/>
                <a:gd name="T3" fmla="*/ 408 h 1388"/>
                <a:gd name="T4" fmla="*/ 874 w 1810"/>
                <a:gd name="T5" fmla="*/ 40 h 1388"/>
                <a:gd name="T6" fmla="*/ 0 w 1810"/>
                <a:gd name="T7" fmla="*/ 409 h 1388"/>
                <a:gd name="T8" fmla="*/ 905 w 1810"/>
                <a:gd name="T9" fmla="*/ 1388 h 1388"/>
              </a:gdLst>
              <a:ahLst/>
              <a:cxnLst>
                <a:cxn ang="0">
                  <a:pos x="T0" y="T1"/>
                </a:cxn>
                <a:cxn ang="0">
                  <a:pos x="T2" y="T3"/>
                </a:cxn>
                <a:cxn ang="0">
                  <a:pos x="T4" y="T5"/>
                </a:cxn>
                <a:cxn ang="0">
                  <a:pos x="T6" y="T7"/>
                </a:cxn>
                <a:cxn ang="0">
                  <a:pos x="T8" y="T9"/>
                </a:cxn>
              </a:cxnLst>
              <a:rect l="0" t="0" r="r" b="b"/>
              <a:pathLst>
                <a:path w="1810" h="1388">
                  <a:moveTo>
                    <a:pt x="905" y="1388"/>
                  </a:moveTo>
                  <a:lnTo>
                    <a:pt x="1810" y="408"/>
                  </a:lnTo>
                  <a:cubicBezTo>
                    <a:pt x="1612" y="189"/>
                    <a:pt x="1272" y="0"/>
                    <a:pt x="874" y="40"/>
                  </a:cubicBezTo>
                  <a:cubicBezTo>
                    <a:pt x="541" y="52"/>
                    <a:pt x="252" y="162"/>
                    <a:pt x="0" y="409"/>
                  </a:cubicBezTo>
                  <a:lnTo>
                    <a:pt x="905" y="1388"/>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76200" cmpd="sng">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4" name="Freeform 22" descr="2"/>
            <p:cNvSpPr>
              <a:spLocks/>
            </p:cNvSpPr>
            <p:nvPr userDrawn="1"/>
          </p:nvSpPr>
          <p:spPr bwMode="gray">
            <a:xfrm>
              <a:off x="4629" y="286"/>
              <a:ext cx="419" cy="572"/>
            </a:xfrm>
            <a:custGeom>
              <a:avLst/>
              <a:gdLst>
                <a:gd name="T0" fmla="*/ 1325 w 1325"/>
                <a:gd name="T1" fmla="*/ 960 h 1910"/>
                <a:gd name="T2" fmla="*/ 414 w 1325"/>
                <a:gd name="T3" fmla="*/ 0 h 1910"/>
                <a:gd name="T4" fmla="*/ 27 w 1325"/>
                <a:gd name="T5" fmla="*/ 1014 h 1910"/>
                <a:gd name="T6" fmla="*/ 402 w 1325"/>
                <a:gd name="T7" fmla="*/ 1910 h 1910"/>
                <a:gd name="T8" fmla="*/ 1325 w 1325"/>
                <a:gd name="T9" fmla="*/ 960 h 1910"/>
              </a:gdLst>
              <a:ahLst/>
              <a:cxnLst>
                <a:cxn ang="0">
                  <a:pos x="T0" y="T1"/>
                </a:cxn>
                <a:cxn ang="0">
                  <a:pos x="T2" y="T3"/>
                </a:cxn>
                <a:cxn ang="0">
                  <a:pos x="T4" y="T5"/>
                </a:cxn>
                <a:cxn ang="0">
                  <a:pos x="T6" y="T7"/>
                </a:cxn>
                <a:cxn ang="0">
                  <a:pos x="T8" y="T9"/>
                </a:cxn>
              </a:cxnLst>
              <a:rect l="0" t="0" r="r" b="b"/>
              <a:pathLst>
                <a:path w="1325" h="1910">
                  <a:moveTo>
                    <a:pt x="1325" y="960"/>
                  </a:moveTo>
                  <a:lnTo>
                    <a:pt x="414" y="0"/>
                  </a:lnTo>
                  <a:cubicBezTo>
                    <a:pt x="238" y="162"/>
                    <a:pt x="0" y="570"/>
                    <a:pt x="27" y="1014"/>
                  </a:cubicBezTo>
                  <a:cubicBezTo>
                    <a:pt x="53" y="1458"/>
                    <a:pt x="233" y="1748"/>
                    <a:pt x="402" y="1910"/>
                  </a:cubicBezTo>
                  <a:lnTo>
                    <a:pt x="1325" y="960"/>
                  </a:lnTo>
                  <a:close/>
                </a:path>
              </a:pathLst>
            </a:custGeom>
            <a:blipFill dpi="0" rotWithShape="1">
              <a:blip r:embed="rId4" cstate="print">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76200" cmpd="sng">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5" name="Freeform 23" descr="55282"/>
            <p:cNvSpPr>
              <a:spLocks/>
            </p:cNvSpPr>
            <p:nvPr userDrawn="1"/>
          </p:nvSpPr>
          <p:spPr bwMode="gray">
            <a:xfrm>
              <a:off x="4770" y="585"/>
              <a:ext cx="590" cy="418"/>
            </a:xfrm>
            <a:custGeom>
              <a:avLst/>
              <a:gdLst>
                <a:gd name="T0" fmla="*/ 927 w 1866"/>
                <a:gd name="T1" fmla="*/ 0 h 1398"/>
                <a:gd name="T2" fmla="*/ 0 w 1866"/>
                <a:gd name="T3" fmla="*/ 975 h 1398"/>
                <a:gd name="T4" fmla="*/ 996 w 1866"/>
                <a:gd name="T5" fmla="*/ 1387 h 1398"/>
                <a:gd name="T6" fmla="*/ 1866 w 1866"/>
                <a:gd name="T7" fmla="*/ 996 h 1398"/>
                <a:gd name="T8" fmla="*/ 927 w 1866"/>
                <a:gd name="T9" fmla="*/ 0 h 1398"/>
              </a:gdLst>
              <a:ahLst/>
              <a:cxnLst>
                <a:cxn ang="0">
                  <a:pos x="T0" y="T1"/>
                </a:cxn>
                <a:cxn ang="0">
                  <a:pos x="T2" y="T3"/>
                </a:cxn>
                <a:cxn ang="0">
                  <a:pos x="T4" y="T5"/>
                </a:cxn>
                <a:cxn ang="0">
                  <a:pos x="T6" y="T7"/>
                </a:cxn>
                <a:cxn ang="0">
                  <a:pos x="T8" y="T9"/>
                </a:cxn>
              </a:cxnLst>
              <a:rect l="0" t="0" r="r" b="b"/>
              <a:pathLst>
                <a:path w="1866" h="1398">
                  <a:moveTo>
                    <a:pt x="927" y="0"/>
                  </a:moveTo>
                  <a:lnTo>
                    <a:pt x="0" y="975"/>
                  </a:lnTo>
                  <a:cubicBezTo>
                    <a:pt x="203" y="1204"/>
                    <a:pt x="607" y="1398"/>
                    <a:pt x="996" y="1387"/>
                  </a:cubicBezTo>
                  <a:cubicBezTo>
                    <a:pt x="1385" y="1375"/>
                    <a:pt x="1707" y="1159"/>
                    <a:pt x="1866" y="996"/>
                  </a:cubicBezTo>
                  <a:lnTo>
                    <a:pt x="927" y="0"/>
                  </a:lnTo>
                  <a:close/>
                </a:path>
              </a:pathLst>
            </a:custGeom>
            <a:blipFill dpi="0" rotWithShape="1">
              <a:blip r:embed="rId5" cstate="print">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76200" cmpd="sng">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6" name="Oval 24"/>
            <p:cNvSpPr>
              <a:spLocks noChangeArrowheads="1"/>
            </p:cNvSpPr>
            <p:nvPr userDrawn="1"/>
          </p:nvSpPr>
          <p:spPr bwMode="gray">
            <a:xfrm>
              <a:off x="4914" y="438"/>
              <a:ext cx="329" cy="313"/>
            </a:xfrm>
            <a:prstGeom prst="ellipse">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grpSp>
      <p:sp>
        <p:nvSpPr>
          <p:cNvPr id="17" name="TextBox 16"/>
          <p:cNvSpPr txBox="1"/>
          <p:nvPr userDrawn="1"/>
        </p:nvSpPr>
        <p:spPr>
          <a:xfrm>
            <a:off x="10777240" y="566632"/>
            <a:ext cx="756517" cy="769441"/>
          </a:xfrm>
          <a:prstGeom prst="rect">
            <a:avLst/>
          </a:prstGeom>
          <a:noFill/>
        </p:spPr>
        <p:txBody>
          <a:bodyPr wrap="square" rtlCol="0">
            <a:spAutoFit/>
          </a:bodyPr>
          <a:lstStyle/>
          <a:p>
            <a:pPr fontAlgn="base">
              <a:spcBef>
                <a:spcPct val="0"/>
              </a:spcBef>
              <a:spcAft>
                <a:spcPct val="0"/>
              </a:spcAft>
            </a:pPr>
            <a:r>
              <a:rPr lang="uk-UA" sz="4400" b="1" i="1" dirty="0">
                <a:solidFill>
                  <a:srgbClr val="19426B"/>
                </a:solidFill>
                <a:latin typeface="Arial" panose="020B0604020202020204" pitchFamily="34" charset="0"/>
              </a:rPr>
              <a:t>8</a:t>
            </a:r>
          </a:p>
        </p:txBody>
      </p:sp>
      <p:sp>
        <p:nvSpPr>
          <p:cNvPr id="22" name="Заголовок 1"/>
          <p:cNvSpPr>
            <a:spLocks noGrp="1"/>
          </p:cNvSpPr>
          <p:nvPr>
            <p:ph type="title"/>
          </p:nvPr>
        </p:nvSpPr>
        <p:spPr>
          <a:xfrm>
            <a:off x="1170688" y="162512"/>
            <a:ext cx="9053954" cy="53282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rmAutofit lnSpcReduction="10000"/>
          </a:bodyPr>
          <a:lstStyle>
            <a:lvl1pPr>
              <a:defRPr kumimoji="0" lang="uk-UA" sz="3200" b="1" i="0" u="none" strike="noStrike" cap="none" spc="0" normalizeH="0" baseline="0">
                <a:ln>
                  <a:noFill/>
                </a:ln>
                <a:solidFill>
                  <a:srgbClr val="FFFFFF"/>
                </a:solidFill>
                <a:effectLst/>
                <a:uLnTx/>
                <a:uFillTx/>
                <a:latin typeface="Verdana"/>
              </a:defRPr>
            </a:lvl1pPr>
          </a:lstStyle>
          <a:p>
            <a:pPr marL="0" lvl="0" fontAlgn="base">
              <a:lnSpc>
                <a:spcPct val="100000"/>
              </a:lnSpc>
              <a:spcAft>
                <a:spcPct val="0"/>
              </a:spcAft>
            </a:pPr>
            <a:r>
              <a:rPr lang="uk-UA" dirty="0"/>
              <a:t>Зразок заголовка</a:t>
            </a:r>
          </a:p>
        </p:txBody>
      </p:sp>
    </p:spTree>
    <p:extLst>
      <p:ext uri="{BB962C8B-B14F-4D97-AF65-F5344CB8AC3E}">
        <p14:creationId xmlns:p14="http://schemas.microsoft.com/office/powerpoint/2010/main" val="17173988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uk-UA"/>
              <a:t>Зразок заголовка</a:t>
            </a:r>
          </a:p>
        </p:txBody>
      </p:sp>
      <p:sp>
        <p:nvSpPr>
          <p:cNvPr id="3" name="Місце для тексту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Редагувати стиль зразка тексту</a:t>
            </a:r>
          </a:p>
        </p:txBody>
      </p:sp>
      <p:sp>
        <p:nvSpPr>
          <p:cNvPr id="4" name="Місце для дати 3"/>
          <p:cNvSpPr>
            <a:spLocks noGrp="1"/>
          </p:cNvSpPr>
          <p:nvPr>
            <p:ph type="dt" sz="half" idx="10"/>
          </p:nvPr>
        </p:nvSpPr>
        <p:spPr/>
        <p:txBody>
          <a:bodyPr/>
          <a:lstStyle/>
          <a:p>
            <a:fld id="{444E9269-1560-433C-88F4-3A78CD881B3D}" type="datetimeFigureOut">
              <a:rPr lang="uk-UA" smtClean="0"/>
              <a:pPr/>
              <a:t>13.08.2019</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2152E948-F03E-4133-ABAE-EC8DE8272D46}" type="slidenum">
              <a:rPr lang="uk-UA" smtClean="0"/>
              <a:pPr/>
              <a:t>‹№›</a:t>
            </a:fld>
            <a:endParaRPr lang="uk-UA"/>
          </a:p>
        </p:txBody>
      </p:sp>
    </p:spTree>
    <p:extLst>
      <p:ext uri="{BB962C8B-B14F-4D97-AF65-F5344CB8AC3E}">
        <p14:creationId xmlns:p14="http://schemas.microsoft.com/office/powerpoint/2010/main" val="17239118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і області з вмістом">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місту 2"/>
          <p:cNvSpPr>
            <a:spLocks noGrp="1"/>
          </p:cNvSpPr>
          <p:nvPr>
            <p:ph sz="half" idx="1"/>
          </p:nvPr>
        </p:nvSpPr>
        <p:spPr>
          <a:xfrm>
            <a:off x="838200" y="1825625"/>
            <a:ext cx="5181600" cy="435133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p:cNvSpPr>
            <a:spLocks noGrp="1"/>
          </p:cNvSpPr>
          <p:nvPr>
            <p:ph sz="half" idx="2"/>
          </p:nvPr>
        </p:nvSpPr>
        <p:spPr>
          <a:xfrm>
            <a:off x="6172200" y="1825625"/>
            <a:ext cx="5181600" cy="435133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4"/>
          <p:cNvSpPr>
            <a:spLocks noGrp="1"/>
          </p:cNvSpPr>
          <p:nvPr>
            <p:ph type="dt" sz="half" idx="10"/>
          </p:nvPr>
        </p:nvSpPr>
        <p:spPr/>
        <p:txBody>
          <a:bodyPr/>
          <a:lstStyle/>
          <a:p>
            <a:fld id="{444E9269-1560-433C-88F4-3A78CD881B3D}" type="datetimeFigureOut">
              <a:rPr lang="uk-UA" smtClean="0"/>
              <a:pPr/>
              <a:t>13.08.2019</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2152E948-F03E-4133-ABAE-EC8DE8272D46}" type="slidenum">
              <a:rPr lang="uk-UA" smtClean="0"/>
              <a:pPr/>
              <a:t>‹№›</a:t>
            </a:fld>
            <a:endParaRPr lang="uk-UA"/>
          </a:p>
        </p:txBody>
      </p:sp>
    </p:spTree>
    <p:extLst>
      <p:ext uri="{BB962C8B-B14F-4D97-AF65-F5344CB8AC3E}">
        <p14:creationId xmlns:p14="http://schemas.microsoft.com/office/powerpoint/2010/main" val="39140328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uk-UA"/>
              <a:t>Зразок заголовка</a:t>
            </a:r>
          </a:p>
        </p:txBody>
      </p:sp>
      <p:sp>
        <p:nvSpPr>
          <p:cNvPr id="3" name="Місце для тексту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Редагувати стиль зразка тексту</a:t>
            </a:r>
          </a:p>
        </p:txBody>
      </p:sp>
      <p:sp>
        <p:nvSpPr>
          <p:cNvPr id="4" name="Місце для вмісту 3"/>
          <p:cNvSpPr>
            <a:spLocks noGrp="1"/>
          </p:cNvSpPr>
          <p:nvPr>
            <p:ph sz="half" idx="2"/>
          </p:nvPr>
        </p:nvSpPr>
        <p:spPr>
          <a:xfrm>
            <a:off x="839788" y="2505075"/>
            <a:ext cx="5157787" cy="368458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Редагувати стиль зразка тексту</a:t>
            </a:r>
          </a:p>
        </p:txBody>
      </p:sp>
      <p:sp>
        <p:nvSpPr>
          <p:cNvPr id="6" name="Місце для вмісту 5"/>
          <p:cNvSpPr>
            <a:spLocks noGrp="1"/>
          </p:cNvSpPr>
          <p:nvPr>
            <p:ph sz="quarter" idx="4"/>
          </p:nvPr>
        </p:nvSpPr>
        <p:spPr>
          <a:xfrm>
            <a:off x="6172200" y="2505075"/>
            <a:ext cx="5183188" cy="368458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Місце для дати 6"/>
          <p:cNvSpPr>
            <a:spLocks noGrp="1"/>
          </p:cNvSpPr>
          <p:nvPr>
            <p:ph type="dt" sz="half" idx="10"/>
          </p:nvPr>
        </p:nvSpPr>
        <p:spPr/>
        <p:txBody>
          <a:bodyPr/>
          <a:lstStyle/>
          <a:p>
            <a:fld id="{444E9269-1560-433C-88F4-3A78CD881B3D}" type="datetimeFigureOut">
              <a:rPr lang="uk-UA" smtClean="0"/>
              <a:pPr/>
              <a:t>13.08.2019</a:t>
            </a:fld>
            <a:endParaRPr lang="uk-UA"/>
          </a:p>
        </p:txBody>
      </p:sp>
      <p:sp>
        <p:nvSpPr>
          <p:cNvPr id="8" name="Місце для нижнього колонтитула 7"/>
          <p:cNvSpPr>
            <a:spLocks noGrp="1"/>
          </p:cNvSpPr>
          <p:nvPr>
            <p:ph type="ftr" sz="quarter" idx="11"/>
          </p:nvPr>
        </p:nvSpPr>
        <p:spPr/>
        <p:txBody>
          <a:bodyPr/>
          <a:lstStyle/>
          <a:p>
            <a:endParaRPr lang="uk-UA"/>
          </a:p>
        </p:txBody>
      </p:sp>
      <p:sp>
        <p:nvSpPr>
          <p:cNvPr id="9" name="Місце для номера слайда 8"/>
          <p:cNvSpPr>
            <a:spLocks noGrp="1"/>
          </p:cNvSpPr>
          <p:nvPr>
            <p:ph type="sldNum" sz="quarter" idx="12"/>
          </p:nvPr>
        </p:nvSpPr>
        <p:spPr/>
        <p:txBody>
          <a:bodyPr/>
          <a:lstStyle/>
          <a:p>
            <a:fld id="{2152E948-F03E-4133-ABAE-EC8DE8272D46}" type="slidenum">
              <a:rPr lang="uk-UA" smtClean="0"/>
              <a:pPr/>
              <a:t>‹№›</a:t>
            </a:fld>
            <a:endParaRPr lang="uk-UA"/>
          </a:p>
        </p:txBody>
      </p:sp>
    </p:spTree>
    <p:extLst>
      <p:ext uri="{BB962C8B-B14F-4D97-AF65-F5344CB8AC3E}">
        <p14:creationId xmlns:p14="http://schemas.microsoft.com/office/powerpoint/2010/main" val="427997907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дати 2"/>
          <p:cNvSpPr>
            <a:spLocks noGrp="1"/>
          </p:cNvSpPr>
          <p:nvPr>
            <p:ph type="dt" sz="half" idx="10"/>
          </p:nvPr>
        </p:nvSpPr>
        <p:spPr/>
        <p:txBody>
          <a:bodyPr/>
          <a:lstStyle/>
          <a:p>
            <a:fld id="{444E9269-1560-433C-88F4-3A78CD881B3D}" type="datetimeFigureOut">
              <a:rPr lang="uk-UA" smtClean="0"/>
              <a:pPr/>
              <a:t>13.08.2019</a:t>
            </a:fld>
            <a:endParaRPr lang="uk-UA"/>
          </a:p>
        </p:txBody>
      </p:sp>
      <p:sp>
        <p:nvSpPr>
          <p:cNvPr id="4" name="Місце для нижнього колонтитула 3"/>
          <p:cNvSpPr>
            <a:spLocks noGrp="1"/>
          </p:cNvSpPr>
          <p:nvPr>
            <p:ph type="ftr" sz="quarter" idx="11"/>
          </p:nvPr>
        </p:nvSpPr>
        <p:spPr/>
        <p:txBody>
          <a:bodyPr/>
          <a:lstStyle/>
          <a:p>
            <a:endParaRPr lang="uk-UA"/>
          </a:p>
        </p:txBody>
      </p:sp>
      <p:sp>
        <p:nvSpPr>
          <p:cNvPr id="5" name="Місце для номера слайда 4"/>
          <p:cNvSpPr>
            <a:spLocks noGrp="1"/>
          </p:cNvSpPr>
          <p:nvPr>
            <p:ph type="sldNum" sz="quarter" idx="12"/>
          </p:nvPr>
        </p:nvSpPr>
        <p:spPr/>
        <p:txBody>
          <a:bodyPr/>
          <a:lstStyle/>
          <a:p>
            <a:fld id="{2152E948-F03E-4133-ABAE-EC8DE8272D46}" type="slidenum">
              <a:rPr lang="uk-UA" smtClean="0"/>
              <a:pPr/>
              <a:t>‹№›</a:t>
            </a:fld>
            <a:endParaRPr lang="uk-UA"/>
          </a:p>
        </p:txBody>
      </p:sp>
    </p:spTree>
    <p:extLst>
      <p:ext uri="{BB962C8B-B14F-4D97-AF65-F5344CB8AC3E}">
        <p14:creationId xmlns:p14="http://schemas.microsoft.com/office/powerpoint/2010/main" val="18645969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a:lstStyle/>
          <a:p>
            <a:fld id="{444E9269-1560-433C-88F4-3A78CD881B3D}" type="datetimeFigureOut">
              <a:rPr lang="uk-UA" smtClean="0"/>
              <a:pPr/>
              <a:t>13.08.2019</a:t>
            </a:fld>
            <a:endParaRPr lang="uk-UA"/>
          </a:p>
        </p:txBody>
      </p:sp>
      <p:sp>
        <p:nvSpPr>
          <p:cNvPr id="3" name="Місце для нижнього колонтитула 2"/>
          <p:cNvSpPr>
            <a:spLocks noGrp="1"/>
          </p:cNvSpPr>
          <p:nvPr>
            <p:ph type="ftr" sz="quarter" idx="11"/>
          </p:nvPr>
        </p:nvSpPr>
        <p:spPr/>
        <p:txBody>
          <a:bodyPr/>
          <a:lstStyle/>
          <a:p>
            <a:endParaRPr lang="uk-UA"/>
          </a:p>
        </p:txBody>
      </p:sp>
      <p:sp>
        <p:nvSpPr>
          <p:cNvPr id="4" name="Місце для номера слайда 3"/>
          <p:cNvSpPr>
            <a:spLocks noGrp="1"/>
          </p:cNvSpPr>
          <p:nvPr>
            <p:ph type="sldNum" sz="quarter" idx="12"/>
          </p:nvPr>
        </p:nvSpPr>
        <p:spPr/>
        <p:txBody>
          <a:bodyPr/>
          <a:lstStyle/>
          <a:p>
            <a:fld id="{2152E948-F03E-4133-ABAE-EC8DE8272D46}" type="slidenum">
              <a:rPr lang="uk-UA" smtClean="0"/>
              <a:pPr/>
              <a:t>‹№›</a:t>
            </a:fld>
            <a:endParaRPr lang="uk-UA"/>
          </a:p>
        </p:txBody>
      </p:sp>
    </p:spTree>
    <p:extLst>
      <p:ext uri="{BB962C8B-B14F-4D97-AF65-F5344CB8AC3E}">
        <p14:creationId xmlns:p14="http://schemas.microsoft.com/office/powerpoint/2010/main" val="20403829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uk-UA"/>
              <a:t>Зразок заголовка</a:t>
            </a:r>
          </a:p>
        </p:txBody>
      </p:sp>
      <p:sp>
        <p:nvSpPr>
          <p:cNvPr id="3" name="Місце для вмісту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Редагувати стиль зразка тексту</a:t>
            </a:r>
          </a:p>
        </p:txBody>
      </p:sp>
      <p:sp>
        <p:nvSpPr>
          <p:cNvPr id="5" name="Місце для дати 4"/>
          <p:cNvSpPr>
            <a:spLocks noGrp="1"/>
          </p:cNvSpPr>
          <p:nvPr>
            <p:ph type="dt" sz="half" idx="10"/>
          </p:nvPr>
        </p:nvSpPr>
        <p:spPr/>
        <p:txBody>
          <a:bodyPr/>
          <a:lstStyle/>
          <a:p>
            <a:fld id="{444E9269-1560-433C-88F4-3A78CD881B3D}" type="datetimeFigureOut">
              <a:rPr lang="uk-UA" smtClean="0"/>
              <a:pPr/>
              <a:t>13.08.2019</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2152E948-F03E-4133-ABAE-EC8DE8272D46}" type="slidenum">
              <a:rPr lang="uk-UA" smtClean="0"/>
              <a:pPr/>
              <a:t>‹№›</a:t>
            </a:fld>
            <a:endParaRPr lang="uk-UA"/>
          </a:p>
        </p:txBody>
      </p:sp>
    </p:spTree>
    <p:extLst>
      <p:ext uri="{BB962C8B-B14F-4D97-AF65-F5344CB8AC3E}">
        <p14:creationId xmlns:p14="http://schemas.microsoft.com/office/powerpoint/2010/main" val="25383177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uk-UA"/>
              <a:t>Зразок заголовка</a:t>
            </a:r>
          </a:p>
        </p:txBody>
      </p:sp>
      <p:sp>
        <p:nvSpPr>
          <p:cNvPr id="3" name="Місце для зображення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Редагувати стиль зразка тексту</a:t>
            </a:r>
          </a:p>
        </p:txBody>
      </p:sp>
      <p:sp>
        <p:nvSpPr>
          <p:cNvPr id="5" name="Місце для дати 4"/>
          <p:cNvSpPr>
            <a:spLocks noGrp="1"/>
          </p:cNvSpPr>
          <p:nvPr>
            <p:ph type="dt" sz="half" idx="10"/>
          </p:nvPr>
        </p:nvSpPr>
        <p:spPr/>
        <p:txBody>
          <a:bodyPr/>
          <a:lstStyle/>
          <a:p>
            <a:fld id="{444E9269-1560-433C-88F4-3A78CD881B3D}" type="datetimeFigureOut">
              <a:rPr lang="uk-UA" smtClean="0"/>
              <a:pPr/>
              <a:t>13.08.2019</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2152E948-F03E-4133-ABAE-EC8DE8272D46}" type="slidenum">
              <a:rPr lang="uk-UA" smtClean="0"/>
              <a:pPr/>
              <a:t>‹№›</a:t>
            </a:fld>
            <a:endParaRPr lang="uk-UA"/>
          </a:p>
        </p:txBody>
      </p:sp>
    </p:spTree>
    <p:extLst>
      <p:ext uri="{BB962C8B-B14F-4D97-AF65-F5344CB8AC3E}">
        <p14:creationId xmlns:p14="http://schemas.microsoft.com/office/powerpoint/2010/main" val="3038992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a:t>Зразок заголовка</a:t>
            </a:r>
          </a:p>
        </p:txBody>
      </p:sp>
      <p:sp>
        <p:nvSpPr>
          <p:cNvPr id="3" name="Місце для тексту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4E9269-1560-433C-88F4-3A78CD881B3D}" type="datetimeFigureOut">
              <a:rPr lang="uk-UA" smtClean="0"/>
              <a:pPr/>
              <a:t>13.08.2019</a:t>
            </a:fld>
            <a:endParaRPr lang="uk-UA"/>
          </a:p>
        </p:txBody>
      </p:sp>
      <p:sp>
        <p:nvSpPr>
          <p:cNvPr id="5" name="Місце для нижнього колонтитула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Місце для номера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52E948-F03E-4133-ABAE-EC8DE8272D46}" type="slidenum">
              <a:rPr lang="uk-UA" smtClean="0"/>
              <a:pPr/>
              <a:t>‹№›</a:t>
            </a:fld>
            <a:endParaRPr lang="uk-UA"/>
          </a:p>
        </p:txBody>
      </p:sp>
    </p:spTree>
    <p:extLst>
      <p:ext uri="{BB962C8B-B14F-4D97-AF65-F5344CB8AC3E}">
        <p14:creationId xmlns:p14="http://schemas.microsoft.com/office/powerpoint/2010/main" val="29228090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2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ідзаголовок 2"/>
          <p:cNvSpPr>
            <a:spLocks noGrp="1"/>
          </p:cNvSpPr>
          <p:nvPr>
            <p:ph type="subTitle" idx="4294967295"/>
          </p:nvPr>
        </p:nvSpPr>
        <p:spPr>
          <a:xfrm>
            <a:off x="5032382" y="3184362"/>
            <a:ext cx="7138989" cy="403410"/>
          </a:xfrm>
        </p:spPr>
        <p:txBody>
          <a:bodyPr anchor="ctr">
            <a:normAutofit/>
          </a:bodyPr>
          <a:lstStyle/>
          <a:p>
            <a:pPr marL="0" indent="0" algn="r">
              <a:buNone/>
            </a:pPr>
            <a:r>
              <a:rPr lang="uk-UA" sz="1600" b="1" dirty="0">
                <a:solidFill>
                  <a:srgbClr val="FFFFFF"/>
                </a:solidFill>
                <a:latin typeface="Verdana"/>
              </a:rPr>
              <a:t>За новою програмою</a:t>
            </a:r>
          </a:p>
        </p:txBody>
      </p:sp>
      <p:sp>
        <p:nvSpPr>
          <p:cNvPr id="6" name="Округлена прямокутна виноска 5"/>
          <p:cNvSpPr/>
          <p:nvPr/>
        </p:nvSpPr>
        <p:spPr>
          <a:xfrm>
            <a:off x="126612" y="6175807"/>
            <a:ext cx="2448272" cy="619472"/>
          </a:xfrm>
          <a:prstGeom prst="wedgeRoundRectCallout">
            <a:avLst>
              <a:gd name="adj1" fmla="val 367"/>
              <a:gd name="adj2" fmla="val 49864"/>
              <a:gd name="adj3" fmla="val 16667"/>
            </a:avLst>
          </a:prstGeom>
          <a:solidFill>
            <a:srgbClr val="FF0000"/>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3600" b="1" i="1" u="none" strike="noStrike" kern="0" cap="none" spc="0" normalizeH="0" baseline="0" noProof="0" dirty="0">
                <a:ln>
                  <a:noFill/>
                </a:ln>
                <a:solidFill>
                  <a:srgbClr val="FFFFFF"/>
                </a:solidFill>
                <a:effectLst/>
                <a:uLnTx/>
                <a:uFillTx/>
                <a:latin typeface="Verdana"/>
                <a:ea typeface="+mn-ea"/>
                <a:cs typeface="+mn-cs"/>
              </a:rPr>
              <a:t>Урок </a:t>
            </a:r>
            <a:r>
              <a:rPr lang="uk-UA" sz="3600" b="1" i="1" kern="0" dirty="0" smtClean="0">
                <a:solidFill>
                  <a:srgbClr val="FFFFFF"/>
                </a:solidFill>
                <a:latin typeface="Verdana"/>
              </a:rPr>
              <a:t>34</a:t>
            </a:r>
            <a:endParaRPr kumimoji="0" lang="uk-UA" sz="3600" b="1" i="1" u="none" strike="noStrike" kern="0" cap="none" spc="0" normalizeH="0" baseline="0" noProof="0" dirty="0">
              <a:ln>
                <a:noFill/>
              </a:ln>
              <a:solidFill>
                <a:srgbClr val="FFFFFF"/>
              </a:solidFill>
              <a:effectLst/>
              <a:uLnTx/>
              <a:uFillTx/>
              <a:latin typeface="Verdana"/>
              <a:ea typeface="+mn-ea"/>
              <a:cs typeface="+mn-cs"/>
            </a:endParaRPr>
          </a:p>
        </p:txBody>
      </p:sp>
      <p:sp>
        <p:nvSpPr>
          <p:cNvPr id="10" name="Заголовок 1"/>
          <p:cNvSpPr>
            <a:spLocks noGrp="1"/>
          </p:cNvSpPr>
          <p:nvPr>
            <p:ph type="ctrTitle"/>
          </p:nvPr>
        </p:nvSpPr>
        <p:spPr>
          <a:xfrm>
            <a:off x="4847771" y="665538"/>
            <a:ext cx="7137066" cy="1801607"/>
          </a:xfrm>
        </p:spPr>
        <p:txBody>
          <a:bodyPr>
            <a:noAutofit/>
          </a:bodyPr>
          <a:lstStyle/>
          <a:p>
            <a:r>
              <a:rPr lang="uk-UA" sz="2600" dirty="0"/>
              <a:t>Знайомство з середовищем програмування. Елементи вікна середовища програмування. Поняття форми. Програмний проект і файли, що входять до його складу. Створення найпростішого проекту, його компіляція, збереження, </a:t>
            </a:r>
            <a:r>
              <a:rPr lang="uk-UA" sz="2600" dirty="0" smtClean="0"/>
              <a:t>виконання</a:t>
            </a:r>
            <a:endParaRPr lang="uk-UA" sz="2600" dirty="0"/>
          </a:p>
        </p:txBody>
      </p:sp>
      <p:pic>
        <p:nvPicPr>
          <p:cNvPr id="11" name="Picture 2" descr="design, programming, seo, site, web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3476" y="3618768"/>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7" name="Рисунок 6"/>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34252" y1="26996" x2="25197" y2="34981"/>
                        <a14:foregroundMark x1="66142" y1="25856" x2="74803" y2="39924"/>
                        <a14:foregroundMark x1="87008" y1="77567" x2="87008" y2="77567"/>
                        <a14:foregroundMark x1="92126" y1="71103" x2="83858" y2="80228"/>
                        <a14:foregroundMark x1="58661" y1="80989" x2="74803" y2="76426"/>
                        <a14:foregroundMark x1="57874" y1="83270" x2="55118" y2="91635"/>
                        <a14:foregroundMark x1="38976" y1="92395" x2="54724" y2="92395"/>
                        <a14:foregroundMark x1="37402" y1="89354" x2="34252" y2="78707"/>
                        <a14:foregroundMark x1="32677" y1="77947" x2="22835" y2="71863"/>
                        <a14:foregroundMark x1="20079" y1="74144" x2="9843" y2="71863"/>
                        <a14:foregroundMark x1="7480" y1="70342" x2="3150" y2="58935"/>
                        <a14:foregroundMark x1="6299" y1="56274" x2="13386" y2="51331"/>
                        <a14:foregroundMark x1="13386" y1="49430" x2="14961" y2="40684"/>
                        <a14:foregroundMark x1="13386" y1="38403" x2="9843" y2="31179"/>
                        <a14:foregroundMark x1="7874" y1="29278" x2="11024" y2="19772"/>
                        <a14:foregroundMark x1="13386" y1="17110" x2="28346" y2="17871"/>
                        <a14:foregroundMark x1="32283" y1="19392" x2="43307" y2="11407"/>
                        <a14:foregroundMark x1="42520" y1="9506" x2="50394" y2="1901"/>
                        <a14:foregroundMark x1="53150" y1="1901" x2="64567" y2="14068"/>
                        <a14:foregroundMark x1="64961" y1="10266" x2="61417" y2="3042"/>
                        <a14:foregroundMark x1="64961" y1="16350" x2="75984" y2="23574"/>
                        <a14:foregroundMark x1="76772" y1="23194" x2="85827" y2="22433"/>
                        <a14:foregroundMark x1="88189" y1="22433" x2="95669" y2="35361"/>
                        <a14:foregroundMark x1="96457" y1="40684" x2="85827" y2="47529"/>
                        <a14:foregroundMark x1="85039" y1="49810" x2="84252" y2="55513"/>
                        <a14:foregroundMark x1="92126" y1="68821" x2="89764" y2="63498"/>
                        <a14:foregroundMark x1="66142" y1="31179" x2="67323" y2="35361"/>
                        <a14:foregroundMark x1="36220" y1="28517" x2="29921" y2="33080"/>
                      </a14:backgroundRemoval>
                    </a14:imgEffect>
                  </a14:imgLayer>
                </a14:imgProps>
              </a:ext>
            </a:extLst>
          </a:blip>
          <a:stretch>
            <a:fillRect/>
          </a:stretch>
        </p:blipFill>
        <p:spPr>
          <a:xfrm>
            <a:off x="9261378" y="3670732"/>
            <a:ext cx="2419350" cy="2505075"/>
          </a:xfrm>
          <a:prstGeom prst="rect">
            <a:avLst/>
          </a:prstGeom>
        </p:spPr>
      </p:pic>
    </p:spTree>
    <p:extLst>
      <p:ext uri="{BB962C8B-B14F-4D97-AF65-F5344CB8AC3E}">
        <p14:creationId xmlns:p14="http://schemas.microsoft.com/office/powerpoint/2010/main" val="32574352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7315" y="209841"/>
            <a:ext cx="9053954" cy="532820"/>
          </a:xfrm>
        </p:spPr>
        <p:txBody>
          <a:bodyPr>
            <a:noAutofit/>
          </a:bodyPr>
          <a:lstStyle/>
          <a:p>
            <a:r>
              <a:rPr lang="uk-UA" dirty="0"/>
              <a:t>Середовище розробки</a:t>
            </a:r>
            <a:br>
              <a:rPr lang="uk-UA" dirty="0"/>
            </a:br>
            <a:r>
              <a:rPr lang="uk-UA" dirty="0"/>
              <a:t>програм </a:t>
            </a:r>
            <a:r>
              <a:rPr lang="en-US" dirty="0"/>
              <a:t>Lazarus</a:t>
            </a:r>
            <a:endParaRPr lang="uk-UA" dirty="0"/>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12050142" cy="523220"/>
          </a:xfrm>
          <a:prstGeom prst="rect">
            <a:avLst/>
          </a:prstGeom>
          <a:gradFill rotWithShape="1">
            <a:gsLst>
              <a:gs pos="0">
                <a:srgbClr val="19426B">
                  <a:satMod val="103000"/>
                  <a:lumMod val="102000"/>
                  <a:tint val="94000"/>
                </a:srgbClr>
              </a:gs>
              <a:gs pos="50000">
                <a:srgbClr val="19426B">
                  <a:satMod val="110000"/>
                  <a:lumMod val="100000"/>
                  <a:shade val="100000"/>
                </a:srgbClr>
              </a:gs>
              <a:gs pos="100000">
                <a:srgbClr val="19426B">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Вікно форми.</a:t>
            </a:r>
          </a:p>
        </p:txBody>
      </p:sp>
      <p:sp>
        <p:nvSpPr>
          <p:cNvPr id="11"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5 </a:t>
            </a:r>
            <a:r>
              <a:rPr lang="en-US" sz="1200" kern="0" dirty="0">
                <a:solidFill>
                  <a:srgbClr val="000000"/>
                </a:solidFill>
                <a:latin typeface="Verdana" pitchFamily="34" charset="0"/>
              </a:rPr>
              <a:t>§ </a:t>
            </a:r>
            <a:r>
              <a:rPr lang="uk-UA" sz="1200" kern="0" dirty="0">
                <a:solidFill>
                  <a:srgbClr val="000000"/>
                </a:solidFill>
                <a:latin typeface="Verdana" pitchFamily="34" charset="0"/>
              </a:rPr>
              <a:t>5.1</a:t>
            </a:r>
            <a:endParaRPr lang="en-US" sz="1200" kern="0" dirty="0">
              <a:solidFill>
                <a:srgbClr val="000000"/>
              </a:solidFill>
              <a:latin typeface="Verdana" pitchFamily="34" charset="0"/>
            </a:endParaRPr>
          </a:p>
        </p:txBody>
      </p:sp>
      <p:pic>
        <p:nvPicPr>
          <p:cNvPr id="3" name="Рисунок 2"/>
          <p:cNvPicPr>
            <a:picLocks noChangeAspect="1"/>
          </p:cNvPicPr>
          <p:nvPr/>
        </p:nvPicPr>
        <p:blipFill>
          <a:blip r:embed="rId3"/>
          <a:stretch>
            <a:fillRect/>
          </a:stretch>
        </p:blipFill>
        <p:spPr>
          <a:xfrm>
            <a:off x="6903813" y="1830852"/>
            <a:ext cx="5203823" cy="4395776"/>
          </a:xfrm>
          <a:prstGeom prst="rect">
            <a:avLst/>
          </a:prstGeom>
        </p:spPr>
      </p:pic>
      <p:sp>
        <p:nvSpPr>
          <p:cNvPr id="7" name="TextBox 6"/>
          <p:cNvSpPr txBox="1"/>
          <p:nvPr/>
        </p:nvSpPr>
        <p:spPr>
          <a:xfrm>
            <a:off x="72008" y="1830554"/>
            <a:ext cx="6720678" cy="4493538"/>
          </a:xfrm>
          <a:prstGeom prst="rect">
            <a:avLst/>
          </a:prstGeom>
          <a:gradFill rotWithShape="1">
            <a:gsLst>
              <a:gs pos="0">
                <a:srgbClr val="19426B">
                  <a:satMod val="103000"/>
                  <a:lumMod val="102000"/>
                  <a:tint val="94000"/>
                </a:srgbClr>
              </a:gs>
              <a:gs pos="50000">
                <a:srgbClr val="19426B">
                  <a:satMod val="110000"/>
                  <a:lumMod val="100000"/>
                  <a:shade val="100000"/>
                </a:srgbClr>
              </a:gs>
              <a:gs pos="100000">
                <a:srgbClr val="19426B">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600" b="1" i="1" kern="0" dirty="0">
                <a:solidFill>
                  <a:srgbClr val="FFFF00"/>
                </a:solidFill>
              </a:rPr>
              <a:t>Форма</a:t>
            </a:r>
            <a:r>
              <a:rPr lang="uk-UA" sz="2600" b="1" i="1" kern="0" dirty="0">
                <a:solidFill>
                  <a:srgbClr val="FFFFFF"/>
                </a:solidFill>
              </a:rPr>
              <a:t> - це об'єкт, на якому можна розмістити різні компоненти (елементи керування), зокрема, кнопки, поля, написи, меню, смуги прокручування та ін. Під час виконання проекту форма відкривається як вікно прикладної програми, на якому відображатимуться всі об'єкти, розміщені на формі.</a:t>
            </a:r>
          </a:p>
        </p:txBody>
      </p:sp>
    </p:spTree>
    <p:extLst>
      <p:ext uri="{BB962C8B-B14F-4D97-AF65-F5344CB8AC3E}">
        <p14:creationId xmlns:p14="http://schemas.microsoft.com/office/powerpoint/2010/main" val="35974758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7315" y="209841"/>
            <a:ext cx="9053954" cy="532820"/>
          </a:xfrm>
        </p:spPr>
        <p:txBody>
          <a:bodyPr>
            <a:noAutofit/>
          </a:bodyPr>
          <a:lstStyle/>
          <a:p>
            <a:r>
              <a:rPr lang="uk-UA" dirty="0"/>
              <a:t>Середовище розробки</a:t>
            </a:r>
            <a:br>
              <a:rPr lang="uk-UA" dirty="0"/>
            </a:br>
            <a:r>
              <a:rPr lang="uk-UA" dirty="0"/>
              <a:t>програм </a:t>
            </a:r>
            <a:r>
              <a:rPr lang="en-US" dirty="0"/>
              <a:t>Lazarus</a:t>
            </a:r>
            <a:endParaRPr lang="uk-UA" dirty="0"/>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12050142" cy="1692771"/>
          </a:xfrm>
          <a:prstGeom prst="rect">
            <a:avLst/>
          </a:prstGeom>
          <a:gradFill rotWithShape="1">
            <a:gsLst>
              <a:gs pos="0">
                <a:srgbClr val="19426B">
                  <a:satMod val="103000"/>
                  <a:lumMod val="102000"/>
                  <a:tint val="94000"/>
                </a:srgbClr>
              </a:gs>
              <a:gs pos="50000">
                <a:srgbClr val="19426B">
                  <a:satMod val="110000"/>
                  <a:lumMod val="100000"/>
                  <a:shade val="100000"/>
                </a:srgbClr>
              </a:gs>
              <a:gs pos="100000">
                <a:srgbClr val="19426B">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600" b="1" i="1" kern="0" dirty="0">
                <a:solidFill>
                  <a:srgbClr val="FFFFFF"/>
                </a:solidFill>
              </a:rPr>
              <a:t>Форма має </a:t>
            </a:r>
            <a:r>
              <a:rPr lang="uk-UA" sz="2600" b="1" i="1" kern="0" dirty="0">
                <a:solidFill>
                  <a:srgbClr val="FFFF00"/>
                </a:solidFill>
              </a:rPr>
              <a:t>властивості</a:t>
            </a:r>
            <a:r>
              <a:rPr lang="uk-UA" sz="2600" b="1" i="1" kern="0" dirty="0">
                <a:solidFill>
                  <a:srgbClr val="FFFFFF"/>
                </a:solidFill>
              </a:rPr>
              <a:t>, які відображаються на вкладці </a:t>
            </a:r>
            <a:r>
              <a:rPr lang="uk-UA" sz="2600" b="1" i="1" kern="0" dirty="0">
                <a:solidFill>
                  <a:srgbClr val="FFFF00"/>
                </a:solidFill>
              </a:rPr>
              <a:t>Властивості</a:t>
            </a:r>
            <a:r>
              <a:rPr lang="uk-UA" sz="2600" b="1" i="1" kern="0" dirty="0">
                <a:solidFill>
                  <a:srgbClr val="FFFFFF"/>
                </a:solidFill>
              </a:rPr>
              <a:t> вікна </a:t>
            </a:r>
            <a:r>
              <a:rPr lang="uk-UA" sz="2600" b="1" i="1" kern="0" dirty="0">
                <a:solidFill>
                  <a:srgbClr val="FFFF00"/>
                </a:solidFill>
              </a:rPr>
              <a:t>Інспектор об'єктів</a:t>
            </a:r>
            <a:r>
              <a:rPr lang="uk-UA" sz="2600" b="1" i="1" kern="0" dirty="0">
                <a:solidFill>
                  <a:srgbClr val="FFFFFF"/>
                </a:solidFill>
              </a:rPr>
              <a:t>. У лівій частині цієї вкладки знаходиться список властивостей, а в правій - їх значення. Наведемо приклади деяких із цих властивостей:</a:t>
            </a:r>
          </a:p>
        </p:txBody>
      </p:sp>
      <p:sp>
        <p:nvSpPr>
          <p:cNvPr id="11"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5 </a:t>
            </a:r>
            <a:r>
              <a:rPr lang="en-US" sz="1200" kern="0" dirty="0">
                <a:solidFill>
                  <a:srgbClr val="000000"/>
                </a:solidFill>
                <a:latin typeface="Verdana" pitchFamily="34" charset="0"/>
              </a:rPr>
              <a:t>§ </a:t>
            </a:r>
            <a:r>
              <a:rPr lang="uk-UA" sz="1200" kern="0" dirty="0">
                <a:solidFill>
                  <a:srgbClr val="000000"/>
                </a:solidFill>
                <a:latin typeface="Verdana" pitchFamily="34" charset="0"/>
              </a:rPr>
              <a:t>5.1</a:t>
            </a:r>
            <a:endParaRPr lang="en-US" sz="1200" kern="0" dirty="0">
              <a:solidFill>
                <a:srgbClr val="000000"/>
              </a:solidFill>
              <a:latin typeface="Verdana" pitchFamily="34" charset="0"/>
            </a:endParaRPr>
          </a:p>
        </p:txBody>
      </p:sp>
      <p:sp>
        <p:nvSpPr>
          <p:cNvPr id="12" name="TextBox 11"/>
          <p:cNvSpPr txBox="1"/>
          <p:nvPr/>
        </p:nvSpPr>
        <p:spPr>
          <a:xfrm>
            <a:off x="2190750" y="2982857"/>
            <a:ext cx="9928674" cy="461665"/>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lvl="0" fontAlgn="base">
              <a:spcBef>
                <a:spcPct val="0"/>
              </a:spcBef>
              <a:spcAft>
                <a:spcPct val="0"/>
              </a:spcAft>
              <a:defRPr/>
            </a:pPr>
            <a:r>
              <a:rPr lang="uk-UA" sz="2400" b="1" i="1" kern="0" dirty="0">
                <a:solidFill>
                  <a:srgbClr val="FFFFFF"/>
                </a:solidFill>
              </a:rPr>
              <a:t>визначає ім'я форми як об'єкта;</a:t>
            </a:r>
          </a:p>
        </p:txBody>
      </p:sp>
      <p:sp>
        <p:nvSpPr>
          <p:cNvPr id="13" name="Прямокутник 12"/>
          <p:cNvSpPr/>
          <p:nvPr/>
        </p:nvSpPr>
        <p:spPr>
          <a:xfrm>
            <a:off x="72008" y="2982857"/>
            <a:ext cx="2061593" cy="461665"/>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en-US" sz="2800" b="1" i="1" kern="0" dirty="0">
                <a:solidFill>
                  <a:srgbClr val="FFFFFF"/>
                </a:solidFill>
              </a:rPr>
              <a:t>Name</a:t>
            </a:r>
            <a:endParaRPr lang="uk-UA" sz="2800" b="1" i="1" kern="0" dirty="0">
              <a:solidFill>
                <a:srgbClr val="FFFFFF"/>
              </a:solidFill>
            </a:endParaRPr>
          </a:p>
        </p:txBody>
      </p:sp>
      <p:sp>
        <p:nvSpPr>
          <p:cNvPr id="17" name="TextBox 16"/>
          <p:cNvSpPr txBox="1"/>
          <p:nvPr/>
        </p:nvSpPr>
        <p:spPr>
          <a:xfrm>
            <a:off x="2190750" y="3524372"/>
            <a:ext cx="9928674" cy="461665"/>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lvl="0" fontAlgn="base">
              <a:spcBef>
                <a:spcPct val="0"/>
              </a:spcBef>
              <a:spcAft>
                <a:spcPct val="0"/>
              </a:spcAft>
              <a:defRPr/>
            </a:pPr>
            <a:r>
              <a:rPr lang="uk-UA" sz="2400" b="1" i="1" kern="0" dirty="0">
                <a:solidFill>
                  <a:srgbClr val="FFFFFF"/>
                </a:solidFill>
              </a:rPr>
              <a:t>визначає текст у рядку заголовка форми;</a:t>
            </a:r>
          </a:p>
        </p:txBody>
      </p:sp>
      <p:sp>
        <p:nvSpPr>
          <p:cNvPr id="18" name="Прямокутник 17"/>
          <p:cNvSpPr/>
          <p:nvPr/>
        </p:nvSpPr>
        <p:spPr>
          <a:xfrm>
            <a:off x="72008" y="3524372"/>
            <a:ext cx="2061593" cy="461665"/>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en-US" sz="2800" b="1" i="1" kern="0" dirty="0">
                <a:solidFill>
                  <a:srgbClr val="FFFFFF"/>
                </a:solidFill>
              </a:rPr>
              <a:t>Caption</a:t>
            </a:r>
            <a:endParaRPr lang="uk-UA" sz="2800" b="1" i="1" kern="0" dirty="0">
              <a:solidFill>
                <a:srgbClr val="FFFFFF"/>
              </a:solidFill>
            </a:endParaRPr>
          </a:p>
        </p:txBody>
      </p:sp>
      <p:sp>
        <p:nvSpPr>
          <p:cNvPr id="19" name="TextBox 18"/>
          <p:cNvSpPr txBox="1"/>
          <p:nvPr/>
        </p:nvSpPr>
        <p:spPr>
          <a:xfrm>
            <a:off x="2190750" y="4060293"/>
            <a:ext cx="9928674" cy="461665"/>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lvl="0" fontAlgn="base">
              <a:spcBef>
                <a:spcPct val="0"/>
              </a:spcBef>
              <a:spcAft>
                <a:spcPct val="0"/>
              </a:spcAft>
              <a:defRPr/>
            </a:pPr>
            <a:r>
              <a:rPr lang="uk-UA" sz="2400" b="1" i="1" kern="0" dirty="0">
                <a:solidFill>
                  <a:srgbClr val="FFFFFF"/>
                </a:solidFill>
              </a:rPr>
              <a:t>визначає колір фону форми;</a:t>
            </a:r>
          </a:p>
        </p:txBody>
      </p:sp>
      <p:sp>
        <p:nvSpPr>
          <p:cNvPr id="20" name="Прямокутник 19"/>
          <p:cNvSpPr/>
          <p:nvPr/>
        </p:nvSpPr>
        <p:spPr>
          <a:xfrm>
            <a:off x="72008" y="4060293"/>
            <a:ext cx="2061593" cy="461665"/>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en-US" sz="2800" b="1" i="1" kern="0" dirty="0">
                <a:solidFill>
                  <a:srgbClr val="FFFFFF"/>
                </a:solidFill>
              </a:rPr>
              <a:t>Color</a:t>
            </a:r>
            <a:endParaRPr lang="uk-UA" sz="2800" b="1" i="1" kern="0" dirty="0">
              <a:solidFill>
                <a:srgbClr val="FFFFFF"/>
              </a:solidFill>
            </a:endParaRPr>
          </a:p>
        </p:txBody>
      </p:sp>
      <p:sp>
        <p:nvSpPr>
          <p:cNvPr id="21" name="TextBox 20"/>
          <p:cNvSpPr txBox="1"/>
          <p:nvPr/>
        </p:nvSpPr>
        <p:spPr>
          <a:xfrm>
            <a:off x="2190750" y="4601808"/>
            <a:ext cx="9928674" cy="461665"/>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lvl="0" fontAlgn="base">
              <a:spcBef>
                <a:spcPct val="0"/>
              </a:spcBef>
              <a:spcAft>
                <a:spcPct val="0"/>
              </a:spcAft>
              <a:defRPr/>
            </a:pPr>
            <a:r>
              <a:rPr lang="uk-UA" sz="2400" b="1" i="1" kern="0" dirty="0">
                <a:solidFill>
                  <a:srgbClr val="FFFFFF"/>
                </a:solidFill>
              </a:rPr>
              <a:t>визначає висоту вікна в пікселях;</a:t>
            </a:r>
          </a:p>
        </p:txBody>
      </p:sp>
      <p:sp>
        <p:nvSpPr>
          <p:cNvPr id="22" name="Прямокутник 21"/>
          <p:cNvSpPr/>
          <p:nvPr/>
        </p:nvSpPr>
        <p:spPr>
          <a:xfrm>
            <a:off x="72008" y="4601808"/>
            <a:ext cx="2061593" cy="461665"/>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en-US" sz="2800" b="1" i="1" kern="0" dirty="0">
                <a:solidFill>
                  <a:srgbClr val="FFFFFF"/>
                </a:solidFill>
              </a:rPr>
              <a:t>Height</a:t>
            </a:r>
            <a:endParaRPr lang="uk-UA" sz="2800" b="1" i="1" kern="0" dirty="0">
              <a:solidFill>
                <a:srgbClr val="FFFFFF"/>
              </a:solidFill>
            </a:endParaRPr>
          </a:p>
        </p:txBody>
      </p:sp>
      <p:sp>
        <p:nvSpPr>
          <p:cNvPr id="23" name="TextBox 22"/>
          <p:cNvSpPr txBox="1"/>
          <p:nvPr/>
        </p:nvSpPr>
        <p:spPr>
          <a:xfrm>
            <a:off x="2190750" y="5143323"/>
            <a:ext cx="9928674" cy="461665"/>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lvl="0" fontAlgn="base">
              <a:spcBef>
                <a:spcPct val="0"/>
              </a:spcBef>
              <a:spcAft>
                <a:spcPct val="0"/>
              </a:spcAft>
              <a:defRPr/>
            </a:pPr>
            <a:r>
              <a:rPr lang="uk-UA" sz="2400" b="1" i="1" kern="0" dirty="0">
                <a:solidFill>
                  <a:srgbClr val="FFFFFF"/>
                </a:solidFill>
              </a:rPr>
              <a:t>визначає ширину вікна в пікселях;</a:t>
            </a:r>
          </a:p>
        </p:txBody>
      </p:sp>
      <p:sp>
        <p:nvSpPr>
          <p:cNvPr id="24" name="Прямокутник 23"/>
          <p:cNvSpPr/>
          <p:nvPr/>
        </p:nvSpPr>
        <p:spPr>
          <a:xfrm>
            <a:off x="72008" y="5143323"/>
            <a:ext cx="2061593" cy="461665"/>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en-US" sz="2800" b="1" i="1" kern="0" dirty="0">
                <a:solidFill>
                  <a:srgbClr val="FFFFFF"/>
                </a:solidFill>
              </a:rPr>
              <a:t>Width</a:t>
            </a:r>
            <a:endParaRPr lang="uk-UA" sz="2800" b="1" i="1" kern="0" dirty="0">
              <a:solidFill>
                <a:srgbClr val="FFFFFF"/>
              </a:solidFill>
            </a:endParaRPr>
          </a:p>
        </p:txBody>
      </p:sp>
      <p:sp>
        <p:nvSpPr>
          <p:cNvPr id="25" name="TextBox 24"/>
          <p:cNvSpPr txBox="1"/>
          <p:nvPr/>
        </p:nvSpPr>
        <p:spPr>
          <a:xfrm>
            <a:off x="2190750" y="5684838"/>
            <a:ext cx="9928674" cy="830997"/>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lvl="0" fontAlgn="base">
              <a:spcBef>
                <a:spcPct val="0"/>
              </a:spcBef>
              <a:spcAft>
                <a:spcPct val="0"/>
              </a:spcAft>
              <a:defRPr/>
            </a:pPr>
            <a:r>
              <a:rPr lang="uk-UA" sz="2400" b="1" i="1" kern="0" dirty="0">
                <a:solidFill>
                  <a:srgbClr val="FFFFFF"/>
                </a:solidFill>
              </a:rPr>
              <a:t>визначає відстань (у пікселях) від верхньої межі вікна до верхньої межі екрана;</a:t>
            </a:r>
          </a:p>
        </p:txBody>
      </p:sp>
      <p:sp>
        <p:nvSpPr>
          <p:cNvPr id="26" name="Прямокутник 25"/>
          <p:cNvSpPr/>
          <p:nvPr/>
        </p:nvSpPr>
        <p:spPr>
          <a:xfrm>
            <a:off x="72008" y="5684838"/>
            <a:ext cx="2061593" cy="830997"/>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Тор</a:t>
            </a:r>
          </a:p>
        </p:txBody>
      </p:sp>
    </p:spTree>
    <p:extLst>
      <p:ext uri="{BB962C8B-B14F-4D97-AF65-F5344CB8AC3E}">
        <p14:creationId xmlns:p14="http://schemas.microsoft.com/office/powerpoint/2010/main" val="41072803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1000"/>
                                        <p:tgtEl>
                                          <p:spTgt spid="13"/>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1000"/>
                                        <p:tgtEl>
                                          <p:spTgt spid="12"/>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1000"/>
                                        <p:tgtEl>
                                          <p:spTgt spid="18"/>
                                        </p:tgtEl>
                                      </p:cBhvr>
                                    </p:animEffect>
                                  </p:childTnLst>
                                </p:cTn>
                              </p:par>
                            </p:childTnLst>
                          </p:cTn>
                        </p:par>
                        <p:par>
                          <p:cTn id="20" fill="hold">
                            <p:stCondLst>
                              <p:cond delay="400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1000"/>
                                        <p:tgtEl>
                                          <p:spTgt spid="17"/>
                                        </p:tgtEl>
                                      </p:cBhvr>
                                    </p:animEffect>
                                  </p:childTnLst>
                                </p:cTn>
                              </p:par>
                            </p:childTnLst>
                          </p:cTn>
                        </p:par>
                        <p:par>
                          <p:cTn id="24" fill="hold">
                            <p:stCondLst>
                              <p:cond delay="5000"/>
                            </p:stCondLst>
                            <p:childTnLst>
                              <p:par>
                                <p:cTn id="25" presetID="22" presetClass="entr" presetSubtype="8"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1000"/>
                                        <p:tgtEl>
                                          <p:spTgt spid="20"/>
                                        </p:tgtEl>
                                      </p:cBhvr>
                                    </p:animEffect>
                                  </p:childTnLst>
                                </p:cTn>
                              </p:par>
                            </p:childTnLst>
                          </p:cTn>
                        </p:par>
                        <p:par>
                          <p:cTn id="28" fill="hold">
                            <p:stCondLst>
                              <p:cond delay="6000"/>
                            </p:stCondLst>
                            <p:childTnLst>
                              <p:par>
                                <p:cTn id="29" presetID="22" presetClass="entr" presetSubtype="8"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1000"/>
                                        <p:tgtEl>
                                          <p:spTgt spid="19"/>
                                        </p:tgtEl>
                                      </p:cBhvr>
                                    </p:animEffect>
                                  </p:childTnLst>
                                </p:cTn>
                              </p:par>
                            </p:childTnLst>
                          </p:cTn>
                        </p:par>
                        <p:par>
                          <p:cTn id="32" fill="hold">
                            <p:stCondLst>
                              <p:cond delay="7000"/>
                            </p:stCondLst>
                            <p:childTnLst>
                              <p:par>
                                <p:cTn id="33" presetID="2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1000"/>
                                        <p:tgtEl>
                                          <p:spTgt spid="22"/>
                                        </p:tgtEl>
                                      </p:cBhvr>
                                    </p:animEffect>
                                  </p:childTnLst>
                                </p:cTn>
                              </p:par>
                            </p:childTnLst>
                          </p:cTn>
                        </p:par>
                        <p:par>
                          <p:cTn id="36" fill="hold">
                            <p:stCondLst>
                              <p:cond delay="8000"/>
                            </p:stCondLst>
                            <p:childTnLst>
                              <p:par>
                                <p:cTn id="37" presetID="22" presetClass="entr" presetSubtype="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left)">
                                      <p:cBhvr>
                                        <p:cTn id="39" dur="1000"/>
                                        <p:tgtEl>
                                          <p:spTgt spid="21"/>
                                        </p:tgtEl>
                                      </p:cBhvr>
                                    </p:animEffect>
                                  </p:childTnLst>
                                </p:cTn>
                              </p:par>
                            </p:childTnLst>
                          </p:cTn>
                        </p:par>
                        <p:par>
                          <p:cTn id="40" fill="hold">
                            <p:stCondLst>
                              <p:cond delay="90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1000"/>
                                        <p:tgtEl>
                                          <p:spTgt spid="24"/>
                                        </p:tgtEl>
                                      </p:cBhvr>
                                    </p:animEffect>
                                  </p:childTnLst>
                                </p:cTn>
                              </p:par>
                            </p:childTnLst>
                          </p:cTn>
                        </p:par>
                        <p:par>
                          <p:cTn id="44" fill="hold">
                            <p:stCondLst>
                              <p:cond delay="10000"/>
                            </p:stCondLst>
                            <p:childTnLst>
                              <p:par>
                                <p:cTn id="45" presetID="22" presetClass="entr" presetSubtype="8"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left)">
                                      <p:cBhvr>
                                        <p:cTn id="47" dur="1000"/>
                                        <p:tgtEl>
                                          <p:spTgt spid="23"/>
                                        </p:tgtEl>
                                      </p:cBhvr>
                                    </p:animEffect>
                                  </p:childTnLst>
                                </p:cTn>
                              </p:par>
                            </p:childTnLst>
                          </p:cTn>
                        </p:par>
                        <p:par>
                          <p:cTn id="48" fill="hold">
                            <p:stCondLst>
                              <p:cond delay="11000"/>
                            </p:stCondLst>
                            <p:childTnLst>
                              <p:par>
                                <p:cTn id="49" presetID="22" presetClass="entr" presetSubtype="8"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wipe(left)">
                                      <p:cBhvr>
                                        <p:cTn id="51" dur="1000"/>
                                        <p:tgtEl>
                                          <p:spTgt spid="26"/>
                                        </p:tgtEl>
                                      </p:cBhvr>
                                    </p:animEffect>
                                  </p:childTnLst>
                                </p:cTn>
                              </p:par>
                            </p:childTnLst>
                          </p:cTn>
                        </p:par>
                        <p:par>
                          <p:cTn id="52" fill="hold">
                            <p:stCondLst>
                              <p:cond delay="12000"/>
                            </p:stCondLst>
                            <p:childTnLst>
                              <p:par>
                                <p:cTn id="53" presetID="22" presetClass="entr" presetSubtype="8" fill="hold" grpId="0" nodeType="after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wipe(left)">
                                      <p:cBhvr>
                                        <p:cTn id="55"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3"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7315" y="209841"/>
            <a:ext cx="9053954" cy="532820"/>
          </a:xfrm>
        </p:spPr>
        <p:txBody>
          <a:bodyPr>
            <a:noAutofit/>
          </a:bodyPr>
          <a:lstStyle/>
          <a:p>
            <a:r>
              <a:rPr lang="uk-UA" dirty="0"/>
              <a:t>Середовище розробки</a:t>
            </a:r>
            <a:br>
              <a:rPr lang="uk-UA" dirty="0"/>
            </a:br>
            <a:r>
              <a:rPr lang="uk-UA" dirty="0"/>
              <a:t>програм </a:t>
            </a:r>
            <a:r>
              <a:rPr lang="en-US" dirty="0"/>
              <a:t>Lazarus</a:t>
            </a:r>
            <a:endParaRPr lang="uk-UA" dirty="0"/>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12050142" cy="1815882"/>
          </a:xfrm>
          <a:prstGeom prst="rect">
            <a:avLst/>
          </a:prstGeom>
          <a:gradFill rotWithShape="1">
            <a:gsLst>
              <a:gs pos="0">
                <a:srgbClr val="19426B">
                  <a:satMod val="103000"/>
                  <a:lumMod val="102000"/>
                  <a:tint val="94000"/>
                </a:srgbClr>
              </a:gs>
              <a:gs pos="50000">
                <a:srgbClr val="19426B">
                  <a:satMod val="110000"/>
                  <a:lumMod val="100000"/>
                  <a:shade val="100000"/>
                </a:srgbClr>
              </a:gs>
              <a:gs pos="100000">
                <a:srgbClr val="19426B">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Перед початком виконання проект рекомендується зберегти на носії. Сучасні проекти складаються не з одного файлу, а з кількох. Тому доцільно для кожного нового проекту створювати окрему папку. </a:t>
            </a:r>
          </a:p>
        </p:txBody>
      </p:sp>
      <p:sp>
        <p:nvSpPr>
          <p:cNvPr id="11"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5 </a:t>
            </a:r>
            <a:r>
              <a:rPr lang="en-US" sz="1200" kern="0" dirty="0">
                <a:solidFill>
                  <a:srgbClr val="000000"/>
                </a:solidFill>
                <a:latin typeface="Verdana" pitchFamily="34" charset="0"/>
              </a:rPr>
              <a:t>§ </a:t>
            </a:r>
            <a:r>
              <a:rPr lang="uk-UA" sz="1200" kern="0" dirty="0">
                <a:solidFill>
                  <a:srgbClr val="000000"/>
                </a:solidFill>
                <a:latin typeface="Verdana" pitchFamily="34" charset="0"/>
              </a:rPr>
              <a:t>5.1</a:t>
            </a:r>
            <a:endParaRPr lang="en-US" sz="1200" kern="0" dirty="0">
              <a:solidFill>
                <a:srgbClr val="000000"/>
              </a:solidFill>
              <a:latin typeface="Verdana" pitchFamily="34" charset="0"/>
            </a:endParaRPr>
          </a:p>
        </p:txBody>
      </p:sp>
      <p:pic>
        <p:nvPicPr>
          <p:cNvPr id="12290" name="Picture 2" descr="save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1" y="3282880"/>
            <a:ext cx="2913975" cy="291397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2009" y="3088313"/>
            <a:ext cx="5719192" cy="3108543"/>
          </a:xfrm>
          <a:prstGeom prst="rect">
            <a:avLst/>
          </a:prstGeom>
          <a:gradFill rotWithShape="1">
            <a:gsLst>
              <a:gs pos="0">
                <a:srgbClr val="19426B">
                  <a:satMod val="103000"/>
                  <a:lumMod val="102000"/>
                  <a:tint val="94000"/>
                </a:srgbClr>
              </a:gs>
              <a:gs pos="50000">
                <a:srgbClr val="19426B">
                  <a:satMod val="110000"/>
                  <a:lumMod val="100000"/>
                  <a:shade val="100000"/>
                </a:srgbClr>
              </a:gs>
              <a:gs pos="100000">
                <a:srgbClr val="19426B">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Зберегти</a:t>
            </a:r>
            <a:r>
              <a:rPr lang="uk-UA" sz="2800" b="1" i="1" kern="0" dirty="0">
                <a:solidFill>
                  <a:srgbClr val="FFFF00"/>
                </a:solidFill>
              </a:rPr>
              <a:t> проект можна, </a:t>
            </a:r>
            <a:r>
              <a:rPr lang="uk-UA" sz="2800" b="1" i="1" kern="0" dirty="0">
                <a:solidFill>
                  <a:schemeClr val="bg1"/>
                </a:solidFill>
              </a:rPr>
              <a:t>використовуючи команду </a:t>
            </a:r>
            <a:r>
              <a:rPr lang="uk-UA" sz="2800" b="1" i="1" kern="0" dirty="0">
                <a:solidFill>
                  <a:srgbClr val="FFFF00"/>
                </a:solidFill>
              </a:rPr>
              <a:t>Зберегти всі </a:t>
            </a:r>
            <a:r>
              <a:rPr lang="uk-UA" sz="2800" b="1" i="1" kern="0" dirty="0">
                <a:solidFill>
                  <a:srgbClr val="FFFFFF"/>
                </a:solidFill>
              </a:rPr>
              <a:t>меню </a:t>
            </a:r>
            <a:r>
              <a:rPr lang="uk-UA" sz="2800" b="1" i="1" kern="0" dirty="0">
                <a:solidFill>
                  <a:srgbClr val="FFFF00"/>
                </a:solidFill>
              </a:rPr>
              <a:t>Файл</a:t>
            </a:r>
            <a:r>
              <a:rPr lang="uk-UA" sz="2800" b="1" i="1" kern="0" dirty="0">
                <a:solidFill>
                  <a:srgbClr val="FFFFFF"/>
                </a:solidFill>
              </a:rPr>
              <a:t>, або кнопку </a:t>
            </a:r>
            <a:r>
              <a:rPr lang="uk-UA" sz="2800" b="1" i="1" kern="0" dirty="0">
                <a:solidFill>
                  <a:srgbClr val="FFFF00"/>
                </a:solidFill>
              </a:rPr>
              <a:t>Зберегти всі </a:t>
            </a:r>
            <a:r>
              <a:rPr lang="uk-UA" sz="2800" b="1" i="1" kern="0" dirty="0">
                <a:solidFill>
                  <a:srgbClr val="FFFFFF"/>
                </a:solidFill>
              </a:rPr>
              <a:t>панелі інструментів, або команду</a:t>
            </a:r>
            <a:r>
              <a:rPr lang="en-US" sz="2800" b="1" i="1" kern="0" dirty="0">
                <a:solidFill>
                  <a:srgbClr val="FFFFFF"/>
                </a:solidFill>
              </a:rPr>
              <a:t> </a:t>
            </a:r>
            <a:r>
              <a:rPr lang="uk-UA" sz="2800" b="1" i="1" kern="0" dirty="0">
                <a:solidFill>
                  <a:srgbClr val="FFFF00"/>
                </a:solidFill>
              </a:rPr>
              <a:t>Зберегти проект </a:t>
            </a:r>
            <a:r>
              <a:rPr lang="uk-UA" sz="2800" b="1" i="1" kern="0" dirty="0">
                <a:solidFill>
                  <a:srgbClr val="FFFFFF"/>
                </a:solidFill>
              </a:rPr>
              <a:t>меню </a:t>
            </a:r>
            <a:r>
              <a:rPr lang="uk-UA" sz="2800" b="1" i="1" kern="0" dirty="0">
                <a:solidFill>
                  <a:srgbClr val="FFFF00"/>
                </a:solidFill>
              </a:rPr>
              <a:t>Проект</a:t>
            </a:r>
            <a:r>
              <a:rPr lang="uk-UA" sz="2800" b="1" i="1" kern="0" dirty="0">
                <a:solidFill>
                  <a:srgbClr val="FFFFFF"/>
                </a:solidFill>
              </a:rPr>
              <a:t>.</a:t>
            </a:r>
          </a:p>
        </p:txBody>
      </p:sp>
      <p:pic>
        <p:nvPicPr>
          <p:cNvPr id="12292" name="Picture 4" descr="folder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60474" y="3282880"/>
            <a:ext cx="2849240" cy="2849243"/>
          </a:xfrm>
          <a:prstGeom prst="rect">
            <a:avLst/>
          </a:prstGeom>
          <a:noFill/>
          <a:extLst>
            <a:ext uri="{909E8E84-426E-40DD-AFC4-6F175D3DCCD1}">
              <a14:hiddenFill xmlns:a14="http://schemas.microsoft.com/office/drawing/2010/main">
                <a:solidFill>
                  <a:srgbClr val="FFFFFF"/>
                </a:solidFill>
              </a14:hiddenFill>
            </a:ext>
          </a:extLst>
        </p:spPr>
      </p:pic>
      <p:sp>
        <p:nvSpPr>
          <p:cNvPr id="9" name="Стрілка вліво 8"/>
          <p:cNvSpPr/>
          <p:nvPr/>
        </p:nvSpPr>
        <p:spPr>
          <a:xfrm rot="10800000">
            <a:off x="8643846" y="4206885"/>
            <a:ext cx="1152128" cy="1001232"/>
          </a:xfrm>
          <a:prstGeom prst="leftArrow">
            <a:avLst/>
          </a:prstGeom>
          <a:solidFill>
            <a:srgbClr val="FF0000"/>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3693623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12290"/>
                                        </p:tgtEl>
                                        <p:attrNameLst>
                                          <p:attrName>style.visibility</p:attrName>
                                        </p:attrNameLst>
                                      </p:cBhvr>
                                      <p:to>
                                        <p:strVal val="visible"/>
                                      </p:to>
                                    </p:set>
                                    <p:anim calcmode="lin" valueType="num">
                                      <p:cBhvr>
                                        <p:cTn id="15" dur="1000" fill="hold"/>
                                        <p:tgtEl>
                                          <p:spTgt spid="12290"/>
                                        </p:tgtEl>
                                        <p:attrNameLst>
                                          <p:attrName>ppt_w</p:attrName>
                                        </p:attrNameLst>
                                      </p:cBhvr>
                                      <p:tavLst>
                                        <p:tav tm="0">
                                          <p:val>
                                            <p:fltVal val="0"/>
                                          </p:val>
                                        </p:tav>
                                        <p:tav tm="100000">
                                          <p:val>
                                            <p:strVal val="#ppt_w"/>
                                          </p:val>
                                        </p:tav>
                                      </p:tavLst>
                                    </p:anim>
                                    <p:anim calcmode="lin" valueType="num">
                                      <p:cBhvr>
                                        <p:cTn id="16" dur="1000" fill="hold"/>
                                        <p:tgtEl>
                                          <p:spTgt spid="12290"/>
                                        </p:tgtEl>
                                        <p:attrNameLst>
                                          <p:attrName>ppt_h</p:attrName>
                                        </p:attrNameLst>
                                      </p:cBhvr>
                                      <p:tavLst>
                                        <p:tav tm="0">
                                          <p:val>
                                            <p:fltVal val="0"/>
                                          </p:val>
                                        </p:tav>
                                        <p:tav tm="100000">
                                          <p:val>
                                            <p:strVal val="#ppt_h"/>
                                          </p:val>
                                        </p:tav>
                                      </p:tavLst>
                                    </p:anim>
                                    <p:animEffect transition="in" filter="fade">
                                      <p:cBhvr>
                                        <p:cTn id="17" dur="1000"/>
                                        <p:tgtEl>
                                          <p:spTgt spid="12290"/>
                                        </p:tgtEl>
                                      </p:cBhvr>
                                    </p:animEffect>
                                  </p:childTnLst>
                                </p:cTn>
                              </p:par>
                            </p:childTnLst>
                          </p:cTn>
                        </p:par>
                        <p:par>
                          <p:cTn id="18" fill="hold">
                            <p:stCondLst>
                              <p:cond delay="3000"/>
                            </p:stCondLst>
                            <p:childTnLst>
                              <p:par>
                                <p:cTn id="19" presetID="22" presetClass="entr" presetSubtype="8"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childTnLst>
                          </p:cTn>
                        </p:par>
                        <p:par>
                          <p:cTn id="22" fill="hold">
                            <p:stCondLst>
                              <p:cond delay="4000"/>
                            </p:stCondLst>
                            <p:childTnLst>
                              <p:par>
                                <p:cTn id="23" presetID="53" presetClass="entr" presetSubtype="16" fill="hold" nodeType="afterEffect">
                                  <p:stCondLst>
                                    <p:cond delay="0"/>
                                  </p:stCondLst>
                                  <p:childTnLst>
                                    <p:set>
                                      <p:cBhvr>
                                        <p:cTn id="24" dur="1" fill="hold">
                                          <p:stCondLst>
                                            <p:cond delay="0"/>
                                          </p:stCondLst>
                                        </p:cTn>
                                        <p:tgtEl>
                                          <p:spTgt spid="12292"/>
                                        </p:tgtEl>
                                        <p:attrNameLst>
                                          <p:attrName>style.visibility</p:attrName>
                                        </p:attrNameLst>
                                      </p:cBhvr>
                                      <p:to>
                                        <p:strVal val="visible"/>
                                      </p:to>
                                    </p:set>
                                    <p:anim calcmode="lin" valueType="num">
                                      <p:cBhvr>
                                        <p:cTn id="25" dur="1000" fill="hold"/>
                                        <p:tgtEl>
                                          <p:spTgt spid="12292"/>
                                        </p:tgtEl>
                                        <p:attrNameLst>
                                          <p:attrName>ppt_w</p:attrName>
                                        </p:attrNameLst>
                                      </p:cBhvr>
                                      <p:tavLst>
                                        <p:tav tm="0">
                                          <p:val>
                                            <p:fltVal val="0"/>
                                          </p:val>
                                        </p:tav>
                                        <p:tav tm="100000">
                                          <p:val>
                                            <p:strVal val="#ppt_w"/>
                                          </p:val>
                                        </p:tav>
                                      </p:tavLst>
                                    </p:anim>
                                    <p:anim calcmode="lin" valueType="num">
                                      <p:cBhvr>
                                        <p:cTn id="26" dur="1000" fill="hold"/>
                                        <p:tgtEl>
                                          <p:spTgt spid="12292"/>
                                        </p:tgtEl>
                                        <p:attrNameLst>
                                          <p:attrName>ppt_h</p:attrName>
                                        </p:attrNameLst>
                                      </p:cBhvr>
                                      <p:tavLst>
                                        <p:tav tm="0">
                                          <p:val>
                                            <p:fltVal val="0"/>
                                          </p:val>
                                        </p:tav>
                                        <p:tav tm="100000">
                                          <p:val>
                                            <p:strVal val="#ppt_h"/>
                                          </p:val>
                                        </p:tav>
                                      </p:tavLst>
                                    </p:anim>
                                    <p:animEffect transition="in" filter="fade">
                                      <p:cBhvr>
                                        <p:cTn id="27" dur="10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7315" y="209841"/>
            <a:ext cx="9053954" cy="532820"/>
          </a:xfrm>
        </p:spPr>
        <p:txBody>
          <a:bodyPr>
            <a:noAutofit/>
          </a:bodyPr>
          <a:lstStyle/>
          <a:p>
            <a:r>
              <a:rPr lang="uk-UA" dirty="0"/>
              <a:t>Середовище розробки</a:t>
            </a:r>
            <a:br>
              <a:rPr lang="uk-UA" dirty="0"/>
            </a:br>
            <a:r>
              <a:rPr lang="uk-UA" dirty="0"/>
              <a:t>програм </a:t>
            </a:r>
            <a:r>
              <a:rPr lang="en-US" dirty="0"/>
              <a:t>Lazarus</a:t>
            </a:r>
            <a:endParaRPr lang="uk-UA" dirty="0"/>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8186621" cy="5262979"/>
          </a:xfrm>
          <a:prstGeom prst="rect">
            <a:avLst/>
          </a:prstGeom>
          <a:gradFill rotWithShape="1">
            <a:gsLst>
              <a:gs pos="0">
                <a:srgbClr val="19426B">
                  <a:satMod val="103000"/>
                  <a:lumMod val="102000"/>
                  <a:tint val="94000"/>
                </a:srgbClr>
              </a:gs>
              <a:gs pos="50000">
                <a:srgbClr val="19426B">
                  <a:satMod val="110000"/>
                  <a:lumMod val="100000"/>
                  <a:shade val="100000"/>
                </a:srgbClr>
              </a:gs>
              <a:gs pos="100000">
                <a:srgbClr val="19426B">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Система послідовно пропонує зберегти два файли проекту:</a:t>
            </a:r>
          </a:p>
          <a:p>
            <a:pPr lvl="0" indent="457189" algn="just" fontAlgn="base">
              <a:spcBef>
                <a:spcPct val="0"/>
              </a:spcBef>
              <a:spcAft>
                <a:spcPct val="0"/>
              </a:spcAft>
              <a:defRPr/>
            </a:pPr>
            <a:r>
              <a:rPr lang="uk-UA" sz="2800" b="1" i="1" kern="0" dirty="0">
                <a:solidFill>
                  <a:srgbClr val="FFFFFF"/>
                </a:solidFill>
              </a:rPr>
              <a:t>файл з іменем </a:t>
            </a:r>
            <a:r>
              <a:rPr lang="en-US" sz="2800" b="1" i="1" kern="0" dirty="0">
                <a:solidFill>
                  <a:srgbClr val="FFFF00"/>
                </a:solidFill>
              </a:rPr>
              <a:t>Project1</a:t>
            </a:r>
            <a:r>
              <a:rPr lang="en-US" sz="2800" b="1" i="1" kern="0" dirty="0">
                <a:solidFill>
                  <a:srgbClr val="FFFFFF"/>
                </a:solidFill>
              </a:rPr>
              <a:t> </a:t>
            </a:r>
            <a:r>
              <a:rPr lang="uk-UA" sz="2800" b="1" i="1" kern="0" dirty="0">
                <a:solidFill>
                  <a:srgbClr val="FFFFFF"/>
                </a:solidFill>
              </a:rPr>
              <a:t>і з розширенням імені </a:t>
            </a:r>
            <a:r>
              <a:rPr lang="en-US" sz="2800" b="1" i="1" kern="0" dirty="0">
                <a:solidFill>
                  <a:srgbClr val="FFFF00"/>
                </a:solidFill>
              </a:rPr>
              <a:t>l</a:t>
            </a:r>
            <a:r>
              <a:rPr lang="uk-UA" sz="2800" b="1" i="1" kern="0" dirty="0" err="1">
                <a:solidFill>
                  <a:srgbClr val="FFFF00"/>
                </a:solidFill>
              </a:rPr>
              <a:t>рі</a:t>
            </a:r>
            <a:r>
              <a:rPr lang="uk-UA" sz="2800" b="1" i="1" kern="0" dirty="0">
                <a:solidFill>
                  <a:srgbClr val="FFFFFF"/>
                </a:solidFill>
              </a:rPr>
              <a:t>;</a:t>
            </a:r>
          </a:p>
          <a:p>
            <a:pPr lvl="0" indent="457189" algn="just" fontAlgn="base">
              <a:spcBef>
                <a:spcPct val="0"/>
              </a:spcBef>
              <a:spcAft>
                <a:spcPct val="0"/>
              </a:spcAft>
              <a:defRPr/>
            </a:pPr>
            <a:r>
              <a:rPr lang="uk-UA" sz="2800" b="1" i="1" kern="0" dirty="0">
                <a:solidFill>
                  <a:srgbClr val="FFFFFF"/>
                </a:solidFill>
              </a:rPr>
              <a:t>файл з іменем </a:t>
            </a:r>
            <a:r>
              <a:rPr lang="en-US" sz="2800" b="1" i="1" kern="0" dirty="0">
                <a:solidFill>
                  <a:srgbClr val="FFFF00"/>
                </a:solidFill>
              </a:rPr>
              <a:t>Unit1</a:t>
            </a:r>
            <a:r>
              <a:rPr lang="en-US" sz="2800" b="1" i="1" kern="0" dirty="0">
                <a:solidFill>
                  <a:srgbClr val="FFFFFF"/>
                </a:solidFill>
              </a:rPr>
              <a:t> </a:t>
            </a:r>
            <a:r>
              <a:rPr lang="uk-UA" sz="2800" b="1" i="1" kern="0" dirty="0">
                <a:solidFill>
                  <a:srgbClr val="FFFFFF"/>
                </a:solidFill>
              </a:rPr>
              <a:t>і з розширенням імені </a:t>
            </a:r>
            <a:r>
              <a:rPr lang="en-US" sz="2800" b="1" i="1" kern="0" dirty="0">
                <a:solidFill>
                  <a:srgbClr val="FFFF00"/>
                </a:solidFill>
              </a:rPr>
              <a:t>pas</a:t>
            </a:r>
            <a:r>
              <a:rPr lang="en-US" sz="2800" b="1" i="1" kern="0" dirty="0">
                <a:solidFill>
                  <a:srgbClr val="FFFFFF"/>
                </a:solidFill>
              </a:rPr>
              <a:t>.</a:t>
            </a:r>
          </a:p>
          <a:p>
            <a:pPr lvl="0" indent="457189" algn="just" fontAlgn="base">
              <a:spcBef>
                <a:spcPct val="0"/>
              </a:spcBef>
              <a:spcAft>
                <a:spcPct val="0"/>
              </a:spcAft>
              <a:defRPr/>
            </a:pPr>
            <a:r>
              <a:rPr lang="uk-UA" sz="2800" b="1" i="1" kern="0" dirty="0">
                <a:solidFill>
                  <a:srgbClr val="FFFFFF"/>
                </a:solidFill>
              </a:rPr>
              <a:t>Розширення імен файлів змінювати не можна, а імена файлів можна змінити.</a:t>
            </a:r>
          </a:p>
          <a:p>
            <a:pPr indent="457189" algn="just" fontAlgn="base">
              <a:spcBef>
                <a:spcPct val="0"/>
              </a:spcBef>
              <a:spcAft>
                <a:spcPct val="0"/>
              </a:spcAft>
              <a:defRPr/>
            </a:pPr>
            <a:r>
              <a:rPr lang="uk-UA" sz="2800" b="1" i="1" kern="0" dirty="0">
                <a:solidFill>
                  <a:srgbClr val="FFFFFF"/>
                </a:solidFill>
              </a:rPr>
              <a:t>Усі інші файли проекту автоматично збережуться у створеній папці, наприклад </a:t>
            </a:r>
            <a:r>
              <a:rPr lang="uk-UA" sz="2800" b="1" i="1" kern="0" dirty="0">
                <a:solidFill>
                  <a:srgbClr val="FFFF00"/>
                </a:solidFill>
              </a:rPr>
              <a:t>Мій перший проект</a:t>
            </a:r>
            <a:r>
              <a:rPr lang="uk-UA" sz="2800" b="1" i="1" kern="0" dirty="0">
                <a:solidFill>
                  <a:srgbClr val="FFFFFF"/>
                </a:solidFill>
              </a:rPr>
              <a:t>.</a:t>
            </a:r>
          </a:p>
        </p:txBody>
      </p:sp>
      <p:sp>
        <p:nvSpPr>
          <p:cNvPr id="11"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5 </a:t>
            </a:r>
            <a:r>
              <a:rPr lang="en-US" sz="1200" kern="0" dirty="0">
                <a:solidFill>
                  <a:srgbClr val="000000"/>
                </a:solidFill>
                <a:latin typeface="Verdana" pitchFamily="34" charset="0"/>
              </a:rPr>
              <a:t>§ </a:t>
            </a:r>
            <a:r>
              <a:rPr lang="uk-UA" sz="1200" kern="0" dirty="0">
                <a:solidFill>
                  <a:srgbClr val="000000"/>
                </a:solidFill>
                <a:latin typeface="Verdana" pitchFamily="34" charset="0"/>
              </a:rPr>
              <a:t>5.1</a:t>
            </a:r>
            <a:endParaRPr lang="en-US" sz="1200" kern="0" dirty="0">
              <a:solidFill>
                <a:srgbClr val="000000"/>
              </a:solidFill>
              <a:latin typeface="Verdana" pitchFamily="34" charset="0"/>
            </a:endParaRPr>
          </a:p>
        </p:txBody>
      </p:sp>
      <p:pic>
        <p:nvPicPr>
          <p:cNvPr id="3" name="Рисунок 2"/>
          <p:cNvPicPr>
            <a:picLocks noChangeAspect="1"/>
          </p:cNvPicPr>
          <p:nvPr/>
        </p:nvPicPr>
        <p:blipFill>
          <a:blip r:embed="rId3"/>
          <a:stretch>
            <a:fillRect/>
          </a:stretch>
        </p:blipFill>
        <p:spPr>
          <a:xfrm>
            <a:off x="8398323" y="1196763"/>
            <a:ext cx="3709313" cy="54072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622598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7315" y="209841"/>
            <a:ext cx="9053954" cy="532820"/>
          </a:xfrm>
        </p:spPr>
        <p:txBody>
          <a:bodyPr>
            <a:noAutofit/>
          </a:bodyPr>
          <a:lstStyle/>
          <a:p>
            <a:r>
              <a:rPr lang="uk-UA" dirty="0"/>
              <a:t>Середовище розробки</a:t>
            </a:r>
            <a:br>
              <a:rPr lang="uk-UA" dirty="0"/>
            </a:br>
            <a:r>
              <a:rPr lang="uk-UA" dirty="0"/>
              <a:t>програм </a:t>
            </a:r>
            <a:r>
              <a:rPr lang="en-US" dirty="0"/>
              <a:t>Lazarus</a:t>
            </a:r>
            <a:endParaRPr lang="uk-UA" dirty="0"/>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12050142" cy="1815882"/>
          </a:xfrm>
          <a:prstGeom prst="rect">
            <a:avLst/>
          </a:prstGeom>
          <a:gradFill rotWithShape="1">
            <a:gsLst>
              <a:gs pos="0">
                <a:srgbClr val="19426B">
                  <a:satMod val="103000"/>
                  <a:lumMod val="102000"/>
                  <a:tint val="94000"/>
                </a:srgbClr>
              </a:gs>
              <a:gs pos="50000">
                <a:srgbClr val="19426B">
                  <a:satMod val="110000"/>
                  <a:lumMod val="100000"/>
                  <a:shade val="100000"/>
                </a:srgbClr>
              </a:gs>
              <a:gs pos="100000">
                <a:srgbClr val="19426B">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Якщо вже збережений проект змінити, то під час збереження його нової версії в ту саму папку без змінення імен його файлів ніякі додаткові вікна відкриватися не будуть.</a:t>
            </a:r>
          </a:p>
        </p:txBody>
      </p:sp>
      <p:sp>
        <p:nvSpPr>
          <p:cNvPr id="11"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5 </a:t>
            </a:r>
            <a:r>
              <a:rPr lang="en-US" sz="1200" kern="0" dirty="0">
                <a:solidFill>
                  <a:srgbClr val="000000"/>
                </a:solidFill>
                <a:latin typeface="Verdana" pitchFamily="34" charset="0"/>
              </a:rPr>
              <a:t>§ </a:t>
            </a:r>
            <a:r>
              <a:rPr lang="uk-UA" sz="1200" kern="0" dirty="0">
                <a:solidFill>
                  <a:srgbClr val="000000"/>
                </a:solidFill>
                <a:latin typeface="Verdana" pitchFamily="34" charset="0"/>
              </a:rPr>
              <a:t>5.1</a:t>
            </a:r>
            <a:endParaRPr lang="en-US" sz="1200" kern="0" dirty="0">
              <a:solidFill>
                <a:srgbClr val="000000"/>
              </a:solidFill>
              <a:latin typeface="Verdana" pitchFamily="34" charset="0"/>
            </a:endParaRPr>
          </a:p>
        </p:txBody>
      </p:sp>
      <p:pic>
        <p:nvPicPr>
          <p:cNvPr id="3" name="Рисунок 2"/>
          <p:cNvPicPr>
            <a:picLocks noChangeAspect="1"/>
          </p:cNvPicPr>
          <p:nvPr/>
        </p:nvPicPr>
        <p:blipFill>
          <a:blip r:embed="rId3"/>
          <a:stretch>
            <a:fillRect/>
          </a:stretch>
        </p:blipFill>
        <p:spPr>
          <a:xfrm>
            <a:off x="5994402" y="3111622"/>
            <a:ext cx="5982608" cy="3491221"/>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72008" y="3098135"/>
            <a:ext cx="5733706" cy="3108543"/>
          </a:xfrm>
          <a:prstGeom prst="rect">
            <a:avLst/>
          </a:prstGeom>
          <a:gradFill rotWithShape="1">
            <a:gsLst>
              <a:gs pos="0">
                <a:srgbClr val="19426B">
                  <a:satMod val="103000"/>
                  <a:lumMod val="102000"/>
                  <a:tint val="94000"/>
                </a:srgbClr>
              </a:gs>
              <a:gs pos="50000">
                <a:srgbClr val="19426B">
                  <a:satMod val="110000"/>
                  <a:lumMod val="100000"/>
                  <a:shade val="100000"/>
                </a:srgbClr>
              </a:gs>
              <a:gs pos="100000">
                <a:srgbClr val="19426B">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Уже збережений проект можна зберегти в іншій папці, імена його файлів можна змінити. Для цього доцільно використати команду </a:t>
            </a:r>
            <a:r>
              <a:rPr lang="uk-UA" sz="2800" b="1" i="1" kern="0" dirty="0">
                <a:solidFill>
                  <a:srgbClr val="FFFF00"/>
                </a:solidFill>
              </a:rPr>
              <a:t>Зберегти проект як </a:t>
            </a:r>
            <a:r>
              <a:rPr lang="uk-UA" sz="2800" b="1" i="1" kern="0" dirty="0">
                <a:solidFill>
                  <a:srgbClr val="FFFFFF"/>
                </a:solidFill>
              </a:rPr>
              <a:t>меню </a:t>
            </a:r>
            <a:r>
              <a:rPr lang="uk-UA" sz="2800" b="1" i="1" kern="0" dirty="0">
                <a:solidFill>
                  <a:srgbClr val="FFFF00"/>
                </a:solidFill>
              </a:rPr>
              <a:t>Проект</a:t>
            </a:r>
            <a:r>
              <a:rPr lang="uk-UA" sz="2800" b="1" i="1" kern="0" dirty="0">
                <a:solidFill>
                  <a:srgbClr val="FFFFFF"/>
                </a:solidFill>
              </a:rPr>
              <a:t>.</a:t>
            </a:r>
          </a:p>
        </p:txBody>
      </p:sp>
    </p:spTree>
    <p:extLst>
      <p:ext uri="{BB962C8B-B14F-4D97-AF65-F5344CB8AC3E}">
        <p14:creationId xmlns:p14="http://schemas.microsoft.com/office/powerpoint/2010/main" val="3472438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Effect transition="in" filter="fad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7315" y="209841"/>
            <a:ext cx="9053954" cy="532820"/>
          </a:xfrm>
        </p:spPr>
        <p:txBody>
          <a:bodyPr>
            <a:noAutofit/>
          </a:bodyPr>
          <a:lstStyle/>
          <a:p>
            <a:r>
              <a:rPr lang="uk-UA" dirty="0"/>
              <a:t>Середовище розробки</a:t>
            </a:r>
            <a:br>
              <a:rPr lang="uk-UA" dirty="0"/>
            </a:br>
            <a:r>
              <a:rPr lang="uk-UA" dirty="0"/>
              <a:t>програм </a:t>
            </a:r>
            <a:r>
              <a:rPr lang="en-US" dirty="0"/>
              <a:t>Lazarus</a:t>
            </a:r>
            <a:endParaRPr lang="uk-UA" dirty="0"/>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12050142" cy="954107"/>
          </a:xfrm>
          <a:prstGeom prst="rect">
            <a:avLst/>
          </a:prstGeom>
          <a:gradFill rotWithShape="1">
            <a:gsLst>
              <a:gs pos="0">
                <a:srgbClr val="19426B">
                  <a:satMod val="103000"/>
                  <a:lumMod val="102000"/>
                  <a:tint val="94000"/>
                </a:srgbClr>
              </a:gs>
              <a:gs pos="50000">
                <a:srgbClr val="19426B">
                  <a:satMod val="110000"/>
                  <a:lumMod val="100000"/>
                  <a:shade val="100000"/>
                </a:srgbClr>
              </a:gs>
              <a:gs pos="100000">
                <a:srgbClr val="19426B">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Щоб </a:t>
            </a:r>
            <a:r>
              <a:rPr lang="uk-UA" sz="2800" b="1" i="1" kern="0" dirty="0">
                <a:solidFill>
                  <a:srgbClr val="FFFF00"/>
                </a:solidFill>
              </a:rPr>
              <a:t>відкрити проект</a:t>
            </a:r>
            <a:r>
              <a:rPr lang="uk-UA" sz="2800" b="1" i="1" kern="0" dirty="0">
                <a:solidFill>
                  <a:srgbClr val="FFFFFF"/>
                </a:solidFill>
              </a:rPr>
              <a:t>, збережений раніше на носії, потрібно виконати одну з команд:</a:t>
            </a:r>
          </a:p>
        </p:txBody>
      </p:sp>
      <p:sp>
        <p:nvSpPr>
          <p:cNvPr id="11"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5 </a:t>
            </a:r>
            <a:r>
              <a:rPr lang="en-US" sz="1200" kern="0" dirty="0">
                <a:solidFill>
                  <a:srgbClr val="000000"/>
                </a:solidFill>
                <a:latin typeface="Verdana" pitchFamily="34" charset="0"/>
              </a:rPr>
              <a:t>§ </a:t>
            </a:r>
            <a:r>
              <a:rPr lang="uk-UA" sz="1200" kern="0" dirty="0">
                <a:solidFill>
                  <a:srgbClr val="000000"/>
                </a:solidFill>
                <a:latin typeface="Verdana" pitchFamily="34" charset="0"/>
              </a:rPr>
              <a:t>5.1</a:t>
            </a:r>
            <a:endParaRPr lang="en-US" sz="1200" kern="0" dirty="0">
              <a:solidFill>
                <a:srgbClr val="000000"/>
              </a:solidFill>
              <a:latin typeface="Verdana" pitchFamily="34" charset="0"/>
            </a:endParaRPr>
          </a:p>
        </p:txBody>
      </p:sp>
      <p:sp>
        <p:nvSpPr>
          <p:cNvPr id="7" name="Прямокутник 6"/>
          <p:cNvSpPr/>
          <p:nvPr/>
        </p:nvSpPr>
        <p:spPr>
          <a:xfrm>
            <a:off x="72007" y="2263019"/>
            <a:ext cx="3973050" cy="1292661"/>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400" b="1" i="1" kern="0" dirty="0">
                <a:solidFill>
                  <a:srgbClr val="FFFFFF"/>
                </a:solidFill>
              </a:rPr>
              <a:t>Виконати команду </a:t>
            </a:r>
            <a:r>
              <a:rPr lang="uk-UA" sz="2400" b="1" i="1" kern="0" dirty="0">
                <a:solidFill>
                  <a:srgbClr val="FFFF00"/>
                </a:solidFill>
              </a:rPr>
              <a:t>Відкрити</a:t>
            </a:r>
            <a:r>
              <a:rPr lang="uk-UA" sz="2400" b="1" i="1" kern="0" dirty="0">
                <a:solidFill>
                  <a:srgbClr val="FFFFFF"/>
                </a:solidFill>
              </a:rPr>
              <a:t> з меню </a:t>
            </a:r>
            <a:r>
              <a:rPr lang="uk-UA" sz="2400" b="1" i="1" kern="0" dirty="0">
                <a:solidFill>
                  <a:srgbClr val="FFFF00"/>
                </a:solidFill>
              </a:rPr>
              <a:t>Файл</a:t>
            </a:r>
            <a:endParaRPr lang="uk-UA" sz="2600" b="1" i="1" kern="0" dirty="0">
              <a:solidFill>
                <a:srgbClr val="FFFFFF"/>
              </a:solidFill>
            </a:endParaRPr>
          </a:p>
        </p:txBody>
      </p:sp>
      <p:sp>
        <p:nvSpPr>
          <p:cNvPr id="8" name="Прямокутник 7"/>
          <p:cNvSpPr/>
          <p:nvPr/>
        </p:nvSpPr>
        <p:spPr>
          <a:xfrm>
            <a:off x="4110552" y="2263019"/>
            <a:ext cx="3973050" cy="1292661"/>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400" b="1" i="1" kern="0" dirty="0">
                <a:solidFill>
                  <a:srgbClr val="FFFFFF"/>
                </a:solidFill>
              </a:rPr>
              <a:t>Вибрати кнопку </a:t>
            </a:r>
            <a:r>
              <a:rPr lang="uk-UA" sz="2400" b="1" i="1" kern="0" dirty="0">
                <a:solidFill>
                  <a:srgbClr val="FFFF00"/>
                </a:solidFill>
              </a:rPr>
              <a:t>Відкрити</a:t>
            </a:r>
            <a:r>
              <a:rPr lang="en-US" sz="2400" b="1" i="1" kern="0" dirty="0">
                <a:solidFill>
                  <a:srgbClr val="FFFFFF"/>
                </a:solidFill>
              </a:rPr>
              <a:t> </a:t>
            </a:r>
            <a:r>
              <a:rPr lang="uk-UA" sz="2400" b="1" i="1" kern="0" dirty="0">
                <a:solidFill>
                  <a:srgbClr val="FFFFFF"/>
                </a:solidFill>
              </a:rPr>
              <a:t>на панелі інструментів</a:t>
            </a:r>
            <a:endParaRPr lang="uk-UA" sz="2600" b="1" i="1" kern="0" dirty="0">
              <a:solidFill>
                <a:srgbClr val="FFFFFF"/>
              </a:solidFill>
            </a:endParaRPr>
          </a:p>
        </p:txBody>
      </p:sp>
      <p:sp>
        <p:nvSpPr>
          <p:cNvPr id="9" name="Прямокутник 8"/>
          <p:cNvSpPr/>
          <p:nvPr/>
        </p:nvSpPr>
        <p:spPr>
          <a:xfrm>
            <a:off x="8149100" y="2263019"/>
            <a:ext cx="3973050" cy="1292661"/>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400" b="1" i="1" kern="0" dirty="0">
                <a:solidFill>
                  <a:srgbClr val="FFFFFF"/>
                </a:solidFill>
              </a:rPr>
              <a:t>Виконати команду </a:t>
            </a:r>
            <a:r>
              <a:rPr lang="uk-UA" sz="2400" b="1" i="1" kern="0" dirty="0">
                <a:solidFill>
                  <a:srgbClr val="FFFF00"/>
                </a:solidFill>
              </a:rPr>
              <a:t>Відкрити проект</a:t>
            </a:r>
            <a:r>
              <a:rPr lang="uk-UA" sz="2400" b="1" i="1" kern="0" dirty="0">
                <a:solidFill>
                  <a:srgbClr val="FFFFFF"/>
                </a:solidFill>
              </a:rPr>
              <a:t> з меню </a:t>
            </a:r>
            <a:r>
              <a:rPr lang="uk-UA" sz="2400" b="1" i="1" kern="0" dirty="0">
                <a:solidFill>
                  <a:srgbClr val="FFFF00"/>
                </a:solidFill>
              </a:rPr>
              <a:t>Проект</a:t>
            </a:r>
            <a:endParaRPr lang="uk-UA" sz="2400" b="1" i="1" kern="0" dirty="0">
              <a:solidFill>
                <a:srgbClr val="FFFFFF"/>
              </a:solidFill>
            </a:endParaRPr>
          </a:p>
        </p:txBody>
      </p:sp>
      <p:pic>
        <p:nvPicPr>
          <p:cNvPr id="3" name="Рисунок 2"/>
          <p:cNvPicPr>
            <a:picLocks noChangeAspect="1"/>
          </p:cNvPicPr>
          <p:nvPr/>
        </p:nvPicPr>
        <p:blipFill rotWithShape="1">
          <a:blip r:embed="rId3"/>
          <a:srcRect b="12284"/>
          <a:stretch/>
        </p:blipFill>
        <p:spPr>
          <a:xfrm>
            <a:off x="72007" y="3667829"/>
            <a:ext cx="3973050" cy="2791028"/>
          </a:xfrm>
          <a:prstGeom prst="rect">
            <a:avLst/>
          </a:prstGeom>
          <a:ln>
            <a:noFill/>
          </a:ln>
          <a:effectLst>
            <a:outerShdw blurRad="292100" dist="139700" dir="2700000" algn="tl" rotWithShape="0">
              <a:srgbClr val="333333">
                <a:alpha val="65000"/>
              </a:srgbClr>
            </a:outerShdw>
          </a:effectLst>
        </p:spPr>
      </p:pic>
      <p:pic>
        <p:nvPicPr>
          <p:cNvPr id="5" name="Рисунок 4"/>
          <p:cNvPicPr>
            <a:picLocks noChangeAspect="1"/>
          </p:cNvPicPr>
          <p:nvPr/>
        </p:nvPicPr>
        <p:blipFill>
          <a:blip r:embed="rId4"/>
          <a:stretch>
            <a:fillRect/>
          </a:stretch>
        </p:blipFill>
        <p:spPr>
          <a:xfrm>
            <a:off x="4110552" y="3667829"/>
            <a:ext cx="3973050" cy="1421729"/>
          </a:xfrm>
          <a:prstGeom prst="rect">
            <a:avLst/>
          </a:prstGeom>
          <a:ln>
            <a:noFill/>
          </a:ln>
          <a:effectLst>
            <a:outerShdw blurRad="292100" dist="139700" dir="2700000" algn="tl" rotWithShape="0">
              <a:srgbClr val="333333">
                <a:alpha val="65000"/>
              </a:srgbClr>
            </a:outerShdw>
          </a:effectLst>
        </p:spPr>
      </p:pic>
      <p:sp>
        <p:nvSpPr>
          <p:cNvPr id="12" name="Прямокутник 11"/>
          <p:cNvSpPr/>
          <p:nvPr/>
        </p:nvSpPr>
        <p:spPr>
          <a:xfrm>
            <a:off x="72007" y="5660571"/>
            <a:ext cx="3973050" cy="455190"/>
          </a:xfrm>
          <a:prstGeom prst="rect">
            <a:avLst/>
          </a:prstGeom>
          <a:solidFill>
            <a:srgbClr val="008000">
              <a:alpha val="30000"/>
            </a:srgbClr>
          </a:solidFill>
          <a:ln w="57150">
            <a:solidFill>
              <a:srgbClr val="D247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13" name="Стрілка вліво 12"/>
          <p:cNvSpPr/>
          <p:nvPr/>
        </p:nvSpPr>
        <p:spPr>
          <a:xfrm rot="18900000">
            <a:off x="1467954" y="4971205"/>
            <a:ext cx="1152128" cy="648072"/>
          </a:xfrm>
          <a:prstGeom prst="leftArrow">
            <a:avLst/>
          </a:prstGeom>
          <a:solidFill>
            <a:srgbClr val="FF0000"/>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FFFFFF"/>
              </a:solidFill>
              <a:effectLst/>
              <a:uLnTx/>
              <a:uFillTx/>
              <a:latin typeface="Verdana"/>
              <a:ea typeface="+mn-ea"/>
              <a:cs typeface="+mn-cs"/>
            </a:endParaRPr>
          </a:p>
        </p:txBody>
      </p:sp>
      <p:sp>
        <p:nvSpPr>
          <p:cNvPr id="14" name="Прямокутник 13"/>
          <p:cNvSpPr/>
          <p:nvPr/>
        </p:nvSpPr>
        <p:spPr>
          <a:xfrm>
            <a:off x="5210064" y="4557476"/>
            <a:ext cx="740793" cy="532082"/>
          </a:xfrm>
          <a:prstGeom prst="rect">
            <a:avLst/>
          </a:prstGeom>
          <a:solidFill>
            <a:srgbClr val="008000">
              <a:alpha val="30000"/>
            </a:srgbClr>
          </a:solidFill>
          <a:ln w="57150">
            <a:solidFill>
              <a:srgbClr val="D247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15" name="Стрілка вліво 14"/>
          <p:cNvSpPr/>
          <p:nvPr/>
        </p:nvSpPr>
        <p:spPr>
          <a:xfrm rot="18900000">
            <a:off x="5441004" y="3863014"/>
            <a:ext cx="1152128" cy="648072"/>
          </a:xfrm>
          <a:prstGeom prst="leftArrow">
            <a:avLst/>
          </a:prstGeom>
          <a:solidFill>
            <a:srgbClr val="FF0000"/>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FFFFFF"/>
              </a:solidFill>
              <a:effectLst/>
              <a:uLnTx/>
              <a:uFillTx/>
              <a:latin typeface="Verdana"/>
              <a:ea typeface="+mn-ea"/>
              <a:cs typeface="+mn-cs"/>
            </a:endParaRPr>
          </a:p>
        </p:txBody>
      </p:sp>
      <p:pic>
        <p:nvPicPr>
          <p:cNvPr id="10" name="Рисунок 9"/>
          <p:cNvPicPr>
            <a:picLocks noChangeAspect="1"/>
          </p:cNvPicPr>
          <p:nvPr/>
        </p:nvPicPr>
        <p:blipFill rotWithShape="1">
          <a:blip r:embed="rId5"/>
          <a:srcRect b="4919"/>
          <a:stretch/>
        </p:blipFill>
        <p:spPr>
          <a:xfrm>
            <a:off x="8149096" y="3667828"/>
            <a:ext cx="3973053" cy="2965201"/>
          </a:xfrm>
          <a:prstGeom prst="rect">
            <a:avLst/>
          </a:prstGeom>
          <a:ln>
            <a:noFill/>
          </a:ln>
          <a:effectLst>
            <a:outerShdw blurRad="292100" dist="139700" dir="2700000" algn="tl" rotWithShape="0">
              <a:srgbClr val="333333">
                <a:alpha val="65000"/>
              </a:srgbClr>
            </a:outerShdw>
          </a:effectLst>
        </p:spPr>
      </p:pic>
      <p:sp>
        <p:nvSpPr>
          <p:cNvPr id="16" name="Прямокутник 15"/>
          <p:cNvSpPr/>
          <p:nvPr/>
        </p:nvSpPr>
        <p:spPr>
          <a:xfrm>
            <a:off x="8149097" y="5694694"/>
            <a:ext cx="3973052" cy="532082"/>
          </a:xfrm>
          <a:prstGeom prst="rect">
            <a:avLst/>
          </a:prstGeom>
          <a:solidFill>
            <a:srgbClr val="008000">
              <a:alpha val="30000"/>
            </a:srgbClr>
          </a:solidFill>
          <a:ln w="57150">
            <a:solidFill>
              <a:srgbClr val="D247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17" name="Стрілка вліво 16"/>
          <p:cNvSpPr/>
          <p:nvPr/>
        </p:nvSpPr>
        <p:spPr>
          <a:xfrm rot="18900000">
            <a:off x="9025769" y="5000232"/>
            <a:ext cx="1152128" cy="648072"/>
          </a:xfrm>
          <a:prstGeom prst="leftArrow">
            <a:avLst/>
          </a:prstGeom>
          <a:solidFill>
            <a:srgbClr val="FF0000"/>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16271178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750" fill="hold"/>
                                        <p:tgtEl>
                                          <p:spTgt spid="3"/>
                                        </p:tgtEl>
                                        <p:attrNameLst>
                                          <p:attrName>ppt_w</p:attrName>
                                        </p:attrNameLst>
                                      </p:cBhvr>
                                      <p:tavLst>
                                        <p:tav tm="0">
                                          <p:val>
                                            <p:fltVal val="0"/>
                                          </p:val>
                                        </p:tav>
                                        <p:tav tm="100000">
                                          <p:val>
                                            <p:strVal val="#ppt_w"/>
                                          </p:val>
                                        </p:tav>
                                      </p:tavLst>
                                    </p:anim>
                                    <p:anim calcmode="lin" valueType="num">
                                      <p:cBhvr>
                                        <p:cTn id="16" dur="750" fill="hold"/>
                                        <p:tgtEl>
                                          <p:spTgt spid="3"/>
                                        </p:tgtEl>
                                        <p:attrNameLst>
                                          <p:attrName>ppt_h</p:attrName>
                                        </p:attrNameLst>
                                      </p:cBhvr>
                                      <p:tavLst>
                                        <p:tav tm="0">
                                          <p:val>
                                            <p:fltVal val="0"/>
                                          </p:val>
                                        </p:tav>
                                        <p:tav tm="100000">
                                          <p:val>
                                            <p:strVal val="#ppt_h"/>
                                          </p:val>
                                        </p:tav>
                                      </p:tavLst>
                                    </p:anim>
                                    <p:animEffect transition="in" filter="fade">
                                      <p:cBhvr>
                                        <p:cTn id="17" dur="750"/>
                                        <p:tgtEl>
                                          <p:spTgt spid="3"/>
                                        </p:tgtEl>
                                      </p:cBhvr>
                                    </p:animEffect>
                                  </p:childTnLst>
                                </p:cTn>
                              </p:par>
                            </p:childTnLst>
                          </p:cTn>
                        </p:par>
                        <p:par>
                          <p:cTn id="18" fill="hold">
                            <p:stCondLst>
                              <p:cond delay="2750"/>
                            </p:stCondLst>
                            <p:childTnLst>
                              <p:par>
                                <p:cTn id="19" presetID="21" presetClass="entr" presetSubtype="1"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heel(1)">
                                      <p:cBhvr>
                                        <p:cTn id="21" dur="2250"/>
                                        <p:tgtEl>
                                          <p:spTgt spid="12"/>
                                        </p:tgtEl>
                                      </p:cBhvr>
                                    </p:animEffect>
                                  </p:childTnLst>
                                </p:cTn>
                              </p:par>
                            </p:childTnLst>
                          </p:cTn>
                        </p:par>
                        <p:par>
                          <p:cTn id="22" fill="hold">
                            <p:stCondLst>
                              <p:cond delay="5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1000"/>
                                        <p:tgtEl>
                                          <p:spTgt spid="13"/>
                                        </p:tgtEl>
                                      </p:cBhvr>
                                    </p:animEffect>
                                  </p:childTnLst>
                                </p:cTn>
                              </p:par>
                            </p:childTnLst>
                          </p:cTn>
                        </p:par>
                        <p:par>
                          <p:cTn id="26" fill="hold">
                            <p:stCondLst>
                              <p:cond delay="6000"/>
                            </p:stCondLst>
                            <p:childTnLst>
                              <p:par>
                                <p:cTn id="27" presetID="22" presetClass="entr" presetSubtype="8"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1000"/>
                                        <p:tgtEl>
                                          <p:spTgt spid="8"/>
                                        </p:tgtEl>
                                      </p:cBhvr>
                                    </p:animEffect>
                                  </p:childTnLst>
                                </p:cTn>
                              </p:par>
                            </p:childTnLst>
                          </p:cTn>
                        </p:par>
                        <p:par>
                          <p:cTn id="30" fill="hold">
                            <p:stCondLst>
                              <p:cond delay="7000"/>
                            </p:stCondLst>
                            <p:childTnLst>
                              <p:par>
                                <p:cTn id="31" presetID="53" presetClass="entr" presetSubtype="16"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750" fill="hold"/>
                                        <p:tgtEl>
                                          <p:spTgt spid="5"/>
                                        </p:tgtEl>
                                        <p:attrNameLst>
                                          <p:attrName>ppt_w</p:attrName>
                                        </p:attrNameLst>
                                      </p:cBhvr>
                                      <p:tavLst>
                                        <p:tav tm="0">
                                          <p:val>
                                            <p:fltVal val="0"/>
                                          </p:val>
                                        </p:tav>
                                        <p:tav tm="100000">
                                          <p:val>
                                            <p:strVal val="#ppt_w"/>
                                          </p:val>
                                        </p:tav>
                                      </p:tavLst>
                                    </p:anim>
                                    <p:anim calcmode="lin" valueType="num">
                                      <p:cBhvr>
                                        <p:cTn id="34" dur="750" fill="hold"/>
                                        <p:tgtEl>
                                          <p:spTgt spid="5"/>
                                        </p:tgtEl>
                                        <p:attrNameLst>
                                          <p:attrName>ppt_h</p:attrName>
                                        </p:attrNameLst>
                                      </p:cBhvr>
                                      <p:tavLst>
                                        <p:tav tm="0">
                                          <p:val>
                                            <p:fltVal val="0"/>
                                          </p:val>
                                        </p:tav>
                                        <p:tav tm="100000">
                                          <p:val>
                                            <p:strVal val="#ppt_h"/>
                                          </p:val>
                                        </p:tav>
                                      </p:tavLst>
                                    </p:anim>
                                    <p:animEffect transition="in" filter="fade">
                                      <p:cBhvr>
                                        <p:cTn id="35" dur="750"/>
                                        <p:tgtEl>
                                          <p:spTgt spid="5"/>
                                        </p:tgtEl>
                                      </p:cBhvr>
                                    </p:animEffect>
                                  </p:childTnLst>
                                </p:cTn>
                              </p:par>
                            </p:childTnLst>
                          </p:cTn>
                        </p:par>
                        <p:par>
                          <p:cTn id="36" fill="hold">
                            <p:stCondLst>
                              <p:cond delay="7750"/>
                            </p:stCondLst>
                            <p:childTnLst>
                              <p:par>
                                <p:cTn id="37" presetID="21" presetClass="entr" presetSubtype="1"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heel(1)">
                                      <p:cBhvr>
                                        <p:cTn id="39" dur="2250"/>
                                        <p:tgtEl>
                                          <p:spTgt spid="14"/>
                                        </p:tgtEl>
                                      </p:cBhvr>
                                    </p:animEffect>
                                  </p:childTnLst>
                                </p:cTn>
                              </p:par>
                            </p:childTnLst>
                          </p:cTn>
                        </p:par>
                        <p:par>
                          <p:cTn id="40" fill="hold">
                            <p:stCondLst>
                              <p:cond delay="10000"/>
                            </p:stCondLst>
                            <p:childTnLst>
                              <p:par>
                                <p:cTn id="41" presetID="22" presetClass="entr" presetSubtype="1"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up)">
                                      <p:cBhvr>
                                        <p:cTn id="43" dur="1000"/>
                                        <p:tgtEl>
                                          <p:spTgt spid="15"/>
                                        </p:tgtEl>
                                      </p:cBhvr>
                                    </p:animEffect>
                                  </p:childTnLst>
                                </p:cTn>
                              </p:par>
                            </p:childTnLst>
                          </p:cTn>
                        </p:par>
                        <p:par>
                          <p:cTn id="44" fill="hold">
                            <p:stCondLst>
                              <p:cond delay="11000"/>
                            </p:stCondLst>
                            <p:childTnLst>
                              <p:par>
                                <p:cTn id="45" presetID="22" presetClass="entr" presetSubtype="8"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left)">
                                      <p:cBhvr>
                                        <p:cTn id="47" dur="1000"/>
                                        <p:tgtEl>
                                          <p:spTgt spid="9"/>
                                        </p:tgtEl>
                                      </p:cBhvr>
                                    </p:animEffect>
                                  </p:childTnLst>
                                </p:cTn>
                              </p:par>
                            </p:childTnLst>
                          </p:cTn>
                        </p:par>
                        <p:par>
                          <p:cTn id="48" fill="hold">
                            <p:stCondLst>
                              <p:cond delay="12000"/>
                            </p:stCondLst>
                            <p:childTnLst>
                              <p:par>
                                <p:cTn id="49" presetID="53" presetClass="entr" presetSubtype="16" fill="hold" nodeType="after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p:cTn id="51" dur="750" fill="hold"/>
                                        <p:tgtEl>
                                          <p:spTgt spid="10"/>
                                        </p:tgtEl>
                                        <p:attrNameLst>
                                          <p:attrName>ppt_w</p:attrName>
                                        </p:attrNameLst>
                                      </p:cBhvr>
                                      <p:tavLst>
                                        <p:tav tm="0">
                                          <p:val>
                                            <p:fltVal val="0"/>
                                          </p:val>
                                        </p:tav>
                                        <p:tav tm="100000">
                                          <p:val>
                                            <p:strVal val="#ppt_w"/>
                                          </p:val>
                                        </p:tav>
                                      </p:tavLst>
                                    </p:anim>
                                    <p:anim calcmode="lin" valueType="num">
                                      <p:cBhvr>
                                        <p:cTn id="52" dur="750" fill="hold"/>
                                        <p:tgtEl>
                                          <p:spTgt spid="10"/>
                                        </p:tgtEl>
                                        <p:attrNameLst>
                                          <p:attrName>ppt_h</p:attrName>
                                        </p:attrNameLst>
                                      </p:cBhvr>
                                      <p:tavLst>
                                        <p:tav tm="0">
                                          <p:val>
                                            <p:fltVal val="0"/>
                                          </p:val>
                                        </p:tav>
                                        <p:tav tm="100000">
                                          <p:val>
                                            <p:strVal val="#ppt_h"/>
                                          </p:val>
                                        </p:tav>
                                      </p:tavLst>
                                    </p:anim>
                                    <p:animEffect transition="in" filter="fade">
                                      <p:cBhvr>
                                        <p:cTn id="53" dur="750"/>
                                        <p:tgtEl>
                                          <p:spTgt spid="10"/>
                                        </p:tgtEl>
                                      </p:cBhvr>
                                    </p:animEffect>
                                  </p:childTnLst>
                                </p:cTn>
                              </p:par>
                            </p:childTnLst>
                          </p:cTn>
                        </p:par>
                        <p:par>
                          <p:cTn id="54" fill="hold">
                            <p:stCondLst>
                              <p:cond delay="12750"/>
                            </p:stCondLst>
                            <p:childTnLst>
                              <p:par>
                                <p:cTn id="55" presetID="21" presetClass="entr" presetSubtype="1"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heel(1)">
                                      <p:cBhvr>
                                        <p:cTn id="57" dur="2250"/>
                                        <p:tgtEl>
                                          <p:spTgt spid="16"/>
                                        </p:tgtEl>
                                      </p:cBhvr>
                                    </p:animEffect>
                                  </p:childTnLst>
                                </p:cTn>
                              </p:par>
                            </p:childTnLst>
                          </p:cTn>
                        </p:par>
                        <p:par>
                          <p:cTn id="58" fill="hold">
                            <p:stCondLst>
                              <p:cond delay="15000"/>
                            </p:stCondLst>
                            <p:childTnLst>
                              <p:par>
                                <p:cTn id="59" presetID="22" presetClass="entr" presetSubtype="1"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up)">
                                      <p:cBhvr>
                                        <p:cTn id="6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2" grpId="0" animBg="1"/>
      <p:bldP spid="13" grpId="0" animBg="1"/>
      <p:bldP spid="14" grpId="0" animBg="1"/>
      <p:bldP spid="15" grpId="0" animBg="1"/>
      <p:bldP spid="16"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7315" y="209841"/>
            <a:ext cx="9053954" cy="532820"/>
          </a:xfrm>
        </p:spPr>
        <p:txBody>
          <a:bodyPr>
            <a:noAutofit/>
          </a:bodyPr>
          <a:lstStyle/>
          <a:p>
            <a:r>
              <a:rPr lang="uk-UA" dirty="0"/>
              <a:t>Середовище розробки</a:t>
            </a:r>
            <a:br>
              <a:rPr lang="uk-UA" dirty="0"/>
            </a:br>
            <a:r>
              <a:rPr lang="uk-UA" dirty="0"/>
              <a:t>програм </a:t>
            </a:r>
            <a:r>
              <a:rPr lang="en-US" dirty="0"/>
              <a:t>Lazarus</a:t>
            </a:r>
            <a:endParaRPr lang="uk-UA" dirty="0"/>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12050142" cy="954107"/>
          </a:xfrm>
          <a:prstGeom prst="rect">
            <a:avLst/>
          </a:prstGeom>
          <a:gradFill rotWithShape="1">
            <a:gsLst>
              <a:gs pos="0">
                <a:srgbClr val="19426B">
                  <a:satMod val="103000"/>
                  <a:lumMod val="102000"/>
                  <a:tint val="94000"/>
                </a:srgbClr>
              </a:gs>
              <a:gs pos="50000">
                <a:srgbClr val="19426B">
                  <a:satMod val="110000"/>
                  <a:lumMod val="100000"/>
                  <a:shade val="100000"/>
                </a:srgbClr>
              </a:gs>
              <a:gs pos="100000">
                <a:srgbClr val="19426B">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Після цього у вікні, що відкриється, вибрати файл з розширенням імені </a:t>
            </a:r>
            <a:r>
              <a:rPr lang="en-US" sz="2800" b="1" i="1" kern="0" dirty="0">
                <a:solidFill>
                  <a:srgbClr val="FFFF00"/>
                </a:solidFill>
              </a:rPr>
              <a:t>l</a:t>
            </a:r>
            <a:r>
              <a:rPr lang="uk-UA" sz="2800" b="1" i="1" kern="0" dirty="0" err="1">
                <a:solidFill>
                  <a:srgbClr val="FFFF00"/>
                </a:solidFill>
              </a:rPr>
              <a:t>рі</a:t>
            </a:r>
            <a:r>
              <a:rPr lang="uk-UA" sz="2800" b="1" i="1" kern="0" dirty="0">
                <a:solidFill>
                  <a:srgbClr val="FFFFFF"/>
                </a:solidFill>
              </a:rPr>
              <a:t>, а далі вибрати кнопку </a:t>
            </a:r>
            <a:r>
              <a:rPr lang="uk-UA" sz="2800" b="1" i="1" kern="0" dirty="0">
                <a:solidFill>
                  <a:srgbClr val="FFFF00"/>
                </a:solidFill>
              </a:rPr>
              <a:t>Відкрити</a:t>
            </a:r>
            <a:r>
              <a:rPr lang="uk-UA" sz="2800" b="1" i="1" kern="0" dirty="0">
                <a:solidFill>
                  <a:srgbClr val="FFFFFF"/>
                </a:solidFill>
              </a:rPr>
              <a:t>.</a:t>
            </a:r>
          </a:p>
        </p:txBody>
      </p:sp>
      <p:sp>
        <p:nvSpPr>
          <p:cNvPr id="11"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5 </a:t>
            </a:r>
            <a:r>
              <a:rPr lang="en-US" sz="1200" kern="0" dirty="0">
                <a:solidFill>
                  <a:srgbClr val="000000"/>
                </a:solidFill>
                <a:latin typeface="Verdana" pitchFamily="34" charset="0"/>
              </a:rPr>
              <a:t>§ </a:t>
            </a:r>
            <a:r>
              <a:rPr lang="uk-UA" sz="1200" kern="0" dirty="0">
                <a:solidFill>
                  <a:srgbClr val="000000"/>
                </a:solidFill>
                <a:latin typeface="Verdana" pitchFamily="34" charset="0"/>
              </a:rPr>
              <a:t>5.1</a:t>
            </a:r>
            <a:endParaRPr lang="en-US" sz="1200" kern="0" dirty="0">
              <a:solidFill>
                <a:srgbClr val="000000"/>
              </a:solidFill>
              <a:latin typeface="Verdana" pitchFamily="34" charset="0"/>
            </a:endParaRPr>
          </a:p>
        </p:txBody>
      </p:sp>
      <p:pic>
        <p:nvPicPr>
          <p:cNvPr id="3" name="Рисунок 2"/>
          <p:cNvPicPr>
            <a:picLocks noChangeAspect="1"/>
          </p:cNvPicPr>
          <p:nvPr/>
        </p:nvPicPr>
        <p:blipFill>
          <a:blip r:embed="rId3"/>
          <a:stretch>
            <a:fillRect/>
          </a:stretch>
        </p:blipFill>
        <p:spPr>
          <a:xfrm>
            <a:off x="2580879" y="2252471"/>
            <a:ext cx="7032399" cy="4183699"/>
          </a:xfrm>
          <a:prstGeom prst="rect">
            <a:avLst/>
          </a:prstGeom>
          <a:ln>
            <a:noFill/>
          </a:ln>
          <a:effectLst>
            <a:outerShdw blurRad="292100" dist="139700" dir="2700000" algn="tl" rotWithShape="0">
              <a:srgbClr val="333333">
                <a:alpha val="65000"/>
              </a:srgbClr>
            </a:outerShdw>
          </a:effectLst>
        </p:spPr>
      </p:pic>
      <p:sp>
        <p:nvSpPr>
          <p:cNvPr id="7" name="Прямокутник 6"/>
          <p:cNvSpPr/>
          <p:nvPr/>
        </p:nvSpPr>
        <p:spPr>
          <a:xfrm>
            <a:off x="4381842" y="3576639"/>
            <a:ext cx="859289" cy="238080"/>
          </a:xfrm>
          <a:prstGeom prst="rect">
            <a:avLst/>
          </a:prstGeom>
          <a:solidFill>
            <a:srgbClr val="008000">
              <a:alpha val="30000"/>
            </a:srgbClr>
          </a:solidFill>
          <a:ln w="57150">
            <a:solidFill>
              <a:srgbClr val="D247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8" name="Стрілка вліво 7"/>
          <p:cNvSpPr/>
          <p:nvPr/>
        </p:nvSpPr>
        <p:spPr>
          <a:xfrm rot="18900000">
            <a:off x="4577639" y="2854217"/>
            <a:ext cx="1152128" cy="648072"/>
          </a:xfrm>
          <a:prstGeom prst="leftArrow">
            <a:avLst/>
          </a:prstGeom>
          <a:solidFill>
            <a:srgbClr val="FF0000"/>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8703687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childTnLst>
                                </p:cTn>
                              </p:par>
                            </p:childTnLst>
                          </p:cTn>
                        </p:par>
                        <p:par>
                          <p:cTn id="14" fill="hold">
                            <p:stCondLst>
                              <p:cond delay="2000"/>
                            </p:stCondLst>
                            <p:childTnLst>
                              <p:par>
                                <p:cTn id="15" presetID="21"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250"/>
                                        <p:tgtEl>
                                          <p:spTgt spid="7"/>
                                        </p:tgtEl>
                                      </p:cBhvr>
                                    </p:animEffect>
                                  </p:childTnLst>
                                </p:cTn>
                              </p:par>
                            </p:childTnLst>
                          </p:cTn>
                        </p:par>
                        <p:par>
                          <p:cTn id="18" fill="hold">
                            <p:stCondLst>
                              <p:cond delay="425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7315" y="209841"/>
            <a:ext cx="9053954" cy="532820"/>
          </a:xfrm>
        </p:spPr>
        <p:txBody>
          <a:bodyPr>
            <a:noAutofit/>
          </a:bodyPr>
          <a:lstStyle/>
          <a:p>
            <a:r>
              <a:rPr lang="uk-UA" dirty="0"/>
              <a:t>Середовище розробки</a:t>
            </a:r>
            <a:br>
              <a:rPr lang="uk-UA" dirty="0"/>
            </a:br>
            <a:r>
              <a:rPr lang="uk-UA" dirty="0"/>
              <a:t>програм </a:t>
            </a:r>
            <a:r>
              <a:rPr lang="en-US" dirty="0"/>
              <a:t>Lazarus</a:t>
            </a:r>
            <a:endParaRPr lang="uk-UA" dirty="0"/>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12050142" cy="1384995"/>
          </a:xfrm>
          <a:prstGeom prst="rect">
            <a:avLst/>
          </a:prstGeom>
          <a:gradFill rotWithShape="1">
            <a:gsLst>
              <a:gs pos="0">
                <a:srgbClr val="19426B">
                  <a:satMod val="103000"/>
                  <a:lumMod val="102000"/>
                  <a:tint val="94000"/>
                </a:srgbClr>
              </a:gs>
              <a:gs pos="50000">
                <a:srgbClr val="19426B">
                  <a:satMod val="110000"/>
                  <a:lumMod val="100000"/>
                  <a:shade val="100000"/>
                </a:srgbClr>
              </a:gs>
              <a:gs pos="100000">
                <a:srgbClr val="19426B">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Інколи під час запуску середовища </a:t>
            </a:r>
            <a:r>
              <a:rPr lang="uk-UA" sz="2800" b="1" i="1" kern="0" dirty="0" err="1">
                <a:solidFill>
                  <a:srgbClr val="FFFF00"/>
                </a:solidFill>
              </a:rPr>
              <a:t>Lazarus</a:t>
            </a:r>
            <a:r>
              <a:rPr lang="uk-UA" sz="2800" b="1" i="1" kern="0" dirty="0">
                <a:solidFill>
                  <a:srgbClr val="FFFFFF"/>
                </a:solidFill>
              </a:rPr>
              <a:t> відкривається останній збережений проект. Закрити його можна командою </a:t>
            </a:r>
            <a:r>
              <a:rPr lang="uk-UA" sz="2800" b="1" i="1" kern="0" dirty="0">
                <a:solidFill>
                  <a:srgbClr val="FFFF00"/>
                </a:solidFill>
              </a:rPr>
              <a:t>Закрити проект</a:t>
            </a:r>
            <a:r>
              <a:rPr lang="uk-UA" sz="2800" b="1" i="1" kern="0" dirty="0">
                <a:solidFill>
                  <a:srgbClr val="FFFFFF"/>
                </a:solidFill>
              </a:rPr>
              <a:t> з меню </a:t>
            </a:r>
            <a:r>
              <a:rPr lang="uk-UA" sz="2800" b="1" i="1" kern="0" dirty="0">
                <a:solidFill>
                  <a:srgbClr val="FFFF00"/>
                </a:solidFill>
              </a:rPr>
              <a:t>Проект</a:t>
            </a:r>
            <a:r>
              <a:rPr lang="uk-UA" sz="2800" b="1" i="1" kern="0" dirty="0">
                <a:solidFill>
                  <a:srgbClr val="FFFFFF"/>
                </a:solidFill>
              </a:rPr>
              <a:t>. </a:t>
            </a:r>
          </a:p>
        </p:txBody>
      </p:sp>
      <p:sp>
        <p:nvSpPr>
          <p:cNvPr id="11"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5 </a:t>
            </a:r>
            <a:r>
              <a:rPr lang="en-US" sz="1200" kern="0" dirty="0">
                <a:solidFill>
                  <a:srgbClr val="000000"/>
                </a:solidFill>
                <a:latin typeface="Verdana" pitchFamily="34" charset="0"/>
              </a:rPr>
              <a:t>§ </a:t>
            </a:r>
            <a:r>
              <a:rPr lang="uk-UA" sz="1200" kern="0" dirty="0">
                <a:solidFill>
                  <a:srgbClr val="000000"/>
                </a:solidFill>
                <a:latin typeface="Verdana" pitchFamily="34" charset="0"/>
              </a:rPr>
              <a:t>5.1</a:t>
            </a:r>
            <a:endParaRPr lang="en-US" sz="1200" kern="0" dirty="0">
              <a:solidFill>
                <a:srgbClr val="000000"/>
              </a:solidFill>
              <a:latin typeface="Verdana" pitchFamily="34" charset="0"/>
            </a:endParaRPr>
          </a:p>
        </p:txBody>
      </p:sp>
      <p:pic>
        <p:nvPicPr>
          <p:cNvPr id="3" name="Рисунок 2"/>
          <p:cNvPicPr>
            <a:picLocks noChangeAspect="1"/>
          </p:cNvPicPr>
          <p:nvPr/>
        </p:nvPicPr>
        <p:blipFill>
          <a:blip r:embed="rId3"/>
          <a:stretch>
            <a:fillRect/>
          </a:stretch>
        </p:blipFill>
        <p:spPr>
          <a:xfrm>
            <a:off x="261715" y="2783567"/>
            <a:ext cx="11683541" cy="2903395"/>
          </a:xfrm>
          <a:prstGeom prst="rect">
            <a:avLst/>
          </a:prstGeom>
          <a:ln>
            <a:noFill/>
          </a:ln>
          <a:effectLst>
            <a:outerShdw blurRad="292100" dist="139700" dir="2700000" algn="tl" rotWithShape="0">
              <a:srgbClr val="333333">
                <a:alpha val="65000"/>
              </a:srgbClr>
            </a:outerShdw>
          </a:effectLst>
        </p:spPr>
      </p:pic>
      <p:sp>
        <p:nvSpPr>
          <p:cNvPr id="7" name="Прямокутник 6"/>
          <p:cNvSpPr/>
          <p:nvPr/>
        </p:nvSpPr>
        <p:spPr>
          <a:xfrm>
            <a:off x="5630978" y="5231772"/>
            <a:ext cx="6314278" cy="455190"/>
          </a:xfrm>
          <a:prstGeom prst="rect">
            <a:avLst/>
          </a:prstGeom>
          <a:solidFill>
            <a:srgbClr val="008000">
              <a:alpha val="30000"/>
            </a:srgbClr>
          </a:solidFill>
          <a:ln w="57150">
            <a:solidFill>
              <a:srgbClr val="D247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8" name="Стрілка вліво 7"/>
          <p:cNvSpPr/>
          <p:nvPr/>
        </p:nvSpPr>
        <p:spPr>
          <a:xfrm rot="18900000">
            <a:off x="6404972" y="4498863"/>
            <a:ext cx="1152128" cy="648072"/>
          </a:xfrm>
          <a:prstGeom prst="leftArrow">
            <a:avLst/>
          </a:prstGeom>
          <a:solidFill>
            <a:srgbClr val="FF0000"/>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5584567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childTnLst>
                                </p:cTn>
                              </p:par>
                            </p:childTnLst>
                          </p:cTn>
                        </p:par>
                        <p:par>
                          <p:cTn id="14" fill="hold">
                            <p:stCondLst>
                              <p:cond delay="2000"/>
                            </p:stCondLst>
                            <p:childTnLst>
                              <p:par>
                                <p:cTn id="15" presetID="21"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250"/>
                                        <p:tgtEl>
                                          <p:spTgt spid="7"/>
                                        </p:tgtEl>
                                      </p:cBhvr>
                                    </p:animEffect>
                                  </p:childTnLst>
                                </p:cTn>
                              </p:par>
                            </p:childTnLst>
                          </p:cTn>
                        </p:par>
                        <p:par>
                          <p:cTn id="18" fill="hold">
                            <p:stCondLst>
                              <p:cond delay="425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7315" y="209841"/>
            <a:ext cx="9053954" cy="532820"/>
          </a:xfrm>
        </p:spPr>
        <p:txBody>
          <a:bodyPr>
            <a:noAutofit/>
          </a:bodyPr>
          <a:lstStyle/>
          <a:p>
            <a:r>
              <a:rPr lang="uk-UA" dirty="0"/>
              <a:t>Середовище розробки</a:t>
            </a:r>
            <a:br>
              <a:rPr lang="uk-UA" dirty="0"/>
            </a:br>
            <a:r>
              <a:rPr lang="uk-UA" dirty="0"/>
              <a:t>програм </a:t>
            </a:r>
            <a:r>
              <a:rPr lang="en-US" dirty="0"/>
              <a:t>Lazarus</a:t>
            </a:r>
            <a:endParaRPr lang="uk-UA" dirty="0"/>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6328792" cy="5293757"/>
          </a:xfrm>
          <a:prstGeom prst="rect">
            <a:avLst/>
          </a:prstGeom>
          <a:gradFill rotWithShape="1">
            <a:gsLst>
              <a:gs pos="0">
                <a:srgbClr val="19426B">
                  <a:satMod val="103000"/>
                  <a:lumMod val="102000"/>
                  <a:tint val="94000"/>
                </a:srgbClr>
              </a:gs>
              <a:gs pos="50000">
                <a:srgbClr val="19426B">
                  <a:satMod val="110000"/>
                  <a:lumMod val="100000"/>
                  <a:shade val="100000"/>
                </a:srgbClr>
              </a:gs>
              <a:gs pos="100000">
                <a:srgbClr val="19426B">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600" b="1" i="1" kern="0" dirty="0">
                <a:solidFill>
                  <a:srgbClr val="FFFFFF"/>
                </a:solidFill>
              </a:rPr>
              <a:t>Після виконання цієї команди відкривається вікно </a:t>
            </a:r>
            <a:r>
              <a:rPr lang="uk-UA" sz="2600" b="1" i="1" kern="0" dirty="0">
                <a:solidFill>
                  <a:srgbClr val="FFFF00"/>
                </a:solidFill>
              </a:rPr>
              <a:t>Майстер проектів</a:t>
            </a:r>
            <a:r>
              <a:rPr lang="uk-UA" sz="2600" b="1" i="1" kern="0" dirty="0">
                <a:solidFill>
                  <a:srgbClr val="FFFFFF"/>
                </a:solidFill>
              </a:rPr>
              <a:t>. У цьому вікні можна вибрати кнопку </a:t>
            </a:r>
            <a:r>
              <a:rPr lang="uk-UA" sz="2600" b="1" i="1" kern="0" dirty="0">
                <a:solidFill>
                  <a:srgbClr val="FFFF00"/>
                </a:solidFill>
              </a:rPr>
              <a:t>Новий проект </a:t>
            </a:r>
            <a:r>
              <a:rPr lang="uk-UA" sz="2600" b="1" i="1" kern="0" dirty="0">
                <a:solidFill>
                  <a:srgbClr val="FFFFFF"/>
                </a:solidFill>
              </a:rPr>
              <a:t>для початку роботи над новим проектом, користуючись списком </a:t>
            </a:r>
            <a:r>
              <a:rPr lang="uk-UA" sz="2600" b="1" i="1" kern="0" dirty="0">
                <a:solidFill>
                  <a:srgbClr val="FFFF00"/>
                </a:solidFill>
              </a:rPr>
              <a:t>Відкрити недавній проект</a:t>
            </a:r>
            <a:r>
              <a:rPr lang="uk-UA" sz="2600" b="1" i="1" kern="0" dirty="0">
                <a:solidFill>
                  <a:srgbClr val="FFFFFF"/>
                </a:solidFill>
              </a:rPr>
              <a:t>, можна відкрити один з останніх проектів, що відкривалися в середовищі, можна також відкрити будь-який проект, збережений на носії.</a:t>
            </a:r>
          </a:p>
        </p:txBody>
      </p:sp>
      <p:sp>
        <p:nvSpPr>
          <p:cNvPr id="11"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5 </a:t>
            </a:r>
            <a:r>
              <a:rPr lang="en-US" sz="1200" kern="0" dirty="0">
                <a:solidFill>
                  <a:srgbClr val="000000"/>
                </a:solidFill>
                <a:latin typeface="Verdana" pitchFamily="34" charset="0"/>
              </a:rPr>
              <a:t>§ </a:t>
            </a:r>
            <a:r>
              <a:rPr lang="uk-UA" sz="1200" kern="0" dirty="0">
                <a:solidFill>
                  <a:srgbClr val="000000"/>
                </a:solidFill>
                <a:latin typeface="Verdana" pitchFamily="34" charset="0"/>
              </a:rPr>
              <a:t>5.1</a:t>
            </a:r>
            <a:endParaRPr lang="en-US" sz="1200" kern="0" dirty="0">
              <a:solidFill>
                <a:srgbClr val="000000"/>
              </a:solidFill>
              <a:latin typeface="Verdana" pitchFamily="34" charset="0"/>
            </a:endParaRPr>
          </a:p>
        </p:txBody>
      </p:sp>
      <p:pic>
        <p:nvPicPr>
          <p:cNvPr id="3" name="Рисунок 2"/>
          <p:cNvPicPr>
            <a:picLocks noChangeAspect="1"/>
          </p:cNvPicPr>
          <p:nvPr/>
        </p:nvPicPr>
        <p:blipFill>
          <a:blip r:embed="rId3"/>
          <a:stretch>
            <a:fillRect/>
          </a:stretch>
        </p:blipFill>
        <p:spPr>
          <a:xfrm>
            <a:off x="6509136" y="1200155"/>
            <a:ext cx="5613014" cy="476521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5086799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7315" y="209841"/>
            <a:ext cx="9053954" cy="532820"/>
          </a:xfrm>
        </p:spPr>
        <p:txBody>
          <a:bodyPr>
            <a:noAutofit/>
          </a:bodyPr>
          <a:lstStyle/>
          <a:p>
            <a:r>
              <a:rPr lang="uk-UA" dirty="0"/>
              <a:t>Середовище розробки</a:t>
            </a:r>
            <a:br>
              <a:rPr lang="uk-UA" dirty="0"/>
            </a:br>
            <a:r>
              <a:rPr lang="uk-UA" dirty="0"/>
              <a:t>програм </a:t>
            </a:r>
            <a:r>
              <a:rPr lang="en-US" dirty="0"/>
              <a:t>Lazarus</a:t>
            </a:r>
            <a:endParaRPr lang="uk-UA" dirty="0"/>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Після вибору кнопки </a:t>
            </a:r>
            <a:r>
              <a:rPr lang="uk-UA" sz="2800" b="1" i="1" kern="0" dirty="0">
                <a:solidFill>
                  <a:srgbClr val="FFFF00"/>
                </a:solidFill>
              </a:rPr>
              <a:t>Новий проект </a:t>
            </a:r>
            <a:r>
              <a:rPr lang="uk-UA" sz="2800" b="1" i="1" kern="0" dirty="0">
                <a:solidFill>
                  <a:srgbClr val="FFFFFF"/>
                </a:solidFill>
              </a:rPr>
              <a:t>відкривається вікно </a:t>
            </a:r>
            <a:r>
              <a:rPr lang="uk-UA" sz="2800" b="1" i="1" kern="0" dirty="0">
                <a:solidFill>
                  <a:srgbClr val="FFFF00"/>
                </a:solidFill>
              </a:rPr>
              <a:t>Створити новий проект</a:t>
            </a:r>
            <a:r>
              <a:rPr lang="uk-UA" sz="2800" b="1" i="1" kern="0" dirty="0">
                <a:solidFill>
                  <a:srgbClr val="FFFFFF"/>
                </a:solidFill>
              </a:rPr>
              <a:t>, у якому потрібно у списку</a:t>
            </a:r>
          </a:p>
        </p:txBody>
      </p:sp>
      <p:sp>
        <p:nvSpPr>
          <p:cNvPr id="11"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5 </a:t>
            </a:r>
            <a:r>
              <a:rPr lang="en-US" sz="1200" kern="0" dirty="0">
                <a:solidFill>
                  <a:srgbClr val="000000"/>
                </a:solidFill>
                <a:latin typeface="Verdana" pitchFamily="34" charset="0"/>
              </a:rPr>
              <a:t>§ </a:t>
            </a:r>
            <a:r>
              <a:rPr lang="uk-UA" sz="1200" kern="0" dirty="0">
                <a:solidFill>
                  <a:srgbClr val="000000"/>
                </a:solidFill>
                <a:latin typeface="Verdana" pitchFamily="34" charset="0"/>
              </a:rPr>
              <a:t>5.1</a:t>
            </a:r>
            <a:endParaRPr lang="en-US" sz="1200" kern="0" dirty="0">
              <a:solidFill>
                <a:srgbClr val="000000"/>
              </a:solidFill>
              <a:latin typeface="Verdana" pitchFamily="34" charset="0"/>
            </a:endParaRPr>
          </a:p>
        </p:txBody>
      </p:sp>
      <p:pic>
        <p:nvPicPr>
          <p:cNvPr id="3" name="Рисунок 2"/>
          <p:cNvPicPr>
            <a:picLocks noChangeAspect="1"/>
          </p:cNvPicPr>
          <p:nvPr/>
        </p:nvPicPr>
        <p:blipFill>
          <a:blip r:embed="rId3"/>
          <a:stretch>
            <a:fillRect/>
          </a:stretch>
        </p:blipFill>
        <p:spPr>
          <a:xfrm>
            <a:off x="4611405" y="2177273"/>
            <a:ext cx="7510745" cy="4455753"/>
          </a:xfrm>
          <a:prstGeom prst="rect">
            <a:avLst/>
          </a:prstGeom>
        </p:spPr>
      </p:pic>
      <p:sp>
        <p:nvSpPr>
          <p:cNvPr id="7" name="TextBox 6"/>
          <p:cNvSpPr txBox="1"/>
          <p:nvPr/>
        </p:nvSpPr>
        <p:spPr>
          <a:xfrm>
            <a:off x="72008" y="2150870"/>
            <a:ext cx="4383878" cy="1815882"/>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algn="just" fontAlgn="base">
              <a:spcBef>
                <a:spcPct val="0"/>
              </a:spcBef>
              <a:spcAft>
                <a:spcPct val="0"/>
              </a:spcAft>
              <a:defRPr/>
            </a:pPr>
            <a:r>
              <a:rPr lang="uk-UA" sz="2800" b="1" i="1" kern="0" dirty="0">
                <a:solidFill>
                  <a:srgbClr val="FFFFFF"/>
                </a:solidFill>
              </a:rPr>
              <a:t>вибрати перший рядок </a:t>
            </a:r>
            <a:r>
              <a:rPr lang="uk-UA" sz="2800" b="1" i="1" kern="0" dirty="0">
                <a:solidFill>
                  <a:srgbClr val="FFFF00"/>
                </a:solidFill>
              </a:rPr>
              <a:t>Програма</a:t>
            </a:r>
            <a:r>
              <a:rPr lang="uk-UA" sz="2800" b="1" i="1" kern="0" dirty="0">
                <a:solidFill>
                  <a:srgbClr val="FFFFFF"/>
                </a:solidFill>
              </a:rPr>
              <a:t>, після чого вибрати кнопку </a:t>
            </a:r>
            <a:r>
              <a:rPr lang="uk-UA" sz="2800" b="1" i="1" kern="0" dirty="0">
                <a:solidFill>
                  <a:srgbClr val="FFFF00"/>
                </a:solidFill>
              </a:rPr>
              <a:t>Гаразд</a:t>
            </a:r>
            <a:r>
              <a:rPr lang="uk-UA" sz="2800" b="1" i="1" kern="0" dirty="0">
                <a:solidFill>
                  <a:srgbClr val="FFFFFF"/>
                </a:solidFill>
              </a:rPr>
              <a:t>.</a:t>
            </a:r>
          </a:p>
        </p:txBody>
      </p:sp>
      <p:sp>
        <p:nvSpPr>
          <p:cNvPr id="8" name="Прямокутник 7"/>
          <p:cNvSpPr/>
          <p:nvPr/>
        </p:nvSpPr>
        <p:spPr>
          <a:xfrm>
            <a:off x="5140445" y="2892432"/>
            <a:ext cx="1162724" cy="298443"/>
          </a:xfrm>
          <a:prstGeom prst="rect">
            <a:avLst/>
          </a:prstGeom>
          <a:solidFill>
            <a:srgbClr val="008000">
              <a:alpha val="30000"/>
            </a:srgbClr>
          </a:solidFill>
          <a:ln w="57150">
            <a:solidFill>
              <a:srgbClr val="D247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9" name="Стрілка вліво 8"/>
          <p:cNvSpPr/>
          <p:nvPr/>
        </p:nvSpPr>
        <p:spPr>
          <a:xfrm rot="18900000">
            <a:off x="5521015" y="2139700"/>
            <a:ext cx="1152128" cy="648072"/>
          </a:xfrm>
          <a:prstGeom prst="leftArrow">
            <a:avLst/>
          </a:prstGeom>
          <a:solidFill>
            <a:srgbClr val="FF0000"/>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387027440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Effect transition="in" filter="fade">
                                      <p:cBhvr>
                                        <p:cTn id="17" dur="1000"/>
                                        <p:tgtEl>
                                          <p:spTgt spid="3"/>
                                        </p:tgtEl>
                                      </p:cBhvr>
                                    </p:animEffect>
                                  </p:childTnLst>
                                </p:cTn>
                              </p:par>
                            </p:childTnLst>
                          </p:cTn>
                        </p:par>
                        <p:par>
                          <p:cTn id="18" fill="hold">
                            <p:stCondLst>
                              <p:cond delay="3000"/>
                            </p:stCondLst>
                            <p:childTnLst>
                              <p:par>
                                <p:cTn id="19" presetID="21"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heel(1)">
                                      <p:cBhvr>
                                        <p:cTn id="21" dur="2250"/>
                                        <p:tgtEl>
                                          <p:spTgt spid="8"/>
                                        </p:tgtEl>
                                      </p:cBhvr>
                                    </p:animEffect>
                                  </p:childTnLst>
                                </p:cTn>
                              </p:par>
                            </p:childTnLst>
                          </p:cTn>
                        </p:par>
                        <p:par>
                          <p:cTn id="22" fill="hold">
                            <p:stCondLst>
                              <p:cond delay="5250"/>
                            </p:stCondLst>
                            <p:childTnLst>
                              <p:par>
                                <p:cTn id="23" presetID="22" presetClass="entr" presetSubtype="1"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7315" y="209841"/>
            <a:ext cx="9053954" cy="532820"/>
          </a:xfrm>
        </p:spPr>
        <p:txBody>
          <a:bodyPr>
            <a:noAutofit/>
          </a:bodyPr>
          <a:lstStyle/>
          <a:p>
            <a:r>
              <a:rPr lang="uk-UA" dirty="0"/>
              <a:t>Середовище розробки</a:t>
            </a:r>
            <a:br>
              <a:rPr lang="uk-UA" dirty="0"/>
            </a:br>
            <a:r>
              <a:rPr lang="uk-UA" dirty="0"/>
              <a:t>програм </a:t>
            </a:r>
            <a:r>
              <a:rPr lang="en-US" dirty="0"/>
              <a:t>Lazarus</a:t>
            </a:r>
            <a:endParaRPr lang="uk-UA" dirty="0"/>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12050142" cy="1815882"/>
          </a:xfrm>
          <a:prstGeom prst="rect">
            <a:avLst/>
          </a:prstGeom>
          <a:gradFill rotWithShape="1">
            <a:gsLst>
              <a:gs pos="0">
                <a:srgbClr val="19426B">
                  <a:satMod val="103000"/>
                  <a:lumMod val="102000"/>
                  <a:tint val="94000"/>
                </a:srgbClr>
              </a:gs>
              <a:gs pos="50000">
                <a:srgbClr val="19426B">
                  <a:satMod val="110000"/>
                  <a:lumMod val="100000"/>
                  <a:shade val="100000"/>
                </a:srgbClr>
              </a:gs>
              <a:gs pos="100000">
                <a:srgbClr val="19426B">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Для створення, редагування і налагодження програм мовою програмування </a:t>
            </a:r>
            <a:r>
              <a:rPr lang="uk-UA" sz="2800" b="1" i="1" kern="0" dirty="0" err="1">
                <a:solidFill>
                  <a:srgbClr val="FFFF00"/>
                </a:solidFill>
              </a:rPr>
              <a:t>Object</a:t>
            </a:r>
            <a:r>
              <a:rPr lang="uk-UA" sz="2800" b="1" i="1" kern="0" dirty="0">
                <a:solidFill>
                  <a:srgbClr val="FFFF00"/>
                </a:solidFill>
              </a:rPr>
              <a:t> </a:t>
            </a:r>
            <a:r>
              <a:rPr lang="uk-UA" sz="2800" b="1" i="1" kern="0" dirty="0" err="1">
                <a:solidFill>
                  <a:srgbClr val="FFFF00"/>
                </a:solidFill>
              </a:rPr>
              <a:t>Pascal</a:t>
            </a:r>
            <a:r>
              <a:rPr lang="uk-UA" sz="2800" b="1" i="1" kern="0" dirty="0">
                <a:solidFill>
                  <a:srgbClr val="FFFF00"/>
                </a:solidFill>
              </a:rPr>
              <a:t> </a:t>
            </a:r>
            <a:r>
              <a:rPr lang="uk-UA" sz="2800" b="1" i="1" kern="0" dirty="0">
                <a:solidFill>
                  <a:srgbClr val="FFFFFF"/>
                </a:solidFill>
              </a:rPr>
              <a:t>ми будемо використовувати середовище розробки програм </a:t>
            </a:r>
            <a:r>
              <a:rPr lang="uk-UA" sz="2800" b="1" i="1" kern="0" dirty="0" err="1">
                <a:solidFill>
                  <a:srgbClr val="FFFF00"/>
                </a:solidFill>
              </a:rPr>
              <a:t>Lazarus</a:t>
            </a:r>
            <a:r>
              <a:rPr lang="uk-UA" sz="2800" b="1" i="1" kern="0" dirty="0">
                <a:solidFill>
                  <a:srgbClr val="FFFFFF"/>
                </a:solidFill>
              </a:rPr>
              <a:t>.</a:t>
            </a:r>
          </a:p>
        </p:txBody>
      </p:sp>
      <p:sp>
        <p:nvSpPr>
          <p:cNvPr id="11"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5 </a:t>
            </a:r>
            <a:r>
              <a:rPr lang="en-US" sz="1200" kern="0" dirty="0">
                <a:solidFill>
                  <a:srgbClr val="000000"/>
                </a:solidFill>
                <a:latin typeface="Verdana" pitchFamily="34" charset="0"/>
              </a:rPr>
              <a:t>§ </a:t>
            </a:r>
            <a:r>
              <a:rPr lang="uk-UA" sz="1200" kern="0" dirty="0">
                <a:solidFill>
                  <a:srgbClr val="000000"/>
                </a:solidFill>
                <a:latin typeface="Verdana" pitchFamily="34" charset="0"/>
              </a:rPr>
              <a:t>5.1</a:t>
            </a:r>
            <a:endParaRPr lang="en-US" sz="1200" kern="0" dirty="0">
              <a:solidFill>
                <a:srgbClr val="000000"/>
              </a:solidFill>
              <a:latin typeface="Verdana" pitchFamily="34" charset="0"/>
            </a:endParaRPr>
          </a:p>
        </p:txBody>
      </p:sp>
      <p:pic>
        <p:nvPicPr>
          <p:cNvPr id="10242" name="Picture 2" descr="http://helpinformatik.net.ua/files/publication/id_481/screenshot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44" y="3128760"/>
            <a:ext cx="5166627" cy="3444418"/>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p:cNvPicPr>
            <a:picLocks noChangeAspect="1"/>
          </p:cNvPicPr>
          <p:nvPr/>
        </p:nvPicPr>
        <p:blipFill rotWithShape="1">
          <a:blip r:embed="rId4"/>
          <a:srcRect t="2727" b="4779"/>
          <a:stretch/>
        </p:blipFill>
        <p:spPr>
          <a:xfrm>
            <a:off x="5515429" y="3099732"/>
            <a:ext cx="6606721" cy="3529282"/>
          </a:xfrm>
          <a:prstGeom prst="rect">
            <a:avLst/>
          </a:prstGeom>
        </p:spPr>
      </p:pic>
    </p:spTree>
    <p:extLst>
      <p:ext uri="{BB962C8B-B14F-4D97-AF65-F5344CB8AC3E}">
        <p14:creationId xmlns:p14="http://schemas.microsoft.com/office/powerpoint/2010/main" val="37975494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242"/>
                                        </p:tgtEl>
                                        <p:attrNameLst>
                                          <p:attrName>style.visibility</p:attrName>
                                        </p:attrNameLst>
                                      </p:cBhvr>
                                      <p:to>
                                        <p:strVal val="visible"/>
                                      </p:to>
                                    </p:set>
                                    <p:anim calcmode="lin" valueType="num">
                                      <p:cBhvr>
                                        <p:cTn id="11" dur="1000" fill="hold"/>
                                        <p:tgtEl>
                                          <p:spTgt spid="10242"/>
                                        </p:tgtEl>
                                        <p:attrNameLst>
                                          <p:attrName>ppt_w</p:attrName>
                                        </p:attrNameLst>
                                      </p:cBhvr>
                                      <p:tavLst>
                                        <p:tav tm="0">
                                          <p:val>
                                            <p:fltVal val="0"/>
                                          </p:val>
                                        </p:tav>
                                        <p:tav tm="100000">
                                          <p:val>
                                            <p:strVal val="#ppt_w"/>
                                          </p:val>
                                        </p:tav>
                                      </p:tavLst>
                                    </p:anim>
                                    <p:anim calcmode="lin" valueType="num">
                                      <p:cBhvr>
                                        <p:cTn id="12" dur="1000" fill="hold"/>
                                        <p:tgtEl>
                                          <p:spTgt spid="10242"/>
                                        </p:tgtEl>
                                        <p:attrNameLst>
                                          <p:attrName>ppt_h</p:attrName>
                                        </p:attrNameLst>
                                      </p:cBhvr>
                                      <p:tavLst>
                                        <p:tav tm="0">
                                          <p:val>
                                            <p:fltVal val="0"/>
                                          </p:val>
                                        </p:tav>
                                        <p:tav tm="100000">
                                          <p:val>
                                            <p:strVal val="#ppt_h"/>
                                          </p:val>
                                        </p:tav>
                                      </p:tavLst>
                                    </p:anim>
                                    <p:animEffect transition="in" filter="fade">
                                      <p:cBhvr>
                                        <p:cTn id="13" dur="1000"/>
                                        <p:tgtEl>
                                          <p:spTgt spid="10242"/>
                                        </p:tgtEl>
                                      </p:cBhvr>
                                    </p:animEffect>
                                  </p:childTnLst>
                                </p:cTn>
                              </p:par>
                            </p:childTnLst>
                          </p:cTn>
                        </p:par>
                        <p:par>
                          <p:cTn id="14" fill="hold">
                            <p:stCondLst>
                              <p:cond delay="200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fltVal val="0"/>
                                          </p:val>
                                        </p:tav>
                                        <p:tav tm="100000">
                                          <p:val>
                                            <p:strVal val="#ppt_w"/>
                                          </p:val>
                                        </p:tav>
                                      </p:tavLst>
                                    </p:anim>
                                    <p:anim calcmode="lin" valueType="num">
                                      <p:cBhvr>
                                        <p:cTn id="18" dur="1000" fill="hold"/>
                                        <p:tgtEl>
                                          <p:spTgt spid="5"/>
                                        </p:tgtEl>
                                        <p:attrNameLst>
                                          <p:attrName>ppt_h</p:attrName>
                                        </p:attrNameLst>
                                      </p:cBhvr>
                                      <p:tavLst>
                                        <p:tav tm="0">
                                          <p:val>
                                            <p:fltVal val="0"/>
                                          </p:val>
                                        </p:tav>
                                        <p:tav tm="100000">
                                          <p:val>
                                            <p:strVal val="#ppt_h"/>
                                          </p:val>
                                        </p:tav>
                                      </p:tavLst>
                                    </p:anim>
                                    <p:animEffect transition="in" filter="fade">
                                      <p:cBhvr>
                                        <p:cTn id="1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7315" y="209841"/>
            <a:ext cx="9053954" cy="532820"/>
          </a:xfrm>
        </p:spPr>
        <p:txBody>
          <a:bodyPr>
            <a:noAutofit/>
          </a:bodyPr>
          <a:lstStyle/>
          <a:p>
            <a:r>
              <a:rPr lang="uk-UA" dirty="0"/>
              <a:t>Виконання проекту</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12050142" cy="954107"/>
          </a:xfrm>
          <a:prstGeom prst="rect">
            <a:avLst/>
          </a:prstGeom>
          <a:gradFill rotWithShape="1">
            <a:gsLst>
              <a:gs pos="0">
                <a:srgbClr val="19426B">
                  <a:satMod val="103000"/>
                  <a:lumMod val="102000"/>
                  <a:tint val="94000"/>
                </a:srgbClr>
              </a:gs>
              <a:gs pos="50000">
                <a:srgbClr val="19426B">
                  <a:satMod val="110000"/>
                  <a:lumMod val="100000"/>
                  <a:shade val="100000"/>
                </a:srgbClr>
              </a:gs>
              <a:gs pos="100000">
                <a:srgbClr val="19426B">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Розпочати виконання проекту можна декількома способами:</a:t>
            </a:r>
          </a:p>
        </p:txBody>
      </p:sp>
      <p:sp>
        <p:nvSpPr>
          <p:cNvPr id="11"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5 </a:t>
            </a:r>
            <a:r>
              <a:rPr lang="en-US" sz="1200" kern="0" dirty="0">
                <a:solidFill>
                  <a:srgbClr val="000000"/>
                </a:solidFill>
                <a:latin typeface="Verdana" pitchFamily="34" charset="0"/>
              </a:rPr>
              <a:t>§ </a:t>
            </a:r>
            <a:r>
              <a:rPr lang="uk-UA" sz="1200" kern="0" dirty="0">
                <a:solidFill>
                  <a:srgbClr val="000000"/>
                </a:solidFill>
                <a:latin typeface="Verdana" pitchFamily="34" charset="0"/>
              </a:rPr>
              <a:t>5.1</a:t>
            </a:r>
            <a:endParaRPr lang="en-US" sz="1200" kern="0" dirty="0">
              <a:solidFill>
                <a:srgbClr val="000000"/>
              </a:solidFill>
              <a:latin typeface="Verdana" pitchFamily="34" charset="0"/>
            </a:endParaRPr>
          </a:p>
        </p:txBody>
      </p:sp>
      <p:sp>
        <p:nvSpPr>
          <p:cNvPr id="7" name="Прямокутник 6"/>
          <p:cNvSpPr/>
          <p:nvPr/>
        </p:nvSpPr>
        <p:spPr>
          <a:xfrm>
            <a:off x="72007" y="2248503"/>
            <a:ext cx="3973050" cy="1307177"/>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400" b="1" i="1" kern="0" dirty="0">
                <a:solidFill>
                  <a:srgbClr val="FFFFFF"/>
                </a:solidFill>
              </a:rPr>
              <a:t>Виконавши команду </a:t>
            </a:r>
            <a:r>
              <a:rPr lang="uk-UA" sz="2400" b="1" i="1" kern="0" dirty="0">
                <a:solidFill>
                  <a:srgbClr val="FFFF00"/>
                </a:solidFill>
              </a:rPr>
              <a:t>Виконати</a:t>
            </a:r>
            <a:r>
              <a:rPr lang="uk-UA" sz="2400" b="1" i="1" kern="0" dirty="0">
                <a:solidFill>
                  <a:srgbClr val="FFFFFF"/>
                </a:solidFill>
              </a:rPr>
              <a:t> з меню </a:t>
            </a:r>
            <a:r>
              <a:rPr lang="uk-UA" sz="2400" b="1" i="1" kern="0" dirty="0">
                <a:solidFill>
                  <a:srgbClr val="FFFF00"/>
                </a:solidFill>
              </a:rPr>
              <a:t>Виконати</a:t>
            </a:r>
            <a:endParaRPr lang="uk-UA" sz="2400" b="1" i="1" kern="0" dirty="0">
              <a:solidFill>
                <a:srgbClr val="FFFFFF"/>
              </a:solidFill>
            </a:endParaRPr>
          </a:p>
        </p:txBody>
      </p:sp>
      <p:sp>
        <p:nvSpPr>
          <p:cNvPr id="8" name="Прямокутник 7"/>
          <p:cNvSpPr/>
          <p:nvPr/>
        </p:nvSpPr>
        <p:spPr>
          <a:xfrm>
            <a:off x="4110552" y="2248503"/>
            <a:ext cx="3973050" cy="1307177"/>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400" b="1" i="1" kern="0" dirty="0">
                <a:solidFill>
                  <a:srgbClr val="FFFFFF"/>
                </a:solidFill>
              </a:rPr>
              <a:t>Вибравши кнопку </a:t>
            </a:r>
            <a:r>
              <a:rPr lang="uk-UA" sz="2400" b="1" i="1" kern="0" dirty="0">
                <a:solidFill>
                  <a:srgbClr val="FFFF00"/>
                </a:solidFill>
              </a:rPr>
              <a:t>Виконати</a:t>
            </a:r>
            <a:r>
              <a:rPr lang="uk-UA" sz="2400" b="1" i="1" kern="0" dirty="0">
                <a:solidFill>
                  <a:srgbClr val="FFFFFF"/>
                </a:solidFill>
              </a:rPr>
              <a:t> на панелі </a:t>
            </a:r>
            <a:r>
              <a:rPr lang="uk-UA" sz="2400" b="1" i="1" kern="0" dirty="0">
                <a:solidFill>
                  <a:srgbClr val="FFFF00"/>
                </a:solidFill>
              </a:rPr>
              <a:t>інструментів</a:t>
            </a:r>
            <a:endParaRPr lang="uk-UA" sz="2400" b="1" i="1" kern="0" dirty="0">
              <a:solidFill>
                <a:srgbClr val="FFFFFF"/>
              </a:solidFill>
            </a:endParaRPr>
          </a:p>
        </p:txBody>
      </p:sp>
      <p:sp>
        <p:nvSpPr>
          <p:cNvPr id="9" name="Прямокутник 8"/>
          <p:cNvSpPr/>
          <p:nvPr/>
        </p:nvSpPr>
        <p:spPr>
          <a:xfrm>
            <a:off x="8149100" y="2248503"/>
            <a:ext cx="3973050" cy="1307177"/>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400" b="1" i="1" kern="0" dirty="0">
                <a:solidFill>
                  <a:srgbClr val="FFFFFF"/>
                </a:solidFill>
              </a:rPr>
              <a:t>Натиснувши клавішу </a:t>
            </a:r>
            <a:r>
              <a:rPr lang="uk-UA" sz="2400" b="1" i="1" kern="0" dirty="0">
                <a:solidFill>
                  <a:srgbClr val="FFFF00"/>
                </a:solidFill>
              </a:rPr>
              <a:t>F9</a:t>
            </a:r>
            <a:endParaRPr lang="uk-UA" sz="2400" b="1" i="1" kern="0" dirty="0">
              <a:solidFill>
                <a:srgbClr val="FFFFFF"/>
              </a:solidFill>
            </a:endParaRPr>
          </a:p>
        </p:txBody>
      </p:sp>
      <p:pic>
        <p:nvPicPr>
          <p:cNvPr id="3" name="Рисунок 2"/>
          <p:cNvPicPr>
            <a:picLocks noChangeAspect="1"/>
          </p:cNvPicPr>
          <p:nvPr/>
        </p:nvPicPr>
        <p:blipFill>
          <a:blip r:embed="rId3"/>
          <a:stretch>
            <a:fillRect/>
          </a:stretch>
        </p:blipFill>
        <p:spPr>
          <a:xfrm>
            <a:off x="440866" y="3638799"/>
            <a:ext cx="3303819" cy="2821403"/>
          </a:xfrm>
          <a:prstGeom prst="rect">
            <a:avLst/>
          </a:prstGeom>
        </p:spPr>
      </p:pic>
      <p:sp>
        <p:nvSpPr>
          <p:cNvPr id="12" name="Прямокутник 11"/>
          <p:cNvSpPr/>
          <p:nvPr/>
        </p:nvSpPr>
        <p:spPr>
          <a:xfrm>
            <a:off x="440866" y="6005012"/>
            <a:ext cx="3303819" cy="455190"/>
          </a:xfrm>
          <a:prstGeom prst="rect">
            <a:avLst/>
          </a:prstGeom>
          <a:solidFill>
            <a:srgbClr val="008000">
              <a:alpha val="30000"/>
            </a:srgbClr>
          </a:solidFill>
          <a:ln w="57150">
            <a:solidFill>
              <a:srgbClr val="D247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13" name="Стрілка вліво 12"/>
          <p:cNvSpPr/>
          <p:nvPr/>
        </p:nvSpPr>
        <p:spPr>
          <a:xfrm rot="18900000">
            <a:off x="1149662" y="5330160"/>
            <a:ext cx="1152128" cy="648072"/>
          </a:xfrm>
          <a:prstGeom prst="leftArrow">
            <a:avLst/>
          </a:prstGeom>
          <a:solidFill>
            <a:srgbClr val="FF0000"/>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FFFFFF"/>
              </a:solidFill>
              <a:effectLst/>
              <a:uLnTx/>
              <a:uFillTx/>
              <a:latin typeface="Verdana"/>
              <a:ea typeface="+mn-ea"/>
              <a:cs typeface="+mn-cs"/>
            </a:endParaRPr>
          </a:p>
        </p:txBody>
      </p:sp>
      <p:pic>
        <p:nvPicPr>
          <p:cNvPr id="5" name="Рисунок 4"/>
          <p:cNvPicPr>
            <a:picLocks noChangeAspect="1"/>
          </p:cNvPicPr>
          <p:nvPr/>
        </p:nvPicPr>
        <p:blipFill>
          <a:blip r:embed="rId4"/>
          <a:stretch>
            <a:fillRect/>
          </a:stretch>
        </p:blipFill>
        <p:spPr>
          <a:xfrm>
            <a:off x="4110552" y="3653313"/>
            <a:ext cx="3973050" cy="1758286"/>
          </a:xfrm>
          <a:prstGeom prst="rect">
            <a:avLst/>
          </a:prstGeom>
          <a:ln>
            <a:noFill/>
          </a:ln>
          <a:effectLst>
            <a:outerShdw blurRad="292100" dist="139700" dir="2700000" algn="tl" rotWithShape="0">
              <a:srgbClr val="333333">
                <a:alpha val="65000"/>
              </a:srgbClr>
            </a:outerShdw>
          </a:effectLst>
        </p:spPr>
      </p:pic>
      <p:sp>
        <p:nvSpPr>
          <p:cNvPr id="14" name="Прямокутник 13"/>
          <p:cNvSpPr/>
          <p:nvPr/>
        </p:nvSpPr>
        <p:spPr>
          <a:xfrm>
            <a:off x="5607951" y="4912867"/>
            <a:ext cx="488049" cy="498732"/>
          </a:xfrm>
          <a:prstGeom prst="rect">
            <a:avLst/>
          </a:prstGeom>
          <a:solidFill>
            <a:srgbClr val="008000">
              <a:alpha val="30000"/>
            </a:srgbClr>
          </a:solidFill>
          <a:ln w="57150">
            <a:solidFill>
              <a:srgbClr val="D247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15" name="Стрілка вліво 14"/>
          <p:cNvSpPr/>
          <p:nvPr/>
        </p:nvSpPr>
        <p:spPr>
          <a:xfrm rot="18900000">
            <a:off x="5734695" y="4208420"/>
            <a:ext cx="1152128" cy="648072"/>
          </a:xfrm>
          <a:prstGeom prst="leftArrow">
            <a:avLst/>
          </a:prstGeom>
          <a:solidFill>
            <a:srgbClr val="FF0000"/>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FFFFFF"/>
              </a:solidFill>
              <a:effectLst/>
              <a:uLnTx/>
              <a:uFillTx/>
              <a:latin typeface="Verdana"/>
              <a:ea typeface="+mn-ea"/>
              <a:cs typeface="+mn-cs"/>
            </a:endParaRPr>
          </a:p>
        </p:txBody>
      </p:sp>
      <p:pic>
        <p:nvPicPr>
          <p:cNvPr id="16" name="Рисунок 15"/>
          <p:cNvPicPr>
            <a:picLocks noChangeAspect="1"/>
          </p:cNvPicPr>
          <p:nvPr/>
        </p:nvPicPr>
        <p:blipFill>
          <a:blip r:embed="rId5"/>
          <a:stretch>
            <a:fillRect/>
          </a:stretch>
        </p:blipFill>
        <p:spPr>
          <a:xfrm>
            <a:off x="9060870" y="3798456"/>
            <a:ext cx="2149509" cy="24694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748360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4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Effect transition="in" filter="fade">
                                      <p:cBhvr>
                                        <p:cTn id="17" dur="1000"/>
                                        <p:tgtEl>
                                          <p:spTgt spid="3"/>
                                        </p:tgtEl>
                                      </p:cBhvr>
                                    </p:animEffect>
                                  </p:childTnLst>
                                </p:cTn>
                              </p:par>
                            </p:childTnLst>
                          </p:cTn>
                        </p:par>
                        <p:par>
                          <p:cTn id="18" fill="hold">
                            <p:stCondLst>
                              <p:cond delay="5000"/>
                            </p:stCondLst>
                            <p:childTnLst>
                              <p:par>
                                <p:cTn id="19" presetID="21" presetClass="entr" presetSubtype="1"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heel(1)">
                                      <p:cBhvr>
                                        <p:cTn id="21" dur="2250"/>
                                        <p:tgtEl>
                                          <p:spTgt spid="12"/>
                                        </p:tgtEl>
                                      </p:cBhvr>
                                    </p:animEffect>
                                  </p:childTnLst>
                                </p:cTn>
                              </p:par>
                            </p:childTnLst>
                          </p:cTn>
                        </p:par>
                        <p:par>
                          <p:cTn id="22" fill="hold">
                            <p:stCondLst>
                              <p:cond delay="925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1000"/>
                                        <p:tgtEl>
                                          <p:spTgt spid="13"/>
                                        </p:tgtEl>
                                      </p:cBhvr>
                                    </p:animEffect>
                                  </p:childTnLst>
                                </p:cTn>
                              </p:par>
                            </p:childTnLst>
                          </p:cTn>
                        </p:par>
                        <p:par>
                          <p:cTn id="26" fill="hold">
                            <p:stCondLst>
                              <p:cond delay="10250"/>
                            </p:stCondLst>
                            <p:childTnLst>
                              <p:par>
                                <p:cTn id="27" presetID="22" presetClass="entr" presetSubtype="8"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1000"/>
                                        <p:tgtEl>
                                          <p:spTgt spid="8"/>
                                        </p:tgtEl>
                                      </p:cBhvr>
                                    </p:animEffect>
                                  </p:childTnLst>
                                </p:cTn>
                              </p:par>
                            </p:childTnLst>
                          </p:cTn>
                        </p:par>
                        <p:par>
                          <p:cTn id="30" fill="hold">
                            <p:stCondLst>
                              <p:cond delay="12250"/>
                            </p:stCondLst>
                            <p:childTnLst>
                              <p:par>
                                <p:cTn id="31" presetID="53" presetClass="entr" presetSubtype="16"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Effect transition="in" filter="fade">
                                      <p:cBhvr>
                                        <p:cTn id="35" dur="1000"/>
                                        <p:tgtEl>
                                          <p:spTgt spid="5"/>
                                        </p:tgtEl>
                                      </p:cBhvr>
                                    </p:animEffect>
                                  </p:childTnLst>
                                </p:cTn>
                              </p:par>
                            </p:childTnLst>
                          </p:cTn>
                        </p:par>
                        <p:par>
                          <p:cTn id="36" fill="hold">
                            <p:stCondLst>
                              <p:cond delay="13250"/>
                            </p:stCondLst>
                            <p:childTnLst>
                              <p:par>
                                <p:cTn id="37" presetID="21" presetClass="entr" presetSubtype="1"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heel(1)">
                                      <p:cBhvr>
                                        <p:cTn id="39" dur="2250"/>
                                        <p:tgtEl>
                                          <p:spTgt spid="14"/>
                                        </p:tgtEl>
                                      </p:cBhvr>
                                    </p:animEffect>
                                  </p:childTnLst>
                                </p:cTn>
                              </p:par>
                            </p:childTnLst>
                          </p:cTn>
                        </p:par>
                        <p:par>
                          <p:cTn id="40" fill="hold">
                            <p:stCondLst>
                              <p:cond delay="15500"/>
                            </p:stCondLst>
                            <p:childTnLst>
                              <p:par>
                                <p:cTn id="41" presetID="22" presetClass="entr" presetSubtype="1"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up)">
                                      <p:cBhvr>
                                        <p:cTn id="43" dur="1000"/>
                                        <p:tgtEl>
                                          <p:spTgt spid="15"/>
                                        </p:tgtEl>
                                      </p:cBhvr>
                                    </p:animEffect>
                                  </p:childTnLst>
                                </p:cTn>
                              </p:par>
                            </p:childTnLst>
                          </p:cTn>
                        </p:par>
                        <p:par>
                          <p:cTn id="44" fill="hold">
                            <p:stCondLst>
                              <p:cond delay="16500"/>
                            </p:stCondLst>
                            <p:childTnLst>
                              <p:par>
                                <p:cTn id="45" presetID="22" presetClass="entr" presetSubtype="8"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left)">
                                      <p:cBhvr>
                                        <p:cTn id="47" dur="1000"/>
                                        <p:tgtEl>
                                          <p:spTgt spid="9"/>
                                        </p:tgtEl>
                                      </p:cBhvr>
                                    </p:animEffect>
                                  </p:childTnLst>
                                </p:cTn>
                              </p:par>
                            </p:childTnLst>
                          </p:cTn>
                        </p:par>
                        <p:par>
                          <p:cTn id="48" fill="hold">
                            <p:stCondLst>
                              <p:cond delay="17500"/>
                            </p:stCondLst>
                            <p:childTnLst>
                              <p:par>
                                <p:cTn id="49" presetID="53" presetClass="entr" presetSubtype="16"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1000" fill="hold"/>
                                        <p:tgtEl>
                                          <p:spTgt spid="16"/>
                                        </p:tgtEl>
                                        <p:attrNameLst>
                                          <p:attrName>ppt_w</p:attrName>
                                        </p:attrNameLst>
                                      </p:cBhvr>
                                      <p:tavLst>
                                        <p:tav tm="0">
                                          <p:val>
                                            <p:fltVal val="0"/>
                                          </p:val>
                                        </p:tav>
                                        <p:tav tm="100000">
                                          <p:val>
                                            <p:strVal val="#ppt_w"/>
                                          </p:val>
                                        </p:tav>
                                      </p:tavLst>
                                    </p:anim>
                                    <p:anim calcmode="lin" valueType="num">
                                      <p:cBhvr>
                                        <p:cTn id="52" dur="1000" fill="hold"/>
                                        <p:tgtEl>
                                          <p:spTgt spid="16"/>
                                        </p:tgtEl>
                                        <p:attrNameLst>
                                          <p:attrName>ppt_h</p:attrName>
                                        </p:attrNameLst>
                                      </p:cBhvr>
                                      <p:tavLst>
                                        <p:tav tm="0">
                                          <p:val>
                                            <p:fltVal val="0"/>
                                          </p:val>
                                        </p:tav>
                                        <p:tav tm="100000">
                                          <p:val>
                                            <p:strVal val="#ppt_h"/>
                                          </p:val>
                                        </p:tav>
                                      </p:tavLst>
                                    </p:anim>
                                    <p:animEffect transition="in" filter="fade">
                                      <p:cBhvr>
                                        <p:cTn id="5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2" grpId="0" animBg="1"/>
      <p:bldP spid="13" grpId="0" animBg="1"/>
      <p:bldP spid="14"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7315" y="209841"/>
            <a:ext cx="9053954" cy="532820"/>
          </a:xfrm>
        </p:spPr>
        <p:txBody>
          <a:bodyPr>
            <a:noAutofit/>
          </a:bodyPr>
          <a:lstStyle/>
          <a:p>
            <a:r>
              <a:rPr lang="uk-UA" dirty="0"/>
              <a:t>Виконання проекту</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12050142" cy="1815882"/>
          </a:xfrm>
          <a:prstGeom prst="rect">
            <a:avLst/>
          </a:prstGeom>
          <a:gradFill rotWithShape="1">
            <a:gsLst>
              <a:gs pos="0">
                <a:srgbClr val="19426B">
                  <a:satMod val="103000"/>
                  <a:lumMod val="102000"/>
                  <a:tint val="94000"/>
                </a:srgbClr>
              </a:gs>
              <a:gs pos="50000">
                <a:srgbClr val="19426B">
                  <a:satMod val="110000"/>
                  <a:lumMod val="100000"/>
                  <a:shade val="100000"/>
                </a:srgbClr>
              </a:gs>
              <a:gs pos="100000">
                <a:srgbClr val="19426B">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Під час запуску проекту на виконання розпочинає свою роботу </a:t>
            </a:r>
            <a:r>
              <a:rPr lang="uk-UA" sz="2800" b="1" i="1" kern="0" dirty="0">
                <a:solidFill>
                  <a:srgbClr val="FFFF00"/>
                </a:solidFill>
              </a:rPr>
              <a:t>програма-компілятор</a:t>
            </a:r>
            <a:r>
              <a:rPr lang="uk-UA" sz="2800" b="1" i="1" kern="0" dirty="0">
                <a:solidFill>
                  <a:srgbClr val="FFFFFF"/>
                </a:solidFill>
              </a:rPr>
              <a:t>. Насамперед ця програма аналізує текст проекту на наявність синтаксичних помилок. </a:t>
            </a:r>
          </a:p>
        </p:txBody>
      </p:sp>
      <p:sp>
        <p:nvSpPr>
          <p:cNvPr id="11"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5 </a:t>
            </a:r>
            <a:r>
              <a:rPr lang="en-US" sz="1200" kern="0" dirty="0">
                <a:solidFill>
                  <a:srgbClr val="000000"/>
                </a:solidFill>
                <a:latin typeface="Verdana" pitchFamily="34" charset="0"/>
              </a:rPr>
              <a:t>§ </a:t>
            </a:r>
            <a:r>
              <a:rPr lang="uk-UA" sz="1200" kern="0" dirty="0">
                <a:solidFill>
                  <a:srgbClr val="000000"/>
                </a:solidFill>
                <a:latin typeface="Verdana" pitchFamily="34" charset="0"/>
              </a:rPr>
              <a:t>5.1</a:t>
            </a:r>
            <a:endParaRPr lang="en-US" sz="1200" kern="0" dirty="0">
              <a:solidFill>
                <a:srgbClr val="000000"/>
              </a:solidFill>
              <a:latin typeface="Verdana" pitchFamily="34" charset="0"/>
            </a:endParaRPr>
          </a:p>
        </p:txBody>
      </p:sp>
      <p:pic>
        <p:nvPicPr>
          <p:cNvPr id="14340" name="Picture 4" descr="https://pbs.twimg.com/profile_images/449994023575371777/iWzZYMF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1725" y="3156191"/>
            <a:ext cx="3639087" cy="363908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2007" y="3156191"/>
            <a:ext cx="8114049" cy="2246769"/>
          </a:xfrm>
          <a:prstGeom prst="rect">
            <a:avLst/>
          </a:prstGeom>
          <a:gradFill rotWithShape="1">
            <a:gsLst>
              <a:gs pos="0">
                <a:srgbClr val="19426B">
                  <a:satMod val="103000"/>
                  <a:lumMod val="102000"/>
                  <a:tint val="94000"/>
                </a:srgbClr>
              </a:gs>
              <a:gs pos="50000">
                <a:srgbClr val="19426B">
                  <a:satMod val="110000"/>
                  <a:lumMod val="100000"/>
                  <a:shade val="100000"/>
                </a:srgbClr>
              </a:gs>
              <a:gs pos="100000">
                <a:srgbClr val="19426B">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У разі наявності таких помилок, ця програма перериває свою роботу і вказує на місце першої з них. Потрібно виправити помилку і знову запустити проект на виконання.</a:t>
            </a:r>
          </a:p>
        </p:txBody>
      </p:sp>
    </p:spTree>
    <p:extLst>
      <p:ext uri="{BB962C8B-B14F-4D97-AF65-F5344CB8AC3E}">
        <p14:creationId xmlns:p14="http://schemas.microsoft.com/office/powerpoint/2010/main" val="16360196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1000"/>
                                        <p:tgtEl>
                                          <p:spTgt spid="8"/>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14340"/>
                                        </p:tgtEl>
                                        <p:attrNameLst>
                                          <p:attrName>style.visibility</p:attrName>
                                        </p:attrNameLst>
                                      </p:cBhvr>
                                      <p:to>
                                        <p:strVal val="visible"/>
                                      </p:to>
                                    </p:set>
                                    <p:anim calcmode="lin" valueType="num">
                                      <p:cBhvr>
                                        <p:cTn id="15" dur="1000" fill="hold"/>
                                        <p:tgtEl>
                                          <p:spTgt spid="14340"/>
                                        </p:tgtEl>
                                        <p:attrNameLst>
                                          <p:attrName>ppt_w</p:attrName>
                                        </p:attrNameLst>
                                      </p:cBhvr>
                                      <p:tavLst>
                                        <p:tav tm="0">
                                          <p:val>
                                            <p:fltVal val="0"/>
                                          </p:val>
                                        </p:tav>
                                        <p:tav tm="100000">
                                          <p:val>
                                            <p:strVal val="#ppt_w"/>
                                          </p:val>
                                        </p:tav>
                                      </p:tavLst>
                                    </p:anim>
                                    <p:anim calcmode="lin" valueType="num">
                                      <p:cBhvr>
                                        <p:cTn id="16" dur="1000" fill="hold"/>
                                        <p:tgtEl>
                                          <p:spTgt spid="14340"/>
                                        </p:tgtEl>
                                        <p:attrNameLst>
                                          <p:attrName>ppt_h</p:attrName>
                                        </p:attrNameLst>
                                      </p:cBhvr>
                                      <p:tavLst>
                                        <p:tav tm="0">
                                          <p:val>
                                            <p:fltVal val="0"/>
                                          </p:val>
                                        </p:tav>
                                        <p:tav tm="100000">
                                          <p:val>
                                            <p:strVal val="#ppt_h"/>
                                          </p:val>
                                        </p:tav>
                                      </p:tavLst>
                                    </p:anim>
                                    <p:animEffect transition="in" filter="fade">
                                      <p:cBhvr>
                                        <p:cTn id="17" dur="1000"/>
                                        <p:tgtEl>
                                          <p:spTgt spid="14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7315" y="209841"/>
            <a:ext cx="9053954" cy="532820"/>
          </a:xfrm>
        </p:spPr>
        <p:txBody>
          <a:bodyPr>
            <a:noAutofit/>
          </a:bodyPr>
          <a:lstStyle/>
          <a:p>
            <a:r>
              <a:rPr lang="uk-UA" dirty="0"/>
              <a:t>Виконання проекту</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12050142" cy="2246769"/>
          </a:xfrm>
          <a:prstGeom prst="rect">
            <a:avLst/>
          </a:prstGeom>
          <a:gradFill rotWithShape="1">
            <a:gsLst>
              <a:gs pos="0">
                <a:srgbClr val="19426B">
                  <a:satMod val="103000"/>
                  <a:lumMod val="102000"/>
                  <a:tint val="94000"/>
                </a:srgbClr>
              </a:gs>
              <a:gs pos="50000">
                <a:srgbClr val="19426B">
                  <a:satMod val="110000"/>
                  <a:lumMod val="100000"/>
                  <a:shade val="100000"/>
                </a:srgbClr>
              </a:gs>
              <a:gs pos="100000">
                <a:srgbClr val="19426B">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Якщо текст проекту не містить синтаксичних помилок, то програма-компілятор перекладає текст проекту з мови </a:t>
            </a:r>
            <a:r>
              <a:rPr lang="uk-UA" sz="2800" b="1" i="1" kern="0" dirty="0" err="1">
                <a:solidFill>
                  <a:srgbClr val="FFFF00"/>
                </a:solidFill>
              </a:rPr>
              <a:t>Object</a:t>
            </a:r>
            <a:r>
              <a:rPr lang="uk-UA" sz="2800" b="1" i="1" kern="0" dirty="0">
                <a:solidFill>
                  <a:srgbClr val="FFFF00"/>
                </a:solidFill>
              </a:rPr>
              <a:t> </a:t>
            </a:r>
            <a:r>
              <a:rPr lang="uk-UA" sz="2800" b="1" i="1" kern="0" dirty="0" err="1">
                <a:solidFill>
                  <a:srgbClr val="FFFF00"/>
                </a:solidFill>
              </a:rPr>
              <a:t>Pascal</a:t>
            </a:r>
            <a:r>
              <a:rPr lang="uk-UA" sz="2800" b="1" i="1" kern="0" dirty="0">
                <a:solidFill>
                  <a:srgbClr val="FFFF00"/>
                </a:solidFill>
              </a:rPr>
              <a:t> </a:t>
            </a:r>
            <a:r>
              <a:rPr lang="uk-UA" sz="2800" b="1" i="1" kern="0" dirty="0">
                <a:solidFill>
                  <a:srgbClr val="FFFFFF"/>
                </a:solidFill>
              </a:rPr>
              <a:t>на мову команд, які може виконати процесор комп'ютера, і передає вже перекладений проект процесору на виконання.</a:t>
            </a:r>
          </a:p>
        </p:txBody>
      </p:sp>
      <p:sp>
        <p:nvSpPr>
          <p:cNvPr id="11"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5 </a:t>
            </a:r>
            <a:r>
              <a:rPr lang="en-US" sz="1200" kern="0" dirty="0">
                <a:solidFill>
                  <a:srgbClr val="000000"/>
                </a:solidFill>
                <a:latin typeface="Verdana" pitchFamily="34" charset="0"/>
              </a:rPr>
              <a:t>§ </a:t>
            </a:r>
            <a:r>
              <a:rPr lang="uk-UA" sz="1200" kern="0" dirty="0">
                <a:solidFill>
                  <a:srgbClr val="000000"/>
                </a:solidFill>
                <a:latin typeface="Verdana" pitchFamily="34" charset="0"/>
              </a:rPr>
              <a:t>5.1</a:t>
            </a:r>
            <a:endParaRPr lang="en-US" sz="1200" kern="0" dirty="0">
              <a:solidFill>
                <a:srgbClr val="000000"/>
              </a:solidFill>
              <a:latin typeface="Verdana" pitchFamily="34" charset="0"/>
            </a:endParaRPr>
          </a:p>
        </p:txBody>
      </p:sp>
      <p:pic>
        <p:nvPicPr>
          <p:cNvPr id="3" name="Рисунок 2"/>
          <p:cNvPicPr>
            <a:picLocks noChangeAspect="1"/>
          </p:cNvPicPr>
          <p:nvPr/>
        </p:nvPicPr>
        <p:blipFill>
          <a:blip r:embed="rId3"/>
          <a:stretch>
            <a:fillRect/>
          </a:stretch>
        </p:blipFill>
        <p:spPr>
          <a:xfrm>
            <a:off x="247202" y="3623808"/>
            <a:ext cx="5355312" cy="2677656"/>
          </a:xfrm>
          <a:prstGeom prst="rect">
            <a:avLst/>
          </a:prstGeom>
          <a:ln>
            <a:noFill/>
          </a:ln>
          <a:effectLst>
            <a:outerShdw blurRad="292100" dist="139700" dir="2700000" algn="tl" rotWithShape="0">
              <a:srgbClr val="333333">
                <a:alpha val="65000"/>
              </a:srgbClr>
            </a:outerShdw>
          </a:effectLst>
        </p:spPr>
      </p:pic>
      <p:pic>
        <p:nvPicPr>
          <p:cNvPr id="13314" name="Picture 2" descr="http://ehow.com.ua/hi-tech/files/yaki-ye-protsesori-300x200.jpg"/>
          <p:cNvPicPr>
            <a:picLocks noChangeAspect="1" noChangeArrowheads="1"/>
          </p:cNvPicPr>
          <p:nvPr/>
        </p:nvPicPr>
        <p:blipFill rotWithShape="1">
          <a:blip r:embed="rId4">
            <a:extLst>
              <a:ext uri="{28A0092B-C50C-407E-A947-70E740481C1C}">
                <a14:useLocalDpi xmlns:a14="http://schemas.microsoft.com/office/drawing/2010/main" val="0"/>
              </a:ext>
            </a:extLst>
          </a:blip>
          <a:srcRect r="7027"/>
          <a:stretch/>
        </p:blipFill>
        <p:spPr bwMode="auto">
          <a:xfrm>
            <a:off x="7650499" y="3551237"/>
            <a:ext cx="4338299" cy="3110821"/>
          </a:xfrm>
          <a:prstGeom prst="rect">
            <a:avLst/>
          </a:prstGeom>
          <a:noFill/>
          <a:extLst>
            <a:ext uri="{909E8E84-426E-40DD-AFC4-6F175D3DCCD1}">
              <a14:hiddenFill xmlns:a14="http://schemas.microsoft.com/office/drawing/2010/main">
                <a:solidFill>
                  <a:srgbClr val="FFFFFF"/>
                </a:solidFill>
              </a14:hiddenFill>
            </a:ext>
          </a:extLst>
        </p:spPr>
      </p:pic>
      <p:sp>
        <p:nvSpPr>
          <p:cNvPr id="8" name="Стрілка вліво 7"/>
          <p:cNvSpPr/>
          <p:nvPr/>
        </p:nvSpPr>
        <p:spPr>
          <a:xfrm rot="10800000">
            <a:off x="6097079" y="4427155"/>
            <a:ext cx="1555044" cy="1070962"/>
          </a:xfrm>
          <a:prstGeom prst="leftArrow">
            <a:avLst/>
          </a:prstGeom>
          <a:solidFill>
            <a:srgbClr val="FF0000"/>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29209532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1000"/>
                                        <p:tgtEl>
                                          <p:spTgt spid="8"/>
                                        </p:tgtEl>
                                      </p:cBhvr>
                                    </p:animEffect>
                                  </p:childTnLst>
                                </p:cTn>
                              </p:par>
                            </p:childTnLst>
                          </p:cTn>
                        </p:par>
                        <p:par>
                          <p:cTn id="18" fill="hold">
                            <p:stCondLst>
                              <p:cond delay="3000"/>
                            </p:stCondLst>
                            <p:childTnLst>
                              <p:par>
                                <p:cTn id="19" presetID="53" presetClass="entr" presetSubtype="16" fill="hold" nodeType="afterEffect">
                                  <p:stCondLst>
                                    <p:cond delay="0"/>
                                  </p:stCondLst>
                                  <p:childTnLst>
                                    <p:set>
                                      <p:cBhvr>
                                        <p:cTn id="20" dur="1" fill="hold">
                                          <p:stCondLst>
                                            <p:cond delay="0"/>
                                          </p:stCondLst>
                                        </p:cTn>
                                        <p:tgtEl>
                                          <p:spTgt spid="13314"/>
                                        </p:tgtEl>
                                        <p:attrNameLst>
                                          <p:attrName>style.visibility</p:attrName>
                                        </p:attrNameLst>
                                      </p:cBhvr>
                                      <p:to>
                                        <p:strVal val="visible"/>
                                      </p:to>
                                    </p:set>
                                    <p:anim calcmode="lin" valueType="num">
                                      <p:cBhvr>
                                        <p:cTn id="21" dur="1000" fill="hold"/>
                                        <p:tgtEl>
                                          <p:spTgt spid="13314"/>
                                        </p:tgtEl>
                                        <p:attrNameLst>
                                          <p:attrName>ppt_w</p:attrName>
                                        </p:attrNameLst>
                                      </p:cBhvr>
                                      <p:tavLst>
                                        <p:tav tm="0">
                                          <p:val>
                                            <p:fltVal val="0"/>
                                          </p:val>
                                        </p:tav>
                                        <p:tav tm="100000">
                                          <p:val>
                                            <p:strVal val="#ppt_w"/>
                                          </p:val>
                                        </p:tav>
                                      </p:tavLst>
                                    </p:anim>
                                    <p:anim calcmode="lin" valueType="num">
                                      <p:cBhvr>
                                        <p:cTn id="22" dur="1000" fill="hold"/>
                                        <p:tgtEl>
                                          <p:spTgt spid="13314"/>
                                        </p:tgtEl>
                                        <p:attrNameLst>
                                          <p:attrName>ppt_h</p:attrName>
                                        </p:attrNameLst>
                                      </p:cBhvr>
                                      <p:tavLst>
                                        <p:tav tm="0">
                                          <p:val>
                                            <p:fltVal val="0"/>
                                          </p:val>
                                        </p:tav>
                                        <p:tav tm="100000">
                                          <p:val>
                                            <p:strVal val="#ppt_h"/>
                                          </p:val>
                                        </p:tav>
                                      </p:tavLst>
                                    </p:anim>
                                    <p:animEffect transition="in" filter="fade">
                                      <p:cBhvr>
                                        <p:cTn id="23" dur="10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7315" y="209841"/>
            <a:ext cx="9053954" cy="532820"/>
          </a:xfrm>
        </p:spPr>
        <p:txBody>
          <a:bodyPr>
            <a:noAutofit/>
          </a:bodyPr>
          <a:lstStyle/>
          <a:p>
            <a:r>
              <a:rPr lang="uk-UA" dirty="0"/>
              <a:t>Виконання проекту</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12050142" cy="1384995"/>
          </a:xfrm>
          <a:prstGeom prst="rect">
            <a:avLst/>
          </a:prstGeom>
          <a:gradFill rotWithShape="1">
            <a:gsLst>
              <a:gs pos="0">
                <a:srgbClr val="19426B">
                  <a:satMod val="103000"/>
                  <a:lumMod val="102000"/>
                  <a:tint val="94000"/>
                </a:srgbClr>
              </a:gs>
              <a:gs pos="50000">
                <a:srgbClr val="19426B">
                  <a:satMod val="110000"/>
                  <a:lumMod val="100000"/>
                  <a:shade val="100000"/>
                </a:srgbClr>
              </a:gs>
              <a:gs pos="100000">
                <a:srgbClr val="19426B">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Для закінчення виконання проекту потрібно закрити вікно його виконання, вибравши кнопку </a:t>
            </a:r>
            <a:r>
              <a:rPr lang="uk-UA" sz="2800" b="1" i="1" kern="0" dirty="0">
                <a:solidFill>
                  <a:srgbClr val="FFFF00"/>
                </a:solidFill>
              </a:rPr>
              <a:t>закриття</a:t>
            </a:r>
            <a:r>
              <a:rPr lang="uk-UA" sz="2800" b="1" i="1" kern="0" dirty="0">
                <a:solidFill>
                  <a:srgbClr val="FFFFFF"/>
                </a:solidFill>
              </a:rPr>
              <a:t> </a:t>
            </a:r>
            <a:r>
              <a:rPr lang="uk-UA" sz="2800" b="1" i="1" kern="0" dirty="0">
                <a:solidFill>
                  <a:srgbClr val="FFFF00"/>
                </a:solidFill>
              </a:rPr>
              <a:t>вікна</a:t>
            </a:r>
            <a:r>
              <a:rPr lang="uk-UA" sz="2800" b="1" i="1" kern="0" dirty="0">
                <a:solidFill>
                  <a:srgbClr val="FFFFFF"/>
                </a:solidFill>
              </a:rPr>
              <a:t> або натиснувши сполучення клавіш </a:t>
            </a:r>
            <a:r>
              <a:rPr lang="en-US" sz="2800" b="1" i="1" kern="0" dirty="0">
                <a:solidFill>
                  <a:srgbClr val="FFFF00"/>
                </a:solidFill>
              </a:rPr>
              <a:t>Alt + F4</a:t>
            </a:r>
            <a:r>
              <a:rPr lang="en-US" sz="2800" b="1" i="1" kern="0" dirty="0">
                <a:solidFill>
                  <a:srgbClr val="FFFFFF"/>
                </a:solidFill>
              </a:rPr>
              <a:t>.</a:t>
            </a:r>
          </a:p>
        </p:txBody>
      </p:sp>
      <p:sp>
        <p:nvSpPr>
          <p:cNvPr id="11"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5 </a:t>
            </a:r>
            <a:r>
              <a:rPr lang="en-US" sz="1200" kern="0" dirty="0">
                <a:solidFill>
                  <a:srgbClr val="000000"/>
                </a:solidFill>
                <a:latin typeface="Verdana" pitchFamily="34" charset="0"/>
              </a:rPr>
              <a:t>§ </a:t>
            </a:r>
            <a:r>
              <a:rPr lang="uk-UA" sz="1200" kern="0" dirty="0">
                <a:solidFill>
                  <a:srgbClr val="000000"/>
                </a:solidFill>
                <a:latin typeface="Verdana" pitchFamily="34" charset="0"/>
              </a:rPr>
              <a:t>5.1</a:t>
            </a:r>
            <a:endParaRPr lang="en-US" sz="1200" kern="0" dirty="0">
              <a:solidFill>
                <a:srgbClr val="000000"/>
              </a:solidFill>
              <a:latin typeface="Verdana" pitchFamily="34" charset="0"/>
            </a:endParaRPr>
          </a:p>
        </p:txBody>
      </p:sp>
      <p:pic>
        <p:nvPicPr>
          <p:cNvPr id="3" name="Рисунок 2"/>
          <p:cNvPicPr>
            <a:picLocks noChangeAspect="1"/>
          </p:cNvPicPr>
          <p:nvPr/>
        </p:nvPicPr>
        <p:blipFill>
          <a:blip r:embed="rId3"/>
          <a:stretch>
            <a:fillRect/>
          </a:stretch>
        </p:blipFill>
        <p:spPr>
          <a:xfrm>
            <a:off x="72008" y="2697872"/>
            <a:ext cx="4397369" cy="3714548"/>
          </a:xfrm>
          <a:prstGeom prst="rect">
            <a:avLst/>
          </a:prstGeom>
          <a:ln>
            <a:noFill/>
          </a:ln>
          <a:effectLst>
            <a:outerShdw blurRad="292100" dist="139700" dir="2700000" algn="tl" rotWithShape="0">
              <a:srgbClr val="333333">
                <a:alpha val="65000"/>
              </a:srgbClr>
            </a:outerShdw>
          </a:effectLst>
        </p:spPr>
      </p:pic>
      <p:sp>
        <p:nvSpPr>
          <p:cNvPr id="7" name="Прямокутник 6"/>
          <p:cNvSpPr/>
          <p:nvPr/>
        </p:nvSpPr>
        <p:spPr>
          <a:xfrm>
            <a:off x="3920784" y="2679387"/>
            <a:ext cx="505051" cy="455190"/>
          </a:xfrm>
          <a:prstGeom prst="rect">
            <a:avLst/>
          </a:prstGeom>
          <a:solidFill>
            <a:srgbClr val="008000">
              <a:alpha val="30000"/>
            </a:srgbClr>
          </a:solidFill>
          <a:ln w="57150">
            <a:solidFill>
              <a:srgbClr val="D247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8" name="Стрілка вліво 7"/>
          <p:cNvSpPr/>
          <p:nvPr/>
        </p:nvSpPr>
        <p:spPr>
          <a:xfrm rot="8100000">
            <a:off x="3080062" y="3176528"/>
            <a:ext cx="1152128" cy="648072"/>
          </a:xfrm>
          <a:prstGeom prst="leftArrow">
            <a:avLst/>
          </a:prstGeom>
          <a:solidFill>
            <a:srgbClr val="FF0000"/>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FFFFFF"/>
              </a:solidFill>
              <a:effectLst/>
              <a:uLnTx/>
              <a:uFillTx/>
              <a:latin typeface="Verdana"/>
              <a:ea typeface="+mn-ea"/>
              <a:cs typeface="+mn-cs"/>
            </a:endParaRPr>
          </a:p>
        </p:txBody>
      </p:sp>
      <p:pic>
        <p:nvPicPr>
          <p:cNvPr id="9" name="Рисунок 8"/>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808839" y="2697872"/>
            <a:ext cx="7078359" cy="3714548"/>
          </a:xfrm>
          <a:prstGeom prst="rect">
            <a:avLst/>
          </a:prstGeom>
          <a:ln>
            <a:noFill/>
          </a:ln>
          <a:effectLst>
            <a:outerShdw blurRad="292100" dist="139700" dir="2700000" algn="tl" rotWithShape="0">
              <a:srgbClr val="333333">
                <a:alpha val="65000"/>
              </a:srgbClr>
            </a:outerShdw>
          </a:effectLst>
        </p:spPr>
      </p:pic>
      <p:sp>
        <p:nvSpPr>
          <p:cNvPr id="12" name="Прямокутник 11"/>
          <p:cNvSpPr/>
          <p:nvPr/>
        </p:nvSpPr>
        <p:spPr>
          <a:xfrm>
            <a:off x="6157345" y="5661619"/>
            <a:ext cx="627630" cy="583606"/>
          </a:xfrm>
          <a:prstGeom prst="rect">
            <a:avLst/>
          </a:prstGeom>
          <a:solidFill>
            <a:srgbClr val="008000">
              <a:alpha val="30000"/>
            </a:srgbClr>
          </a:solidFill>
          <a:ln w="57150">
            <a:solidFill>
              <a:srgbClr val="D247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13" name="Прямокутник 12"/>
          <p:cNvSpPr/>
          <p:nvPr/>
        </p:nvSpPr>
        <p:spPr>
          <a:xfrm>
            <a:off x="7221193" y="2904601"/>
            <a:ext cx="522632" cy="572024"/>
          </a:xfrm>
          <a:prstGeom prst="rect">
            <a:avLst/>
          </a:prstGeom>
          <a:solidFill>
            <a:srgbClr val="008000">
              <a:alpha val="30000"/>
            </a:srgbClr>
          </a:solidFill>
          <a:ln w="57150">
            <a:solidFill>
              <a:srgbClr val="D247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Tree>
    <p:extLst>
      <p:ext uri="{BB962C8B-B14F-4D97-AF65-F5344CB8AC3E}">
        <p14:creationId xmlns:p14="http://schemas.microsoft.com/office/powerpoint/2010/main" val="31697370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childTnLst>
                                </p:cTn>
                              </p:par>
                            </p:childTnLst>
                          </p:cTn>
                        </p:par>
                        <p:par>
                          <p:cTn id="14" fill="hold">
                            <p:stCondLst>
                              <p:cond delay="2000"/>
                            </p:stCondLst>
                            <p:childTnLst>
                              <p:par>
                                <p:cTn id="15" presetID="21"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250"/>
                                        <p:tgtEl>
                                          <p:spTgt spid="7"/>
                                        </p:tgtEl>
                                      </p:cBhvr>
                                    </p:animEffect>
                                  </p:childTnLst>
                                </p:cTn>
                              </p:par>
                            </p:childTnLst>
                          </p:cTn>
                        </p:par>
                        <p:par>
                          <p:cTn id="18" fill="hold">
                            <p:stCondLst>
                              <p:cond delay="425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childTnLst>
                          </p:cTn>
                        </p:par>
                        <p:par>
                          <p:cTn id="22" fill="hold">
                            <p:stCondLst>
                              <p:cond delay="5250"/>
                            </p:stCondLst>
                            <p:childTnLst>
                              <p:par>
                                <p:cTn id="23" presetID="53" presetClass="entr" presetSubtype="16"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ppt_w</p:attrName>
                                        </p:attrNameLst>
                                      </p:cBhvr>
                                      <p:tavLst>
                                        <p:tav tm="0">
                                          <p:val>
                                            <p:fltVal val="0"/>
                                          </p:val>
                                        </p:tav>
                                        <p:tav tm="100000">
                                          <p:val>
                                            <p:strVal val="#ppt_w"/>
                                          </p:val>
                                        </p:tav>
                                      </p:tavLst>
                                    </p:anim>
                                    <p:anim calcmode="lin" valueType="num">
                                      <p:cBhvr>
                                        <p:cTn id="26" dur="1000" fill="hold"/>
                                        <p:tgtEl>
                                          <p:spTgt spid="9"/>
                                        </p:tgtEl>
                                        <p:attrNameLst>
                                          <p:attrName>ppt_h</p:attrName>
                                        </p:attrNameLst>
                                      </p:cBhvr>
                                      <p:tavLst>
                                        <p:tav tm="0">
                                          <p:val>
                                            <p:fltVal val="0"/>
                                          </p:val>
                                        </p:tav>
                                        <p:tav tm="100000">
                                          <p:val>
                                            <p:strVal val="#ppt_h"/>
                                          </p:val>
                                        </p:tav>
                                      </p:tavLst>
                                    </p:anim>
                                    <p:animEffect transition="in" filter="fade">
                                      <p:cBhvr>
                                        <p:cTn id="27" dur="1000"/>
                                        <p:tgtEl>
                                          <p:spTgt spid="9"/>
                                        </p:tgtEl>
                                      </p:cBhvr>
                                    </p:animEffect>
                                  </p:childTnLst>
                                </p:cTn>
                              </p:par>
                            </p:childTnLst>
                          </p:cTn>
                        </p:par>
                        <p:par>
                          <p:cTn id="28" fill="hold">
                            <p:stCondLst>
                              <p:cond delay="6250"/>
                            </p:stCondLst>
                            <p:childTnLst>
                              <p:par>
                                <p:cTn id="29" presetID="21"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heel(1)">
                                      <p:cBhvr>
                                        <p:cTn id="31" dur="1500"/>
                                        <p:tgtEl>
                                          <p:spTgt spid="12"/>
                                        </p:tgtEl>
                                      </p:cBhvr>
                                    </p:animEffect>
                                  </p:childTnLst>
                                </p:cTn>
                              </p:par>
                            </p:childTnLst>
                          </p:cTn>
                        </p:par>
                        <p:par>
                          <p:cTn id="32" fill="hold">
                            <p:stCondLst>
                              <p:cond delay="7750"/>
                            </p:stCondLst>
                            <p:childTnLst>
                              <p:par>
                                <p:cTn id="33" presetID="21" presetClass="entr" presetSubtype="1"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heel(1)">
                                      <p:cBhvr>
                                        <p:cTn id="35" dur="1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2"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7315" y="209841"/>
            <a:ext cx="9053954" cy="532820"/>
          </a:xfrm>
        </p:spPr>
        <p:txBody>
          <a:bodyPr>
            <a:noAutofit/>
          </a:bodyPr>
          <a:lstStyle/>
          <a:p>
            <a:r>
              <a:rPr lang="uk-UA" dirty="0"/>
              <a:t>Виконання проекту</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11"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5 </a:t>
            </a:r>
            <a:r>
              <a:rPr lang="en-US" sz="1200" kern="0" dirty="0">
                <a:solidFill>
                  <a:srgbClr val="000000"/>
                </a:solidFill>
                <a:latin typeface="Verdana" pitchFamily="34" charset="0"/>
              </a:rPr>
              <a:t>§ </a:t>
            </a:r>
            <a:r>
              <a:rPr lang="uk-UA" sz="1200" kern="0" dirty="0">
                <a:solidFill>
                  <a:srgbClr val="000000"/>
                </a:solidFill>
                <a:latin typeface="Verdana" pitchFamily="34" charset="0"/>
              </a:rPr>
              <a:t>5.1</a:t>
            </a:r>
            <a:endParaRPr lang="en-US" sz="1200" kern="0" dirty="0">
              <a:solidFill>
                <a:srgbClr val="000000"/>
              </a:solidFill>
              <a:latin typeface="Verdana" pitchFamily="34" charset="0"/>
            </a:endParaRPr>
          </a:p>
        </p:txBody>
      </p:sp>
      <p:sp>
        <p:nvSpPr>
          <p:cNvPr id="9" name="TextBox 8"/>
          <p:cNvSpPr txBox="1"/>
          <p:nvPr/>
        </p:nvSpPr>
        <p:spPr>
          <a:xfrm>
            <a:off x="2190750" y="3524372"/>
            <a:ext cx="9928674" cy="461665"/>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lvl="0" fontAlgn="base">
              <a:spcBef>
                <a:spcPct val="0"/>
              </a:spcBef>
              <a:spcAft>
                <a:spcPct val="0"/>
              </a:spcAft>
              <a:defRPr/>
            </a:pPr>
            <a:r>
              <a:rPr lang="uk-UA" sz="2400" b="1" i="1" kern="0" dirty="0">
                <a:solidFill>
                  <a:srgbClr val="FFFFFF"/>
                </a:solidFill>
              </a:rPr>
              <a:t>Перше вікно</a:t>
            </a:r>
          </a:p>
        </p:txBody>
      </p:sp>
      <p:sp>
        <p:nvSpPr>
          <p:cNvPr id="10" name="Прямокутник 9"/>
          <p:cNvSpPr/>
          <p:nvPr/>
        </p:nvSpPr>
        <p:spPr>
          <a:xfrm>
            <a:off x="72008" y="3524372"/>
            <a:ext cx="2061593" cy="461665"/>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en-US" sz="2800" b="1" i="1" kern="0" dirty="0">
                <a:solidFill>
                  <a:srgbClr val="FFFFFF"/>
                </a:solidFill>
              </a:rPr>
              <a:t>Caption</a:t>
            </a:r>
            <a:endParaRPr lang="uk-UA" sz="2800" b="1" i="1" kern="0" dirty="0">
              <a:solidFill>
                <a:srgbClr val="FFFFFF"/>
              </a:solidFill>
            </a:endParaRPr>
          </a:p>
        </p:txBody>
      </p:sp>
      <p:sp>
        <p:nvSpPr>
          <p:cNvPr id="12" name="TextBox 11"/>
          <p:cNvSpPr txBox="1"/>
          <p:nvPr/>
        </p:nvSpPr>
        <p:spPr>
          <a:xfrm>
            <a:off x="2190750" y="4060293"/>
            <a:ext cx="9928674" cy="461665"/>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lvl="0" fontAlgn="base">
              <a:spcBef>
                <a:spcPct val="0"/>
              </a:spcBef>
              <a:spcAft>
                <a:spcPct val="0"/>
              </a:spcAft>
              <a:defRPr/>
            </a:pPr>
            <a:r>
              <a:rPr lang="en-US" sz="2400" b="1" i="1" kern="0" dirty="0" err="1">
                <a:solidFill>
                  <a:srgbClr val="FFFFFF"/>
                </a:solidFill>
              </a:rPr>
              <a:t>clRed</a:t>
            </a:r>
            <a:r>
              <a:rPr lang="en-US" sz="2400" b="1" i="1" kern="0" dirty="0">
                <a:solidFill>
                  <a:srgbClr val="FFFFFF"/>
                </a:solidFill>
              </a:rPr>
              <a:t> (color - </a:t>
            </a:r>
            <a:r>
              <a:rPr lang="uk-UA" sz="2400" b="1" i="1" kern="0" dirty="0">
                <a:solidFill>
                  <a:srgbClr val="FFFFFF"/>
                </a:solidFill>
              </a:rPr>
              <a:t>колір, </a:t>
            </a:r>
            <a:r>
              <a:rPr lang="en-US" sz="2400" b="1" i="1" kern="0" dirty="0">
                <a:solidFill>
                  <a:srgbClr val="FFFF00"/>
                </a:solidFill>
              </a:rPr>
              <a:t>red</a:t>
            </a:r>
            <a:r>
              <a:rPr lang="en-US" sz="2400" b="1" i="1" kern="0" dirty="0">
                <a:solidFill>
                  <a:srgbClr val="FFFFFF"/>
                </a:solidFill>
              </a:rPr>
              <a:t> — </a:t>
            </a:r>
            <a:r>
              <a:rPr lang="uk-UA" sz="2400" b="1" i="1" kern="0" dirty="0">
                <a:solidFill>
                  <a:srgbClr val="FFFFFF"/>
                </a:solidFill>
              </a:rPr>
              <a:t>червоний)</a:t>
            </a:r>
          </a:p>
        </p:txBody>
      </p:sp>
      <p:sp>
        <p:nvSpPr>
          <p:cNvPr id="13" name="Прямокутник 12"/>
          <p:cNvSpPr/>
          <p:nvPr/>
        </p:nvSpPr>
        <p:spPr>
          <a:xfrm>
            <a:off x="72008" y="4060293"/>
            <a:ext cx="2061593" cy="461665"/>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en-US" sz="2800" b="1" i="1" kern="0" dirty="0">
                <a:solidFill>
                  <a:srgbClr val="FFFFFF"/>
                </a:solidFill>
              </a:rPr>
              <a:t>Color</a:t>
            </a:r>
            <a:endParaRPr lang="uk-UA" sz="2800" b="1" i="1" kern="0" dirty="0">
              <a:solidFill>
                <a:srgbClr val="FFFFFF"/>
              </a:solidFill>
            </a:endParaRPr>
          </a:p>
        </p:txBody>
      </p:sp>
      <p:sp>
        <p:nvSpPr>
          <p:cNvPr id="14" name="TextBox 13"/>
          <p:cNvSpPr txBox="1"/>
          <p:nvPr/>
        </p:nvSpPr>
        <p:spPr>
          <a:xfrm>
            <a:off x="2190750" y="4601808"/>
            <a:ext cx="9928674" cy="461665"/>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lvl="0" fontAlgn="base">
              <a:spcBef>
                <a:spcPct val="0"/>
              </a:spcBef>
              <a:spcAft>
                <a:spcPct val="0"/>
              </a:spcAft>
              <a:defRPr/>
            </a:pPr>
            <a:r>
              <a:rPr lang="en-US" sz="2400" b="1" i="1" kern="0" dirty="0">
                <a:solidFill>
                  <a:srgbClr val="FFFFFF"/>
                </a:solidFill>
              </a:rPr>
              <a:t>455</a:t>
            </a:r>
            <a:endParaRPr lang="uk-UA" sz="2400" b="1" i="1" kern="0" dirty="0">
              <a:solidFill>
                <a:srgbClr val="FFFFFF"/>
              </a:solidFill>
            </a:endParaRPr>
          </a:p>
        </p:txBody>
      </p:sp>
      <p:sp>
        <p:nvSpPr>
          <p:cNvPr id="15" name="Прямокутник 14"/>
          <p:cNvSpPr/>
          <p:nvPr/>
        </p:nvSpPr>
        <p:spPr>
          <a:xfrm>
            <a:off x="72008" y="4601808"/>
            <a:ext cx="2061593" cy="461665"/>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en-US" sz="2800" b="1" i="1" kern="0" dirty="0">
                <a:solidFill>
                  <a:srgbClr val="FFFFFF"/>
                </a:solidFill>
              </a:rPr>
              <a:t>Height</a:t>
            </a:r>
            <a:endParaRPr lang="uk-UA" sz="2800" b="1" i="1" kern="0" dirty="0">
              <a:solidFill>
                <a:srgbClr val="FFFFFF"/>
              </a:solidFill>
            </a:endParaRPr>
          </a:p>
        </p:txBody>
      </p:sp>
      <p:sp>
        <p:nvSpPr>
          <p:cNvPr id="16" name="TextBox 15"/>
          <p:cNvSpPr txBox="1"/>
          <p:nvPr/>
        </p:nvSpPr>
        <p:spPr>
          <a:xfrm>
            <a:off x="2190750" y="5143323"/>
            <a:ext cx="9928674" cy="461665"/>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lvl="0" fontAlgn="base">
              <a:spcBef>
                <a:spcPct val="0"/>
              </a:spcBef>
              <a:spcAft>
                <a:spcPct val="0"/>
              </a:spcAft>
              <a:defRPr/>
            </a:pPr>
            <a:r>
              <a:rPr lang="en-US" sz="2400" b="1" i="1" kern="0" dirty="0">
                <a:solidFill>
                  <a:srgbClr val="FFFFFF"/>
                </a:solidFill>
              </a:rPr>
              <a:t>700</a:t>
            </a:r>
            <a:endParaRPr lang="uk-UA" sz="2400" b="1" i="1" kern="0" dirty="0">
              <a:solidFill>
                <a:srgbClr val="FFFFFF"/>
              </a:solidFill>
            </a:endParaRPr>
          </a:p>
        </p:txBody>
      </p:sp>
      <p:sp>
        <p:nvSpPr>
          <p:cNvPr id="17" name="Прямокутник 16"/>
          <p:cNvSpPr/>
          <p:nvPr/>
        </p:nvSpPr>
        <p:spPr>
          <a:xfrm>
            <a:off x="72008" y="5143323"/>
            <a:ext cx="2061593" cy="461665"/>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en-US" sz="2800" b="1" i="1" kern="0" dirty="0">
                <a:solidFill>
                  <a:srgbClr val="FFFFFF"/>
                </a:solidFill>
              </a:rPr>
              <a:t>Width</a:t>
            </a:r>
            <a:endParaRPr lang="uk-UA" sz="2800" b="1" i="1" kern="0" dirty="0">
              <a:solidFill>
                <a:srgbClr val="FFFFFF"/>
              </a:solidFill>
            </a:endParaRPr>
          </a:p>
        </p:txBody>
      </p:sp>
      <p:sp>
        <p:nvSpPr>
          <p:cNvPr id="18" name="TextBox 17"/>
          <p:cNvSpPr txBox="1"/>
          <p:nvPr/>
        </p:nvSpPr>
        <p:spPr>
          <a:xfrm>
            <a:off x="2190750" y="5684838"/>
            <a:ext cx="9928674" cy="461665"/>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lvl="0" fontAlgn="base">
              <a:spcBef>
                <a:spcPct val="0"/>
              </a:spcBef>
              <a:spcAft>
                <a:spcPct val="0"/>
              </a:spcAft>
              <a:defRPr/>
            </a:pPr>
            <a:r>
              <a:rPr lang="en-US" sz="2400" b="1" i="1" kern="0" dirty="0">
                <a:solidFill>
                  <a:srgbClr val="FFFFFF"/>
                </a:solidFill>
              </a:rPr>
              <a:t>600</a:t>
            </a:r>
            <a:endParaRPr lang="uk-UA" sz="2400" b="1" i="1" kern="0" dirty="0">
              <a:solidFill>
                <a:srgbClr val="FFFFFF"/>
              </a:solidFill>
            </a:endParaRPr>
          </a:p>
        </p:txBody>
      </p:sp>
      <p:sp>
        <p:nvSpPr>
          <p:cNvPr id="19" name="Прямокутник 18"/>
          <p:cNvSpPr/>
          <p:nvPr/>
        </p:nvSpPr>
        <p:spPr>
          <a:xfrm>
            <a:off x="72008" y="5684838"/>
            <a:ext cx="2061593" cy="461665"/>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en-US" sz="2800" b="1" i="1" kern="0" dirty="0">
                <a:solidFill>
                  <a:srgbClr val="FFFFFF"/>
                </a:solidFill>
              </a:rPr>
              <a:t>Left</a:t>
            </a:r>
            <a:endParaRPr lang="uk-UA" sz="2800" b="1" i="1" kern="0" dirty="0">
              <a:solidFill>
                <a:srgbClr val="FFFFFF"/>
              </a:solidFill>
            </a:endParaRPr>
          </a:p>
        </p:txBody>
      </p:sp>
      <p:sp>
        <p:nvSpPr>
          <p:cNvPr id="21" name="TextBox 20"/>
          <p:cNvSpPr txBox="1"/>
          <p:nvPr/>
        </p:nvSpPr>
        <p:spPr>
          <a:xfrm>
            <a:off x="2188024" y="6226353"/>
            <a:ext cx="9928674" cy="461665"/>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lvl="0" fontAlgn="base">
              <a:spcBef>
                <a:spcPct val="0"/>
              </a:spcBef>
              <a:spcAft>
                <a:spcPct val="0"/>
              </a:spcAft>
              <a:defRPr/>
            </a:pPr>
            <a:r>
              <a:rPr lang="en-US" sz="2400" b="1" i="1" kern="0" dirty="0">
                <a:solidFill>
                  <a:srgbClr val="FFFFFF"/>
                </a:solidFill>
              </a:rPr>
              <a:t>50</a:t>
            </a:r>
            <a:endParaRPr lang="uk-UA" sz="2400" b="1" i="1" kern="0" dirty="0">
              <a:solidFill>
                <a:srgbClr val="FFFFFF"/>
              </a:solidFill>
            </a:endParaRPr>
          </a:p>
        </p:txBody>
      </p:sp>
      <p:sp>
        <p:nvSpPr>
          <p:cNvPr id="22" name="Прямокутник 21"/>
          <p:cNvSpPr/>
          <p:nvPr/>
        </p:nvSpPr>
        <p:spPr>
          <a:xfrm>
            <a:off x="69282" y="6226353"/>
            <a:ext cx="2061593" cy="461665"/>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en-US" sz="2800" b="1" i="1" kern="0" dirty="0">
                <a:solidFill>
                  <a:srgbClr val="FFFFFF"/>
                </a:solidFill>
              </a:rPr>
              <a:t>Top</a:t>
            </a:r>
            <a:endParaRPr lang="uk-UA" sz="2800" b="1" i="1" kern="0" dirty="0">
              <a:solidFill>
                <a:srgbClr val="FFFFFF"/>
              </a:solidFill>
            </a:endParaRPr>
          </a:p>
        </p:txBody>
      </p:sp>
      <p:sp>
        <p:nvSpPr>
          <p:cNvPr id="20" name="TextBox 19"/>
          <p:cNvSpPr txBox="1"/>
          <p:nvPr/>
        </p:nvSpPr>
        <p:spPr>
          <a:xfrm>
            <a:off x="72008" y="1196763"/>
            <a:ext cx="12050142" cy="2246769"/>
          </a:xfrm>
          <a:prstGeom prst="rect">
            <a:avLst/>
          </a:prstGeom>
          <a:gradFill rotWithShape="1">
            <a:gsLst>
              <a:gs pos="0">
                <a:srgbClr val="19426B">
                  <a:satMod val="103000"/>
                  <a:lumMod val="102000"/>
                  <a:tint val="94000"/>
                </a:srgbClr>
              </a:gs>
              <a:gs pos="50000">
                <a:srgbClr val="19426B">
                  <a:satMod val="110000"/>
                  <a:lumMod val="100000"/>
                  <a:shade val="100000"/>
                </a:srgbClr>
              </a:gs>
              <a:gs pos="100000">
                <a:srgbClr val="19426B">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До початкового проекту, як і до будь-якого іншого, можна вносити зміни. Наприклад, можна змінити значення деяких властивостей форми. Для цього на вкладці Властивості вікна Інспектор об'єктів потрібно встановити, наприклад:</a:t>
            </a:r>
          </a:p>
        </p:txBody>
      </p:sp>
    </p:spTree>
    <p:extLst>
      <p:ext uri="{BB962C8B-B14F-4D97-AF65-F5344CB8AC3E}">
        <p14:creationId xmlns:p14="http://schemas.microsoft.com/office/powerpoint/2010/main" val="21818135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1000"/>
                                        <p:tgtEl>
                                          <p:spTgt spid="13"/>
                                        </p:tgtEl>
                                      </p:cBhvr>
                                    </p:animEffect>
                                  </p:childTnLst>
                                </p:cTn>
                              </p:par>
                            </p:childTnLst>
                          </p:cTn>
                        </p:par>
                        <p:par>
                          <p:cTn id="20" fill="hold">
                            <p:stCondLst>
                              <p:cond delay="4000"/>
                            </p:stCondLst>
                            <p:childTnLst>
                              <p:par>
                                <p:cTn id="21" presetID="22" presetClass="entr" presetSubtype="8"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1000"/>
                                        <p:tgtEl>
                                          <p:spTgt spid="12"/>
                                        </p:tgtEl>
                                      </p:cBhvr>
                                    </p:animEffect>
                                  </p:childTnLst>
                                </p:cTn>
                              </p:par>
                            </p:childTnLst>
                          </p:cTn>
                        </p:par>
                        <p:par>
                          <p:cTn id="24" fill="hold">
                            <p:stCondLst>
                              <p:cond delay="500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1000"/>
                                        <p:tgtEl>
                                          <p:spTgt spid="15"/>
                                        </p:tgtEl>
                                      </p:cBhvr>
                                    </p:animEffect>
                                  </p:childTnLst>
                                </p:cTn>
                              </p:par>
                            </p:childTnLst>
                          </p:cTn>
                        </p:par>
                        <p:par>
                          <p:cTn id="28" fill="hold">
                            <p:stCondLst>
                              <p:cond delay="6000"/>
                            </p:stCondLst>
                            <p:childTnLst>
                              <p:par>
                                <p:cTn id="29" presetID="22" presetClass="entr" presetSubtype="8"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1000"/>
                                        <p:tgtEl>
                                          <p:spTgt spid="14"/>
                                        </p:tgtEl>
                                      </p:cBhvr>
                                    </p:animEffect>
                                  </p:childTnLst>
                                </p:cTn>
                              </p:par>
                            </p:childTnLst>
                          </p:cTn>
                        </p:par>
                        <p:par>
                          <p:cTn id="32" fill="hold">
                            <p:stCondLst>
                              <p:cond delay="7000"/>
                            </p:stCondLst>
                            <p:childTnLst>
                              <p:par>
                                <p:cTn id="33" presetID="22" presetClass="entr" presetSubtype="8"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left)">
                                      <p:cBhvr>
                                        <p:cTn id="35" dur="1000"/>
                                        <p:tgtEl>
                                          <p:spTgt spid="17"/>
                                        </p:tgtEl>
                                      </p:cBhvr>
                                    </p:animEffect>
                                  </p:childTnLst>
                                </p:cTn>
                              </p:par>
                            </p:childTnLst>
                          </p:cTn>
                        </p:par>
                        <p:par>
                          <p:cTn id="36" fill="hold">
                            <p:stCondLst>
                              <p:cond delay="8000"/>
                            </p:stCondLst>
                            <p:childTnLst>
                              <p:par>
                                <p:cTn id="37" presetID="22" presetClass="entr" presetSubtype="8"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1000"/>
                                        <p:tgtEl>
                                          <p:spTgt spid="16"/>
                                        </p:tgtEl>
                                      </p:cBhvr>
                                    </p:animEffect>
                                  </p:childTnLst>
                                </p:cTn>
                              </p:par>
                            </p:childTnLst>
                          </p:cTn>
                        </p:par>
                        <p:par>
                          <p:cTn id="40" fill="hold">
                            <p:stCondLst>
                              <p:cond delay="9000"/>
                            </p:stCondLst>
                            <p:childTnLst>
                              <p:par>
                                <p:cTn id="41" presetID="22" presetClass="entr" presetSubtype="8"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left)">
                                      <p:cBhvr>
                                        <p:cTn id="43" dur="1000"/>
                                        <p:tgtEl>
                                          <p:spTgt spid="19"/>
                                        </p:tgtEl>
                                      </p:cBhvr>
                                    </p:animEffect>
                                  </p:childTnLst>
                                </p:cTn>
                              </p:par>
                            </p:childTnLst>
                          </p:cTn>
                        </p:par>
                        <p:par>
                          <p:cTn id="44" fill="hold">
                            <p:stCondLst>
                              <p:cond delay="10000"/>
                            </p:stCondLst>
                            <p:childTnLst>
                              <p:par>
                                <p:cTn id="45" presetID="22" presetClass="entr" presetSubtype="8"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1000"/>
                                        <p:tgtEl>
                                          <p:spTgt spid="18"/>
                                        </p:tgtEl>
                                      </p:cBhvr>
                                    </p:animEffect>
                                  </p:childTnLst>
                                </p:cTn>
                              </p:par>
                            </p:childTnLst>
                          </p:cTn>
                        </p:par>
                        <p:par>
                          <p:cTn id="48" fill="hold">
                            <p:stCondLst>
                              <p:cond delay="11000"/>
                            </p:stCondLst>
                            <p:childTnLst>
                              <p:par>
                                <p:cTn id="49" presetID="22" presetClass="entr" presetSubtype="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wipe(left)">
                                      <p:cBhvr>
                                        <p:cTn id="51" dur="1000"/>
                                        <p:tgtEl>
                                          <p:spTgt spid="22"/>
                                        </p:tgtEl>
                                      </p:cBhvr>
                                    </p:animEffect>
                                  </p:childTnLst>
                                </p:cTn>
                              </p:par>
                            </p:childTnLst>
                          </p:cTn>
                        </p:par>
                        <p:par>
                          <p:cTn id="52" fill="hold">
                            <p:stCondLst>
                              <p:cond delay="12000"/>
                            </p:stCondLst>
                            <p:childTnLst>
                              <p:par>
                                <p:cTn id="53" presetID="22" presetClass="entr" presetSubtype="8"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wipe(left)">
                                      <p:cBhvr>
                                        <p:cTn id="55"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3" grpId="0" animBg="1"/>
      <p:bldP spid="14" grpId="0" animBg="1"/>
      <p:bldP spid="15" grpId="0" animBg="1"/>
      <p:bldP spid="16" grpId="0" animBg="1"/>
      <p:bldP spid="17" grpId="0" animBg="1"/>
      <p:bldP spid="18" grpId="0" animBg="1"/>
      <p:bldP spid="19" grpId="0" animBg="1"/>
      <p:bldP spid="21" grpId="0" animBg="1"/>
      <p:bldP spid="22" grpId="0" animBg="1"/>
      <p:bldP spid="2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7315" y="209841"/>
            <a:ext cx="9053954" cy="532820"/>
          </a:xfrm>
        </p:spPr>
        <p:txBody>
          <a:bodyPr>
            <a:noAutofit/>
          </a:bodyPr>
          <a:lstStyle/>
          <a:p>
            <a:r>
              <a:rPr lang="uk-UA" dirty="0"/>
              <a:t>Виконання проекту</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12050142" cy="1815882"/>
          </a:xfrm>
          <a:prstGeom prst="rect">
            <a:avLst/>
          </a:prstGeom>
          <a:gradFill rotWithShape="1">
            <a:gsLst>
              <a:gs pos="0">
                <a:srgbClr val="19426B">
                  <a:satMod val="103000"/>
                  <a:lumMod val="102000"/>
                  <a:tint val="94000"/>
                </a:srgbClr>
              </a:gs>
              <a:gs pos="50000">
                <a:srgbClr val="19426B">
                  <a:satMod val="110000"/>
                  <a:lumMod val="100000"/>
                  <a:shade val="100000"/>
                </a:srgbClr>
              </a:gs>
              <a:gs pos="100000">
                <a:srgbClr val="19426B">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Якщо зберегти нову версію проекту і знову виконати його, теж відкриється вікно, але іншого кольору, інших розмірів, розташоване в іншому місці екрана, з іншим текстом у рядку заголовка.</a:t>
            </a:r>
          </a:p>
        </p:txBody>
      </p:sp>
      <p:sp>
        <p:nvSpPr>
          <p:cNvPr id="11"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5 </a:t>
            </a:r>
            <a:r>
              <a:rPr lang="en-US" sz="1200" kern="0" dirty="0">
                <a:solidFill>
                  <a:srgbClr val="000000"/>
                </a:solidFill>
                <a:latin typeface="Verdana" pitchFamily="34" charset="0"/>
              </a:rPr>
              <a:t>§ </a:t>
            </a:r>
            <a:r>
              <a:rPr lang="uk-UA" sz="1200" kern="0" dirty="0">
                <a:solidFill>
                  <a:srgbClr val="000000"/>
                </a:solidFill>
                <a:latin typeface="Verdana" pitchFamily="34" charset="0"/>
              </a:rPr>
              <a:t>5.1</a:t>
            </a:r>
            <a:endParaRPr lang="en-US" sz="1200" kern="0" dirty="0">
              <a:solidFill>
                <a:srgbClr val="000000"/>
              </a:solidFill>
              <a:latin typeface="Verdana" pitchFamily="34" charset="0"/>
            </a:endParaRPr>
          </a:p>
        </p:txBody>
      </p:sp>
      <p:pic>
        <p:nvPicPr>
          <p:cNvPr id="3" name="Рисунок 2"/>
          <p:cNvPicPr>
            <a:picLocks noChangeAspect="1"/>
          </p:cNvPicPr>
          <p:nvPr/>
        </p:nvPicPr>
        <p:blipFill>
          <a:blip r:embed="rId3"/>
          <a:stretch>
            <a:fillRect/>
          </a:stretch>
        </p:blipFill>
        <p:spPr>
          <a:xfrm>
            <a:off x="1715625" y="3085470"/>
            <a:ext cx="8791936" cy="358759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265686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7315" y="209841"/>
            <a:ext cx="9053954" cy="532820"/>
          </a:xfrm>
        </p:spPr>
        <p:txBody>
          <a:bodyPr>
            <a:noAutofit/>
          </a:bodyPr>
          <a:lstStyle/>
          <a:p>
            <a:r>
              <a:rPr lang="uk-UA" dirty="0"/>
              <a:t>Виконання проекту</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12050142" cy="954107"/>
          </a:xfrm>
          <a:prstGeom prst="rect">
            <a:avLst/>
          </a:prstGeom>
          <a:gradFill rotWithShape="1">
            <a:gsLst>
              <a:gs pos="0">
                <a:srgbClr val="19426B">
                  <a:satMod val="103000"/>
                  <a:lumMod val="102000"/>
                  <a:tint val="94000"/>
                </a:srgbClr>
              </a:gs>
              <a:gs pos="50000">
                <a:srgbClr val="19426B">
                  <a:satMod val="110000"/>
                  <a:lumMod val="100000"/>
                  <a:shade val="100000"/>
                </a:srgbClr>
              </a:gs>
              <a:gs pos="100000">
                <a:srgbClr val="19426B">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Щоб закрити вікно середовища </a:t>
            </a:r>
            <a:r>
              <a:rPr lang="en-US" sz="2800" b="1" i="1" kern="0" dirty="0">
                <a:solidFill>
                  <a:srgbClr val="FFFF00"/>
                </a:solidFill>
              </a:rPr>
              <a:t>Lazarus</a:t>
            </a:r>
            <a:r>
              <a:rPr lang="en-US" sz="2800" b="1" i="1" kern="0" dirty="0">
                <a:solidFill>
                  <a:srgbClr val="FFFFFF"/>
                </a:solidFill>
              </a:rPr>
              <a:t>, </a:t>
            </a:r>
            <a:r>
              <a:rPr lang="uk-UA" sz="2800" b="1" i="1" kern="0" dirty="0">
                <a:solidFill>
                  <a:srgbClr val="FFFFFF"/>
                </a:solidFill>
              </a:rPr>
              <a:t>можна виконати одну з дій:</a:t>
            </a:r>
            <a:endParaRPr lang="en-US" sz="2800" b="1" i="1" kern="0" dirty="0">
              <a:solidFill>
                <a:srgbClr val="FFFFFF"/>
              </a:solidFill>
            </a:endParaRPr>
          </a:p>
        </p:txBody>
      </p:sp>
      <p:sp>
        <p:nvSpPr>
          <p:cNvPr id="11"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5 </a:t>
            </a:r>
            <a:r>
              <a:rPr lang="en-US" sz="1200" kern="0" dirty="0">
                <a:solidFill>
                  <a:srgbClr val="000000"/>
                </a:solidFill>
                <a:latin typeface="Verdana" pitchFamily="34" charset="0"/>
              </a:rPr>
              <a:t>§ </a:t>
            </a:r>
            <a:r>
              <a:rPr lang="uk-UA" sz="1200" kern="0" dirty="0">
                <a:solidFill>
                  <a:srgbClr val="000000"/>
                </a:solidFill>
                <a:latin typeface="Verdana" pitchFamily="34" charset="0"/>
              </a:rPr>
              <a:t>5.1</a:t>
            </a:r>
            <a:endParaRPr lang="en-US" sz="1200" kern="0" dirty="0">
              <a:solidFill>
                <a:srgbClr val="000000"/>
              </a:solidFill>
              <a:latin typeface="Verdana" pitchFamily="34" charset="0"/>
            </a:endParaRPr>
          </a:p>
        </p:txBody>
      </p:sp>
      <p:sp>
        <p:nvSpPr>
          <p:cNvPr id="7" name="Прямокутник 6"/>
          <p:cNvSpPr/>
          <p:nvPr/>
        </p:nvSpPr>
        <p:spPr>
          <a:xfrm>
            <a:off x="2496457" y="2292048"/>
            <a:ext cx="3547882" cy="1292661"/>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400" b="1" i="1" kern="0" dirty="0">
                <a:solidFill>
                  <a:srgbClr val="FFFFFF"/>
                </a:solidFill>
              </a:rPr>
              <a:t>Виконати команду </a:t>
            </a:r>
            <a:r>
              <a:rPr lang="uk-UA" sz="2400" b="1" i="1" kern="0" dirty="0">
                <a:solidFill>
                  <a:srgbClr val="FFFF00"/>
                </a:solidFill>
              </a:rPr>
              <a:t>Вихід</a:t>
            </a:r>
            <a:r>
              <a:rPr lang="uk-UA" sz="2400" b="1" i="1" kern="0" dirty="0">
                <a:solidFill>
                  <a:srgbClr val="FFFFFF"/>
                </a:solidFill>
              </a:rPr>
              <a:t> з меню </a:t>
            </a:r>
            <a:r>
              <a:rPr lang="uk-UA" sz="2400" b="1" i="1" kern="0" dirty="0">
                <a:solidFill>
                  <a:srgbClr val="FFFF00"/>
                </a:solidFill>
              </a:rPr>
              <a:t>Файл</a:t>
            </a:r>
            <a:endParaRPr lang="uk-UA" sz="2600" b="1" i="1" kern="0" dirty="0">
              <a:solidFill>
                <a:srgbClr val="FFFFFF"/>
              </a:solidFill>
            </a:endParaRPr>
          </a:p>
        </p:txBody>
      </p:sp>
      <p:sp>
        <p:nvSpPr>
          <p:cNvPr id="8" name="Прямокутник 7"/>
          <p:cNvSpPr/>
          <p:nvPr/>
        </p:nvSpPr>
        <p:spPr>
          <a:xfrm>
            <a:off x="6149819" y="2292048"/>
            <a:ext cx="5972332" cy="1292661"/>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400" b="1" i="1" kern="0" dirty="0">
                <a:solidFill>
                  <a:srgbClr val="FFFFFF"/>
                </a:solidFill>
              </a:rPr>
              <a:t>Вибрати кнопку закриття вікна середовища в рядку заголовка вікна </a:t>
            </a:r>
            <a:r>
              <a:rPr lang="en-US" sz="2400" b="1" i="1" kern="0" dirty="0">
                <a:solidFill>
                  <a:srgbClr val="FFFF00"/>
                </a:solidFill>
              </a:rPr>
              <a:t>Lazarus</a:t>
            </a:r>
            <a:r>
              <a:rPr lang="en-US" sz="2400" b="1" i="1" kern="0" dirty="0">
                <a:solidFill>
                  <a:srgbClr val="FFFFFF"/>
                </a:solidFill>
              </a:rPr>
              <a:t>.</a:t>
            </a:r>
            <a:endParaRPr lang="uk-UA" sz="2600" b="1" i="1" kern="0" dirty="0">
              <a:solidFill>
                <a:srgbClr val="FFFFFF"/>
              </a:solidFill>
            </a:endParaRPr>
          </a:p>
        </p:txBody>
      </p:sp>
      <p:pic>
        <p:nvPicPr>
          <p:cNvPr id="3" name="Рисунок 2"/>
          <p:cNvPicPr>
            <a:picLocks noChangeAspect="1"/>
          </p:cNvPicPr>
          <p:nvPr/>
        </p:nvPicPr>
        <p:blipFill>
          <a:blip r:embed="rId3"/>
          <a:stretch>
            <a:fillRect/>
          </a:stretch>
        </p:blipFill>
        <p:spPr>
          <a:xfrm>
            <a:off x="72007" y="2292048"/>
            <a:ext cx="2322850" cy="4207050"/>
          </a:xfrm>
          <a:prstGeom prst="rect">
            <a:avLst/>
          </a:prstGeom>
          <a:ln>
            <a:noFill/>
          </a:ln>
          <a:effectLst>
            <a:outerShdw blurRad="292100" dist="139700" dir="2700000" algn="tl" rotWithShape="0">
              <a:srgbClr val="333333">
                <a:alpha val="65000"/>
              </a:srgbClr>
            </a:outerShdw>
          </a:effectLst>
        </p:spPr>
      </p:pic>
      <p:sp>
        <p:nvSpPr>
          <p:cNvPr id="9" name="Прямокутник 8"/>
          <p:cNvSpPr/>
          <p:nvPr/>
        </p:nvSpPr>
        <p:spPr>
          <a:xfrm>
            <a:off x="73816" y="6225540"/>
            <a:ext cx="2288377" cy="273558"/>
          </a:xfrm>
          <a:prstGeom prst="rect">
            <a:avLst/>
          </a:prstGeom>
          <a:solidFill>
            <a:srgbClr val="008000">
              <a:alpha val="30000"/>
            </a:srgbClr>
          </a:solidFill>
          <a:ln w="57150">
            <a:solidFill>
              <a:srgbClr val="D247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10" name="Стрілка вліво 9"/>
          <p:cNvSpPr/>
          <p:nvPr/>
        </p:nvSpPr>
        <p:spPr>
          <a:xfrm rot="18900000">
            <a:off x="596659" y="5538596"/>
            <a:ext cx="1152128" cy="648072"/>
          </a:xfrm>
          <a:prstGeom prst="leftArrow">
            <a:avLst/>
          </a:prstGeom>
          <a:solidFill>
            <a:srgbClr val="FF0000"/>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FFFFFF"/>
              </a:solidFill>
              <a:effectLst/>
              <a:uLnTx/>
              <a:uFillTx/>
              <a:latin typeface="Verdana"/>
              <a:ea typeface="+mn-ea"/>
              <a:cs typeface="+mn-cs"/>
            </a:endParaRPr>
          </a:p>
        </p:txBody>
      </p:sp>
      <p:pic>
        <p:nvPicPr>
          <p:cNvPr id="12" name="Рисунок 11"/>
          <p:cNvPicPr>
            <a:picLocks noChangeAspect="1"/>
          </p:cNvPicPr>
          <p:nvPr/>
        </p:nvPicPr>
        <p:blipFill>
          <a:blip r:embed="rId4"/>
          <a:stretch>
            <a:fillRect/>
          </a:stretch>
        </p:blipFill>
        <p:spPr>
          <a:xfrm>
            <a:off x="3033939" y="3968081"/>
            <a:ext cx="8925832" cy="1610331"/>
          </a:xfrm>
          <a:prstGeom prst="rect">
            <a:avLst/>
          </a:prstGeom>
          <a:ln>
            <a:noFill/>
          </a:ln>
          <a:effectLst>
            <a:outerShdw blurRad="292100" dist="139700" dir="2700000" algn="tl" rotWithShape="0">
              <a:srgbClr val="333333">
                <a:alpha val="65000"/>
              </a:srgbClr>
            </a:outerShdw>
          </a:effectLst>
        </p:spPr>
      </p:pic>
      <p:sp>
        <p:nvSpPr>
          <p:cNvPr id="13" name="Прямокутник 12"/>
          <p:cNvSpPr/>
          <p:nvPr/>
        </p:nvSpPr>
        <p:spPr>
          <a:xfrm>
            <a:off x="11275219" y="3942041"/>
            <a:ext cx="592932" cy="389454"/>
          </a:xfrm>
          <a:prstGeom prst="rect">
            <a:avLst/>
          </a:prstGeom>
          <a:solidFill>
            <a:srgbClr val="008000">
              <a:alpha val="30000"/>
            </a:srgbClr>
          </a:solidFill>
          <a:ln w="57150">
            <a:solidFill>
              <a:srgbClr val="D247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14" name="Стрілка вліво 13"/>
          <p:cNvSpPr/>
          <p:nvPr/>
        </p:nvSpPr>
        <p:spPr>
          <a:xfrm rot="13500000">
            <a:off x="10495402" y="3286713"/>
            <a:ext cx="1152128" cy="648072"/>
          </a:xfrm>
          <a:prstGeom prst="leftArrow">
            <a:avLst/>
          </a:prstGeom>
          <a:solidFill>
            <a:srgbClr val="FF0000"/>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139322369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Effect transition="in" filter="fade">
                                      <p:cBhvr>
                                        <p:cTn id="17" dur="1000"/>
                                        <p:tgtEl>
                                          <p:spTgt spid="3"/>
                                        </p:tgtEl>
                                      </p:cBhvr>
                                    </p:animEffect>
                                  </p:childTnLst>
                                </p:cTn>
                              </p:par>
                            </p:childTnLst>
                          </p:cTn>
                        </p:par>
                        <p:par>
                          <p:cTn id="18" fill="hold">
                            <p:stCondLst>
                              <p:cond delay="4000"/>
                            </p:stCondLst>
                            <p:childTnLst>
                              <p:par>
                                <p:cTn id="19" presetID="21"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heel(1)">
                                      <p:cBhvr>
                                        <p:cTn id="21" dur="2250"/>
                                        <p:tgtEl>
                                          <p:spTgt spid="9"/>
                                        </p:tgtEl>
                                      </p:cBhvr>
                                    </p:animEffect>
                                  </p:childTnLst>
                                </p:cTn>
                              </p:par>
                            </p:childTnLst>
                          </p:cTn>
                        </p:par>
                        <p:par>
                          <p:cTn id="22" fill="hold">
                            <p:stCondLst>
                              <p:cond delay="62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7250"/>
                            </p:stCondLst>
                            <p:childTnLst>
                              <p:par>
                                <p:cTn id="27" presetID="22" presetClass="entr" presetSubtype="8"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1000"/>
                                        <p:tgtEl>
                                          <p:spTgt spid="8"/>
                                        </p:tgtEl>
                                      </p:cBhvr>
                                    </p:animEffect>
                                  </p:childTnLst>
                                </p:cTn>
                              </p:par>
                            </p:childTnLst>
                          </p:cTn>
                        </p:par>
                        <p:par>
                          <p:cTn id="30" fill="hold">
                            <p:stCondLst>
                              <p:cond delay="8250"/>
                            </p:stCondLst>
                            <p:childTnLst>
                              <p:par>
                                <p:cTn id="31" presetID="53" presetClass="entr" presetSubtype="16"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1000" fill="hold"/>
                                        <p:tgtEl>
                                          <p:spTgt spid="12"/>
                                        </p:tgtEl>
                                        <p:attrNameLst>
                                          <p:attrName>ppt_w</p:attrName>
                                        </p:attrNameLst>
                                      </p:cBhvr>
                                      <p:tavLst>
                                        <p:tav tm="0">
                                          <p:val>
                                            <p:fltVal val="0"/>
                                          </p:val>
                                        </p:tav>
                                        <p:tav tm="100000">
                                          <p:val>
                                            <p:strVal val="#ppt_w"/>
                                          </p:val>
                                        </p:tav>
                                      </p:tavLst>
                                    </p:anim>
                                    <p:anim calcmode="lin" valueType="num">
                                      <p:cBhvr>
                                        <p:cTn id="34" dur="1000" fill="hold"/>
                                        <p:tgtEl>
                                          <p:spTgt spid="12"/>
                                        </p:tgtEl>
                                        <p:attrNameLst>
                                          <p:attrName>ppt_h</p:attrName>
                                        </p:attrNameLst>
                                      </p:cBhvr>
                                      <p:tavLst>
                                        <p:tav tm="0">
                                          <p:val>
                                            <p:fltVal val="0"/>
                                          </p:val>
                                        </p:tav>
                                        <p:tav tm="100000">
                                          <p:val>
                                            <p:strVal val="#ppt_h"/>
                                          </p:val>
                                        </p:tav>
                                      </p:tavLst>
                                    </p:anim>
                                    <p:animEffect transition="in" filter="fade">
                                      <p:cBhvr>
                                        <p:cTn id="35" dur="1000"/>
                                        <p:tgtEl>
                                          <p:spTgt spid="12"/>
                                        </p:tgtEl>
                                      </p:cBhvr>
                                    </p:animEffect>
                                  </p:childTnLst>
                                </p:cTn>
                              </p:par>
                            </p:childTnLst>
                          </p:cTn>
                        </p:par>
                        <p:par>
                          <p:cTn id="36" fill="hold">
                            <p:stCondLst>
                              <p:cond delay="9250"/>
                            </p:stCondLst>
                            <p:childTnLst>
                              <p:par>
                                <p:cTn id="37" presetID="21" presetClass="entr" presetSubtype="1"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heel(1)">
                                      <p:cBhvr>
                                        <p:cTn id="39" dur="2250"/>
                                        <p:tgtEl>
                                          <p:spTgt spid="13"/>
                                        </p:tgtEl>
                                      </p:cBhvr>
                                    </p:animEffect>
                                  </p:childTnLst>
                                </p:cTn>
                              </p:par>
                            </p:childTnLst>
                          </p:cTn>
                        </p:par>
                        <p:par>
                          <p:cTn id="40" fill="hold">
                            <p:stCondLst>
                              <p:cond delay="11500"/>
                            </p:stCondLst>
                            <p:childTnLst>
                              <p:par>
                                <p:cTn id="41" presetID="22" presetClass="entr" presetSubtype="1"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3" grpId="0" animBg="1"/>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rmAutofit/>
          </a:bodyPr>
          <a:lstStyle/>
          <a:p>
            <a:r>
              <a:rPr lang="uk-UA" dirty="0"/>
              <a:t>Розгадайте ребус</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pic>
        <p:nvPicPr>
          <p:cNvPr id="17" name="Picture 2" descr="http://www.zarobytyhroshi.com/images/243_1c7236e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7977" y="5301208"/>
            <a:ext cx="1561356" cy="1561356"/>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4246536" y="5445224"/>
            <a:ext cx="6633671" cy="1021556"/>
          </a:xfrm>
          <a:prstGeom prst="roundRect">
            <a:avLst/>
          </a:prstGeom>
          <a:solidFill>
            <a:srgbClr val="FF000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5400" b="1" i="1" u="none" strike="noStrike" kern="0" cap="none" spc="0" normalizeH="0" baseline="0" noProof="0" dirty="0">
                <a:ln>
                  <a:noFill/>
                </a:ln>
                <a:solidFill>
                  <a:srgbClr val="FFFFFF"/>
                </a:solidFill>
                <a:effectLst/>
                <a:uLnTx/>
                <a:uFillTx/>
                <a:latin typeface="Verdana"/>
                <a:ea typeface="+mn-ea"/>
                <a:cs typeface="Times New Roman" panose="02020603050405020304" pitchFamily="18" charset="0"/>
              </a:rPr>
              <a:t>Компіляція</a:t>
            </a:r>
          </a:p>
        </p:txBody>
      </p:sp>
      <p:grpSp>
        <p:nvGrpSpPr>
          <p:cNvPr id="10" name="Групувати 9"/>
          <p:cNvGrpSpPr/>
          <p:nvPr/>
        </p:nvGrpSpPr>
        <p:grpSpPr>
          <a:xfrm>
            <a:off x="220630" y="2095675"/>
            <a:ext cx="11713065" cy="2086983"/>
            <a:chOff x="313618" y="2095675"/>
            <a:chExt cx="11172825" cy="1990725"/>
          </a:xfrm>
        </p:grpSpPr>
        <p:pic>
          <p:nvPicPr>
            <p:cNvPr id="3" name="Рисунок 2"/>
            <p:cNvPicPr>
              <a:picLocks noChangeAspect="1"/>
            </p:cNvPicPr>
            <p:nvPr/>
          </p:nvPicPr>
          <p:blipFill>
            <a:blip r:embed="rId4"/>
            <a:stretch>
              <a:fillRect/>
            </a:stretch>
          </p:blipFill>
          <p:spPr>
            <a:xfrm>
              <a:off x="313618" y="2095675"/>
              <a:ext cx="7305675" cy="1990725"/>
            </a:xfrm>
            <a:prstGeom prst="rect">
              <a:avLst/>
            </a:prstGeom>
          </p:spPr>
        </p:pic>
        <p:pic>
          <p:nvPicPr>
            <p:cNvPr id="8" name="Рисунок 7"/>
            <p:cNvPicPr>
              <a:picLocks noChangeAspect="1"/>
            </p:cNvPicPr>
            <p:nvPr/>
          </p:nvPicPr>
          <p:blipFill>
            <a:blip r:embed="rId5"/>
            <a:stretch>
              <a:fillRect/>
            </a:stretch>
          </p:blipFill>
          <p:spPr>
            <a:xfrm>
              <a:off x="7619293" y="2109962"/>
              <a:ext cx="3867150" cy="1962150"/>
            </a:xfrm>
            <a:prstGeom prst="rect">
              <a:avLst/>
            </a:prstGeom>
          </p:spPr>
        </p:pic>
      </p:grpSp>
      <p:sp>
        <p:nvSpPr>
          <p:cNvPr id="11"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5 </a:t>
            </a:r>
            <a:r>
              <a:rPr lang="en-US" sz="1200" kern="0" dirty="0">
                <a:solidFill>
                  <a:srgbClr val="000000"/>
                </a:solidFill>
                <a:latin typeface="Verdana" pitchFamily="34" charset="0"/>
              </a:rPr>
              <a:t>§ </a:t>
            </a:r>
            <a:r>
              <a:rPr lang="uk-UA" sz="1200" kern="0" dirty="0">
                <a:solidFill>
                  <a:srgbClr val="000000"/>
                </a:solidFill>
                <a:latin typeface="Verdana" pitchFamily="34" charset="0"/>
              </a:rPr>
              <a:t>5.1</a:t>
            </a:r>
            <a:endParaRPr lang="en-US" sz="1200" kern="0" dirty="0">
              <a:solidFill>
                <a:srgbClr val="000000"/>
              </a:solidFill>
              <a:latin typeface="Verdana" pitchFamily="34" charset="0"/>
            </a:endParaRPr>
          </a:p>
        </p:txBody>
      </p:sp>
    </p:spTree>
    <p:extLst>
      <p:ext uri="{BB962C8B-B14F-4D97-AF65-F5344CB8AC3E}">
        <p14:creationId xmlns:p14="http://schemas.microsoft.com/office/powerpoint/2010/main" val="7934975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rmAutofit/>
          </a:bodyPr>
          <a:lstStyle/>
          <a:p>
            <a:r>
              <a:rPr lang="uk-UA" dirty="0"/>
              <a:t>Дайте відповіді на запитання</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12050142" cy="523220"/>
          </a:xfrm>
          <a:prstGeom prst="rect">
            <a:avLst/>
          </a:prstGeom>
          <a:gradFill rotWithShape="1">
            <a:gsLst>
              <a:gs pos="0">
                <a:srgbClr val="19426B">
                  <a:satMod val="103000"/>
                  <a:lumMod val="102000"/>
                  <a:tint val="94000"/>
                </a:srgbClr>
              </a:gs>
              <a:gs pos="50000">
                <a:srgbClr val="19426B">
                  <a:satMod val="110000"/>
                  <a:lumMod val="100000"/>
                  <a:shade val="100000"/>
                </a:srgbClr>
              </a:gs>
              <a:gs pos="100000">
                <a:srgbClr val="19426B">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mj-lt"/>
              <a:buAutoNum type="arabicPeriod"/>
              <a:defRPr/>
            </a:pPr>
            <a:r>
              <a:rPr lang="uk-UA" sz="2800" b="1" i="1" kern="0" dirty="0">
                <a:solidFill>
                  <a:srgbClr val="FFFFFF"/>
                </a:solidFill>
              </a:rPr>
              <a:t>Для чого призначене середовище </a:t>
            </a:r>
            <a:r>
              <a:rPr lang="uk-UA" sz="2800" b="1" i="1" kern="0" dirty="0" err="1">
                <a:solidFill>
                  <a:srgbClr val="FFFFFF"/>
                </a:solidFill>
              </a:rPr>
              <a:t>Lazarus</a:t>
            </a:r>
            <a:r>
              <a:rPr lang="uk-UA" sz="2800" b="1" i="1" kern="0" dirty="0">
                <a:solidFill>
                  <a:srgbClr val="FFFFFF"/>
                </a:solidFill>
              </a:rPr>
              <a:t>?</a:t>
            </a:r>
          </a:p>
        </p:txBody>
      </p:sp>
      <p:pic>
        <p:nvPicPr>
          <p:cNvPr id="30" name="Picture 2" descr="http://nvip.com.ua/sites/default/files/imagecache/original_watermark/pictures/news/q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25774" y="4780449"/>
            <a:ext cx="1663554" cy="2053771"/>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72008" y="1865437"/>
            <a:ext cx="12050142" cy="954107"/>
          </a:xfrm>
          <a:prstGeom prst="rect">
            <a:avLst/>
          </a:prstGeom>
          <a:solidFill>
            <a:srgbClr val="FFFF00"/>
          </a:soli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mj-lt"/>
              <a:buAutoNum type="arabicPeriod" startAt="2"/>
              <a:defRPr/>
            </a:pPr>
            <a:r>
              <a:rPr lang="uk-UA" sz="2800" b="1" i="1" kern="0" dirty="0">
                <a:solidFill>
                  <a:srgbClr val="002060"/>
                </a:solidFill>
              </a:rPr>
              <a:t>Які основні складові середовища </a:t>
            </a:r>
            <a:r>
              <a:rPr lang="uk-UA" sz="2800" b="1" i="1" kern="0" dirty="0" err="1">
                <a:solidFill>
                  <a:srgbClr val="002060"/>
                </a:solidFill>
              </a:rPr>
              <a:t>Lazarus</a:t>
            </a:r>
            <a:r>
              <a:rPr lang="uk-UA" sz="2800" b="1" i="1" kern="0" dirty="0">
                <a:solidFill>
                  <a:srgbClr val="002060"/>
                </a:solidFill>
              </a:rPr>
              <a:t> і яке їх призначення?</a:t>
            </a:r>
          </a:p>
        </p:txBody>
      </p:sp>
      <p:sp>
        <p:nvSpPr>
          <p:cNvPr id="32" name="TextBox 31"/>
          <p:cNvSpPr txBox="1"/>
          <p:nvPr/>
        </p:nvSpPr>
        <p:spPr>
          <a:xfrm>
            <a:off x="72008" y="2925998"/>
            <a:ext cx="12050142" cy="954107"/>
          </a:xfrm>
          <a:prstGeom prst="rect">
            <a:avLst/>
          </a:prstGeom>
          <a:gradFill rotWithShape="1">
            <a:gsLst>
              <a:gs pos="0">
                <a:srgbClr val="19426B">
                  <a:satMod val="103000"/>
                  <a:lumMod val="102000"/>
                  <a:tint val="94000"/>
                </a:srgbClr>
              </a:gs>
              <a:gs pos="50000">
                <a:srgbClr val="19426B">
                  <a:satMod val="110000"/>
                  <a:lumMod val="100000"/>
                  <a:shade val="100000"/>
                </a:srgbClr>
              </a:gs>
              <a:gs pos="100000">
                <a:srgbClr val="19426B">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mj-lt"/>
              <a:buAutoNum type="arabicPeriod" startAt="3"/>
              <a:defRPr/>
            </a:pPr>
            <a:r>
              <a:rPr lang="uk-UA" sz="2800" b="1" i="1" kern="0" dirty="0">
                <a:solidFill>
                  <a:srgbClr val="FFFFFF"/>
                </a:solidFill>
              </a:rPr>
              <a:t>Для чого призначена програма-компілятор? Які основні етапи її виконання?</a:t>
            </a:r>
          </a:p>
        </p:txBody>
      </p:sp>
      <p:sp>
        <p:nvSpPr>
          <p:cNvPr id="10" name="TextBox 9"/>
          <p:cNvSpPr txBox="1"/>
          <p:nvPr/>
        </p:nvSpPr>
        <p:spPr>
          <a:xfrm>
            <a:off x="72008" y="4001075"/>
            <a:ext cx="12050142" cy="523220"/>
          </a:xfrm>
          <a:prstGeom prst="rect">
            <a:avLst/>
          </a:prstGeom>
          <a:solidFill>
            <a:srgbClr val="FFFF00"/>
          </a:soli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mj-lt"/>
              <a:buAutoNum type="arabicPeriod" startAt="4"/>
              <a:defRPr/>
            </a:pPr>
            <a:r>
              <a:rPr lang="uk-UA" sz="2800" b="1" i="1" kern="0" dirty="0">
                <a:solidFill>
                  <a:srgbClr val="002060"/>
                </a:solidFill>
              </a:rPr>
              <a:t>Що таке форма? Назвіть кілька її властивостей.</a:t>
            </a:r>
          </a:p>
        </p:txBody>
      </p:sp>
      <p:sp>
        <p:nvSpPr>
          <p:cNvPr id="11" name="TextBox 10"/>
          <p:cNvSpPr txBox="1"/>
          <p:nvPr/>
        </p:nvSpPr>
        <p:spPr>
          <a:xfrm>
            <a:off x="72008" y="4694235"/>
            <a:ext cx="10453766" cy="954107"/>
          </a:xfrm>
          <a:prstGeom prst="rect">
            <a:avLst/>
          </a:prstGeom>
          <a:gradFill rotWithShape="1">
            <a:gsLst>
              <a:gs pos="0">
                <a:srgbClr val="19426B">
                  <a:satMod val="103000"/>
                  <a:lumMod val="102000"/>
                  <a:tint val="94000"/>
                </a:srgbClr>
              </a:gs>
              <a:gs pos="50000">
                <a:srgbClr val="19426B">
                  <a:satMod val="110000"/>
                  <a:lumMod val="100000"/>
                  <a:shade val="100000"/>
                </a:srgbClr>
              </a:gs>
              <a:gs pos="100000">
                <a:srgbClr val="19426B">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mj-lt"/>
              <a:buAutoNum type="arabicPeriod" startAt="5"/>
              <a:defRPr/>
            </a:pPr>
            <a:r>
              <a:rPr lang="uk-UA" sz="2800" b="1" i="1" kern="0" dirty="0">
                <a:solidFill>
                  <a:srgbClr val="FFFFFF"/>
                </a:solidFill>
              </a:rPr>
              <a:t>Як відкрити проект у середовищі </a:t>
            </a:r>
            <a:r>
              <a:rPr lang="uk-UA" sz="2800" b="1" i="1" kern="0" dirty="0" err="1">
                <a:solidFill>
                  <a:srgbClr val="FFFFFF"/>
                </a:solidFill>
              </a:rPr>
              <a:t>Lazarus</a:t>
            </a:r>
            <a:r>
              <a:rPr lang="uk-UA" sz="2800" b="1" i="1" kern="0" dirty="0">
                <a:solidFill>
                  <a:srgbClr val="FFFFFF"/>
                </a:solidFill>
              </a:rPr>
              <a:t>? Як зберегти проект?</a:t>
            </a:r>
          </a:p>
        </p:txBody>
      </p:sp>
      <p:sp>
        <p:nvSpPr>
          <p:cNvPr id="14"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5 </a:t>
            </a:r>
            <a:r>
              <a:rPr lang="en-US" sz="1200" kern="0" dirty="0">
                <a:solidFill>
                  <a:srgbClr val="000000"/>
                </a:solidFill>
                <a:latin typeface="Verdana" pitchFamily="34" charset="0"/>
              </a:rPr>
              <a:t>§ </a:t>
            </a:r>
            <a:r>
              <a:rPr lang="uk-UA" sz="1200" kern="0" dirty="0">
                <a:solidFill>
                  <a:srgbClr val="000000"/>
                </a:solidFill>
                <a:latin typeface="Verdana" pitchFamily="34" charset="0"/>
              </a:rPr>
              <a:t>5.1</a:t>
            </a:r>
            <a:endParaRPr lang="en-US" sz="1200" kern="0" dirty="0">
              <a:solidFill>
                <a:srgbClr val="000000"/>
              </a:solidFill>
              <a:latin typeface="Verdana" pitchFamily="34" charset="0"/>
            </a:endParaRPr>
          </a:p>
        </p:txBody>
      </p:sp>
    </p:spTree>
    <p:extLst>
      <p:ext uri="{BB962C8B-B14F-4D97-AF65-F5344CB8AC3E}">
        <p14:creationId xmlns:p14="http://schemas.microsoft.com/office/powerpoint/2010/main" val="32359718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left)">
                                      <p:cBhvr>
                                        <p:cTn id="12" dur="10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left)">
                                      <p:cBhvr>
                                        <p:cTn id="17" dur="10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1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1" grpId="0" animBg="1"/>
      <p:bldP spid="32" grpId="0" animBg="1"/>
      <p:bldP spid="10"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dirty="0"/>
              <a:t>Домашнє завдання</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6343" y="1272160"/>
            <a:ext cx="4662947" cy="5347817"/>
          </a:xfrm>
          <a:prstGeom prst="rect">
            <a:avLst/>
          </a:prstGeom>
        </p:spPr>
      </p:pic>
      <p:sp>
        <p:nvSpPr>
          <p:cNvPr id="4" name="TextBox 3"/>
          <p:cNvSpPr txBox="1"/>
          <p:nvPr/>
        </p:nvSpPr>
        <p:spPr>
          <a:xfrm>
            <a:off x="6069854" y="2133942"/>
            <a:ext cx="4663795" cy="1191816"/>
          </a:xfrm>
          <a:prstGeom prst="wedgeRoundRectCallout">
            <a:avLst>
              <a:gd name="adj1" fmla="val -59508"/>
              <a:gd name="adj2" fmla="val 126275"/>
              <a:gd name="adj3" fmla="val 16667"/>
            </a:avLst>
          </a:prstGeom>
          <a:gradFill rotWithShape="1">
            <a:gsLst>
              <a:gs pos="0">
                <a:srgbClr val="19426B">
                  <a:satMod val="103000"/>
                  <a:lumMod val="102000"/>
                  <a:tint val="94000"/>
                </a:srgbClr>
              </a:gs>
              <a:gs pos="50000">
                <a:srgbClr val="19426B">
                  <a:satMod val="110000"/>
                  <a:lumMod val="100000"/>
                  <a:shade val="100000"/>
                </a:srgbClr>
              </a:gs>
              <a:gs pos="100000">
                <a:srgbClr val="19426B">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uk-UA" sz="3200" b="1" i="1" u="none" strike="noStrike" kern="0" cap="none" spc="0" normalizeH="0" baseline="0" noProof="0" dirty="0">
                <a:ln>
                  <a:noFill/>
                </a:ln>
                <a:solidFill>
                  <a:srgbClr val="FFFFFF"/>
                </a:solidFill>
                <a:effectLst/>
                <a:uLnTx/>
                <a:uFillTx/>
                <a:latin typeface="Verdana"/>
                <a:ea typeface="+mn-ea"/>
                <a:cs typeface="+mn-cs"/>
              </a:rPr>
              <a:t>Проаналізувати</a:t>
            </a:r>
          </a:p>
          <a:p>
            <a:pPr marL="0" marR="0" lvl="0" indent="0" defTabSz="914400" eaLnBrk="1" fontAlgn="base" latinLnBrk="0" hangingPunct="1">
              <a:lnSpc>
                <a:spcPct val="100000"/>
              </a:lnSpc>
              <a:spcBef>
                <a:spcPct val="0"/>
              </a:spcBef>
              <a:spcAft>
                <a:spcPct val="0"/>
              </a:spcAft>
              <a:buClrTx/>
              <a:buSzTx/>
              <a:buFontTx/>
              <a:buNone/>
              <a:tabLst/>
              <a:defRPr/>
            </a:pPr>
            <a:r>
              <a:rPr kumimoji="0" lang="uk-UA" sz="3200" b="0" i="1" u="none" strike="noStrike" kern="0" cap="none" spc="0" normalizeH="0" baseline="0" noProof="0" dirty="0">
                <a:ln>
                  <a:noFill/>
                </a:ln>
                <a:solidFill>
                  <a:srgbClr val="FFFFFF"/>
                </a:solidFill>
                <a:effectLst/>
                <a:uLnTx/>
                <a:uFillTx/>
                <a:latin typeface="Verdana"/>
                <a:ea typeface="+mn-ea"/>
                <a:cs typeface="+mn-cs"/>
              </a:rPr>
              <a:t>§ </a:t>
            </a:r>
            <a:r>
              <a:rPr lang="uk-UA" sz="3200" i="1" kern="0" dirty="0">
                <a:solidFill>
                  <a:srgbClr val="FFFFFF"/>
                </a:solidFill>
                <a:latin typeface="Verdana"/>
              </a:rPr>
              <a:t>5</a:t>
            </a:r>
            <a:r>
              <a:rPr kumimoji="0" lang="uk-UA" sz="3200" b="0" i="1" u="none" strike="noStrike" kern="0" cap="none" spc="0" normalizeH="0" baseline="0" noProof="0" dirty="0">
                <a:ln>
                  <a:noFill/>
                </a:ln>
                <a:solidFill>
                  <a:srgbClr val="FFFFFF"/>
                </a:solidFill>
                <a:effectLst/>
                <a:uLnTx/>
                <a:uFillTx/>
                <a:latin typeface="Verdana"/>
                <a:ea typeface="+mn-ea"/>
                <a:cs typeface="+mn-cs"/>
              </a:rPr>
              <a:t>.1, ст. </a:t>
            </a:r>
            <a:r>
              <a:rPr lang="uk-UA" sz="3200" i="1" kern="0" dirty="0">
                <a:solidFill>
                  <a:srgbClr val="FFFFFF"/>
                </a:solidFill>
                <a:latin typeface="Verdana"/>
              </a:rPr>
              <a:t>156</a:t>
            </a:r>
            <a:r>
              <a:rPr kumimoji="0" lang="uk-UA" sz="3200" b="0" i="1" u="none" strike="noStrike" kern="0" cap="none" spc="0" normalizeH="0" baseline="0" noProof="0" dirty="0">
                <a:ln>
                  <a:noFill/>
                </a:ln>
                <a:solidFill>
                  <a:srgbClr val="FFFFFF"/>
                </a:solidFill>
                <a:effectLst/>
                <a:uLnTx/>
                <a:uFillTx/>
                <a:latin typeface="Verdana"/>
                <a:ea typeface="+mn-ea"/>
                <a:cs typeface="+mn-cs"/>
              </a:rPr>
              <a:t>-</a:t>
            </a:r>
            <a:r>
              <a:rPr lang="uk-UA" sz="3200" i="1" kern="0" noProof="0" dirty="0">
                <a:solidFill>
                  <a:srgbClr val="FFFFFF"/>
                </a:solidFill>
                <a:latin typeface="Verdana"/>
              </a:rPr>
              <a:t>163</a:t>
            </a:r>
            <a:endParaRPr kumimoji="0" lang="uk-UA" sz="3200" b="0" i="1" u="none" strike="noStrike" kern="0" cap="none" spc="0" normalizeH="0" baseline="0" noProof="0" dirty="0">
              <a:ln>
                <a:noFill/>
              </a:ln>
              <a:solidFill>
                <a:srgbClr val="FFFFFF"/>
              </a:solidFill>
              <a:effectLst/>
              <a:uLnTx/>
              <a:uFillTx/>
              <a:latin typeface="Verdana"/>
              <a:ea typeface="+mn-ea"/>
              <a:cs typeface="+mn-cs"/>
            </a:endParaRPr>
          </a:p>
        </p:txBody>
      </p:sp>
      <p:pic>
        <p:nvPicPr>
          <p:cNvPr id="5" name="Picture 60" descr="3D_27"/>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7"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5 </a:t>
            </a:r>
            <a:r>
              <a:rPr lang="en-US" sz="1200" kern="0" dirty="0">
                <a:solidFill>
                  <a:srgbClr val="000000"/>
                </a:solidFill>
                <a:latin typeface="Verdana" pitchFamily="34" charset="0"/>
              </a:rPr>
              <a:t>§ </a:t>
            </a:r>
            <a:r>
              <a:rPr lang="uk-UA" sz="1200" kern="0" dirty="0">
                <a:solidFill>
                  <a:srgbClr val="000000"/>
                </a:solidFill>
                <a:latin typeface="Verdana" pitchFamily="34" charset="0"/>
              </a:rPr>
              <a:t>5.1</a:t>
            </a:r>
            <a:endParaRPr lang="en-US" sz="1200" kern="0" dirty="0">
              <a:solidFill>
                <a:srgbClr val="000000"/>
              </a:solidFill>
              <a:latin typeface="Verdana" pitchFamily="34" charset="0"/>
            </a:endParaRPr>
          </a:p>
        </p:txBody>
      </p:sp>
    </p:spTree>
    <p:extLst>
      <p:ext uri="{BB962C8B-B14F-4D97-AF65-F5344CB8AC3E}">
        <p14:creationId xmlns:p14="http://schemas.microsoft.com/office/powerpoint/2010/main" val="40700810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gtEl>
                                        <p:attrNameLst>
                                          <p:attrName>ppt_x</p:attrName>
                                          <p:attrName>ppt_y</p:attrName>
                                        </p:attrNameLst>
                                      </p:cBhvr>
                                    </p:animMotion>
                                    <p:animEffect transition="in" filter="fade">
                                      <p:cBhvr>
                                        <p:cTn id="9" dur="1000"/>
                                        <p:tgtEl>
                                          <p:spTgt spid="3"/>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7315" y="209841"/>
            <a:ext cx="9053954" cy="532820"/>
          </a:xfrm>
        </p:spPr>
        <p:txBody>
          <a:bodyPr>
            <a:noAutofit/>
          </a:bodyPr>
          <a:lstStyle/>
          <a:p>
            <a:r>
              <a:rPr lang="uk-UA" dirty="0"/>
              <a:t>Середовище розробки</a:t>
            </a:r>
            <a:br>
              <a:rPr lang="uk-UA" dirty="0"/>
            </a:br>
            <a:r>
              <a:rPr lang="uk-UA" dirty="0"/>
              <a:t>програм </a:t>
            </a:r>
            <a:r>
              <a:rPr lang="en-US" dirty="0"/>
              <a:t>Lazarus</a:t>
            </a:r>
            <a:endParaRPr lang="uk-UA" dirty="0"/>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12050142" cy="523220"/>
          </a:xfrm>
          <a:prstGeom prst="rect">
            <a:avLst/>
          </a:prstGeom>
          <a:gradFill rotWithShape="1">
            <a:gsLst>
              <a:gs pos="0">
                <a:srgbClr val="19426B">
                  <a:satMod val="103000"/>
                  <a:lumMod val="102000"/>
                  <a:tint val="94000"/>
                </a:srgbClr>
              </a:gs>
              <a:gs pos="50000">
                <a:srgbClr val="19426B">
                  <a:satMod val="110000"/>
                  <a:lumMod val="100000"/>
                  <a:shade val="100000"/>
                </a:srgbClr>
              </a:gs>
              <a:gs pos="100000">
                <a:srgbClr val="19426B">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Середовище </a:t>
            </a:r>
            <a:r>
              <a:rPr lang="uk-UA" sz="2800" b="1" i="1" kern="0" dirty="0" err="1">
                <a:solidFill>
                  <a:srgbClr val="FFFF00"/>
                </a:solidFill>
              </a:rPr>
              <a:t>Lazarus</a:t>
            </a:r>
            <a:r>
              <a:rPr lang="uk-UA" sz="2800" b="1" i="1" kern="0" dirty="0">
                <a:solidFill>
                  <a:srgbClr val="FFFFFF"/>
                </a:solidFill>
              </a:rPr>
              <a:t> складається з:</a:t>
            </a:r>
          </a:p>
        </p:txBody>
      </p:sp>
      <p:sp>
        <p:nvSpPr>
          <p:cNvPr id="11"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5 </a:t>
            </a:r>
            <a:r>
              <a:rPr lang="en-US" sz="1200" kern="0" dirty="0">
                <a:solidFill>
                  <a:srgbClr val="000000"/>
                </a:solidFill>
                <a:latin typeface="Verdana" pitchFamily="34" charset="0"/>
              </a:rPr>
              <a:t>§ </a:t>
            </a:r>
            <a:r>
              <a:rPr lang="uk-UA" sz="1200" kern="0" dirty="0">
                <a:solidFill>
                  <a:srgbClr val="000000"/>
                </a:solidFill>
                <a:latin typeface="Verdana" pitchFamily="34" charset="0"/>
              </a:rPr>
              <a:t>5.1</a:t>
            </a:r>
            <a:endParaRPr lang="en-US" sz="1200" kern="0" dirty="0">
              <a:solidFill>
                <a:srgbClr val="000000"/>
              </a:solidFill>
              <a:latin typeface="Verdana" pitchFamily="34" charset="0"/>
            </a:endParaRPr>
          </a:p>
        </p:txBody>
      </p:sp>
      <p:graphicFrame>
        <p:nvGraphicFramePr>
          <p:cNvPr id="9" name="Схема 8"/>
          <p:cNvGraphicFramePr/>
          <p:nvPr>
            <p:extLst>
              <p:ext uri="{D42A27DB-BD31-4B8C-83A1-F6EECF244321}">
                <p14:modId xmlns:p14="http://schemas.microsoft.com/office/powerpoint/2010/main" val="1550547553"/>
              </p:ext>
            </p:extLst>
          </p:nvPr>
        </p:nvGraphicFramePr>
        <p:xfrm>
          <a:off x="126385" y="1719983"/>
          <a:ext cx="11901492" cy="50392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365629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graphicEl>
                                              <a:dgm id="{C7661E35-6C55-4B51-BE17-D9D67599F310}"/>
                                            </p:graphicEl>
                                          </p:spTgt>
                                        </p:tgtEl>
                                        <p:attrNameLst>
                                          <p:attrName>style.visibility</p:attrName>
                                        </p:attrNameLst>
                                      </p:cBhvr>
                                      <p:to>
                                        <p:strVal val="visible"/>
                                      </p:to>
                                    </p:set>
                                    <p:animEffect transition="in" filter="wipe(left)">
                                      <p:cBhvr>
                                        <p:cTn id="11" dur="1000"/>
                                        <p:tgtEl>
                                          <p:spTgt spid="9">
                                            <p:graphicEl>
                                              <a:dgm id="{C7661E35-6C55-4B51-BE17-D9D67599F310}"/>
                                            </p:graphicEl>
                                          </p:spTgt>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graphicEl>
                                              <a:dgm id="{27878C57-BBF6-4C22-88FA-1C3D4933722D}"/>
                                            </p:graphicEl>
                                          </p:spTgt>
                                        </p:tgtEl>
                                        <p:attrNameLst>
                                          <p:attrName>style.visibility</p:attrName>
                                        </p:attrNameLst>
                                      </p:cBhvr>
                                      <p:to>
                                        <p:strVal val="visible"/>
                                      </p:to>
                                    </p:set>
                                    <p:animEffect transition="in" filter="wipe(left)">
                                      <p:cBhvr>
                                        <p:cTn id="14" dur="1000"/>
                                        <p:tgtEl>
                                          <p:spTgt spid="9">
                                            <p:graphicEl>
                                              <a:dgm id="{27878C57-BBF6-4C22-88FA-1C3D4933722D}"/>
                                            </p:graphicEl>
                                          </p:spTgt>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9">
                                            <p:graphicEl>
                                              <a:dgm id="{EE2EA9E0-CBE5-43E4-BB02-325D168626A4}"/>
                                            </p:graphicEl>
                                          </p:spTgt>
                                        </p:tgtEl>
                                        <p:attrNameLst>
                                          <p:attrName>style.visibility</p:attrName>
                                        </p:attrNameLst>
                                      </p:cBhvr>
                                      <p:to>
                                        <p:strVal val="visible"/>
                                      </p:to>
                                    </p:set>
                                    <p:animEffect transition="in" filter="wipe(left)">
                                      <p:cBhvr>
                                        <p:cTn id="17" dur="1000"/>
                                        <p:tgtEl>
                                          <p:spTgt spid="9">
                                            <p:graphicEl>
                                              <a:dgm id="{EE2EA9E0-CBE5-43E4-BB02-325D168626A4}"/>
                                            </p:graphicEl>
                                          </p:spTgt>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9">
                                            <p:graphicEl>
                                              <a:dgm id="{E63EBB38-5984-4F74-98F1-254621592311}"/>
                                            </p:graphicEl>
                                          </p:spTgt>
                                        </p:tgtEl>
                                        <p:attrNameLst>
                                          <p:attrName>style.visibility</p:attrName>
                                        </p:attrNameLst>
                                      </p:cBhvr>
                                      <p:to>
                                        <p:strVal val="visible"/>
                                      </p:to>
                                    </p:set>
                                    <p:animEffect transition="in" filter="wipe(left)">
                                      <p:cBhvr>
                                        <p:cTn id="21" dur="1000"/>
                                        <p:tgtEl>
                                          <p:spTgt spid="9">
                                            <p:graphicEl>
                                              <a:dgm id="{E63EBB38-5984-4F74-98F1-254621592311}"/>
                                            </p:graphic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9">
                                            <p:graphicEl>
                                              <a:dgm id="{AD2F74AD-5B6A-4346-8349-090AC68FEE9A}"/>
                                            </p:graphicEl>
                                          </p:spTgt>
                                        </p:tgtEl>
                                        <p:attrNameLst>
                                          <p:attrName>style.visibility</p:attrName>
                                        </p:attrNameLst>
                                      </p:cBhvr>
                                      <p:to>
                                        <p:strVal val="visible"/>
                                      </p:to>
                                    </p:set>
                                    <p:animEffect transition="in" filter="wipe(left)">
                                      <p:cBhvr>
                                        <p:cTn id="24" dur="1000"/>
                                        <p:tgtEl>
                                          <p:spTgt spid="9">
                                            <p:graphicEl>
                                              <a:dgm id="{AD2F74AD-5B6A-4346-8349-090AC68FEE9A}"/>
                                            </p:graphicEl>
                                          </p:spTgt>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9">
                                            <p:graphicEl>
                                              <a:dgm id="{D13D7DA6-9D1E-4150-A6AE-C6ABC36166D5}"/>
                                            </p:graphicEl>
                                          </p:spTgt>
                                        </p:tgtEl>
                                        <p:attrNameLst>
                                          <p:attrName>style.visibility</p:attrName>
                                        </p:attrNameLst>
                                      </p:cBhvr>
                                      <p:to>
                                        <p:strVal val="visible"/>
                                      </p:to>
                                    </p:set>
                                    <p:animEffect transition="in" filter="wipe(left)">
                                      <p:cBhvr>
                                        <p:cTn id="28" dur="1000"/>
                                        <p:tgtEl>
                                          <p:spTgt spid="9">
                                            <p:graphicEl>
                                              <a:dgm id="{D13D7DA6-9D1E-4150-A6AE-C6ABC36166D5}"/>
                                            </p:graphic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9">
                                            <p:graphicEl>
                                              <a:dgm id="{46297F79-2755-4E7F-87B4-88629DD167EF}"/>
                                            </p:graphicEl>
                                          </p:spTgt>
                                        </p:tgtEl>
                                        <p:attrNameLst>
                                          <p:attrName>style.visibility</p:attrName>
                                        </p:attrNameLst>
                                      </p:cBhvr>
                                      <p:to>
                                        <p:strVal val="visible"/>
                                      </p:to>
                                    </p:set>
                                    <p:animEffect transition="in" filter="wipe(left)">
                                      <p:cBhvr>
                                        <p:cTn id="31" dur="1000"/>
                                        <p:tgtEl>
                                          <p:spTgt spid="9">
                                            <p:graphicEl>
                                              <a:dgm id="{46297F79-2755-4E7F-87B4-88629DD167EF}"/>
                                            </p:graphicEl>
                                          </p:spTgt>
                                        </p:tgtEl>
                                      </p:cBhvr>
                                    </p:animEffect>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9">
                                            <p:graphicEl>
                                              <a:dgm id="{AA2029A9-878F-42BF-A694-5944B1AD983E}"/>
                                            </p:graphicEl>
                                          </p:spTgt>
                                        </p:tgtEl>
                                        <p:attrNameLst>
                                          <p:attrName>style.visibility</p:attrName>
                                        </p:attrNameLst>
                                      </p:cBhvr>
                                      <p:to>
                                        <p:strVal val="visible"/>
                                      </p:to>
                                    </p:set>
                                    <p:animEffect transition="in" filter="wipe(left)">
                                      <p:cBhvr>
                                        <p:cTn id="35" dur="1000"/>
                                        <p:tgtEl>
                                          <p:spTgt spid="9">
                                            <p:graphicEl>
                                              <a:dgm id="{AA2029A9-878F-42BF-A694-5944B1AD983E}"/>
                                            </p:graphic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9">
                                            <p:graphicEl>
                                              <a:dgm id="{E97A966C-ADE1-481C-9602-29D743F1F5D5}"/>
                                            </p:graphicEl>
                                          </p:spTgt>
                                        </p:tgtEl>
                                        <p:attrNameLst>
                                          <p:attrName>style.visibility</p:attrName>
                                        </p:attrNameLst>
                                      </p:cBhvr>
                                      <p:to>
                                        <p:strVal val="visible"/>
                                      </p:to>
                                    </p:set>
                                    <p:animEffect transition="in" filter="wipe(left)">
                                      <p:cBhvr>
                                        <p:cTn id="38" dur="1000"/>
                                        <p:tgtEl>
                                          <p:spTgt spid="9">
                                            <p:graphicEl>
                                              <a:dgm id="{E97A966C-ADE1-481C-9602-29D743F1F5D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Graphic spid="9" grpId="0" uiExpand="1">
        <p:bldSub>
          <a:bldDgm bld="on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100" dirty="0"/>
              <a:t>Працюємо за комп’ютером</a:t>
            </a:r>
            <a:endParaRPr lang="uk-UA" dirty="0"/>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pic>
        <p:nvPicPr>
          <p:cNvPr id="9" name="Рисунок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99" y="1272160"/>
            <a:ext cx="4662947" cy="5347817"/>
          </a:xfrm>
          <a:prstGeom prst="rect">
            <a:avLst/>
          </a:prstGeom>
        </p:spPr>
      </p:pic>
      <p:sp>
        <p:nvSpPr>
          <p:cNvPr id="10" name="TextBox 9"/>
          <p:cNvSpPr txBox="1"/>
          <p:nvPr/>
        </p:nvSpPr>
        <p:spPr>
          <a:xfrm>
            <a:off x="3689511" y="2133942"/>
            <a:ext cx="3233804" cy="1191816"/>
          </a:xfrm>
          <a:prstGeom prst="wedgeRoundRectCallout">
            <a:avLst>
              <a:gd name="adj1" fmla="val -57397"/>
              <a:gd name="adj2" fmla="val 184982"/>
              <a:gd name="adj3" fmla="val 16667"/>
            </a:avLst>
          </a:prstGeom>
          <a:solidFill>
            <a:srgbClr val="FFFF00"/>
          </a:solidFill>
          <a:ln>
            <a:noFill/>
          </a:ln>
          <a:effectLst>
            <a:outerShdw blurRad="57150" dist="19050" dir="5400000" algn="ctr" rotWithShape="0">
              <a:srgbClr val="000000">
                <a:alpha val="63000"/>
              </a:srgbClr>
            </a:outerShdw>
          </a:effectLst>
        </p:spPr>
        <p:txBody>
          <a:bodyPr wrap="square" rtlCol="0">
            <a:spAutoFit/>
          </a:bodyPr>
          <a:lstStyle>
            <a:defPPr>
              <a:defRPr lang="uk-UA"/>
            </a:defPPr>
            <a:lvl1pPr marR="0" lvl="0" indent="0" algn="ctr" fontAlgn="auto">
              <a:lnSpc>
                <a:spcPct val="100000"/>
              </a:lnSpc>
              <a:spcBef>
                <a:spcPts val="0"/>
              </a:spcBef>
              <a:spcAft>
                <a:spcPts val="0"/>
              </a:spcAft>
              <a:buClrTx/>
              <a:buSzTx/>
              <a:buFontTx/>
              <a:buNone/>
              <a:tabLst/>
              <a:defRPr kumimoji="0" sz="3200" b="1" i="1" u="none" strike="noStrike" kern="0" cap="none" spc="0" normalizeH="0" baseline="0">
                <a:ln>
                  <a:noFill/>
                </a:ln>
                <a:solidFill>
                  <a:srgbClr val="002060"/>
                </a:solidFill>
                <a:effectLst/>
                <a:uLnTx/>
                <a:uFillTx/>
                <a:latin typeface="Verdana"/>
              </a:defRPr>
            </a:lvl1pPr>
          </a:lstStyle>
          <a:p>
            <a:pPr lvl="0">
              <a:defRPr/>
            </a:pPr>
            <a:r>
              <a:rPr lang="uk-UA" dirty="0"/>
              <a:t>Сторінка</a:t>
            </a:r>
          </a:p>
          <a:p>
            <a:pPr lvl="0">
              <a:defRPr/>
            </a:pPr>
            <a:r>
              <a:rPr lang="uk-UA" dirty="0"/>
              <a:t>163</a:t>
            </a:r>
          </a:p>
        </p:txBody>
      </p:sp>
      <p:pic>
        <p:nvPicPr>
          <p:cNvPr id="3" name="Рисунок 2"/>
          <p:cNvPicPr>
            <a:picLocks noChangeAspect="1"/>
          </p:cNvPicPr>
          <p:nvPr/>
        </p:nvPicPr>
        <p:blipFill>
          <a:blip r:embed="rId4"/>
          <a:stretch>
            <a:fillRect/>
          </a:stretch>
        </p:blipFill>
        <p:spPr>
          <a:xfrm>
            <a:off x="7228115" y="1177376"/>
            <a:ext cx="4839154" cy="5608513"/>
          </a:xfrm>
          <a:prstGeom prst="rect">
            <a:avLst/>
          </a:prstGeom>
        </p:spPr>
      </p:pic>
      <p:pic>
        <p:nvPicPr>
          <p:cNvPr id="7" name="Picture 2" descr="computer, programmer, scientist icon"/>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6825" b="14007"/>
          <a:stretch/>
        </p:blipFill>
        <p:spPr bwMode="auto">
          <a:xfrm>
            <a:off x="3631455" y="3726379"/>
            <a:ext cx="3851920" cy="2664297"/>
          </a:xfrm>
          <a:prstGeom prst="rect">
            <a:avLst/>
          </a:prstGeom>
          <a:noFill/>
          <a:extLst>
            <a:ext uri="{909E8E84-426E-40DD-AFC4-6F175D3DCCD1}">
              <a14:hiddenFill xmlns:a14="http://schemas.microsoft.com/office/drawing/2010/main">
                <a:solidFill>
                  <a:srgbClr val="FFFFFF"/>
                </a:solidFill>
              </a14:hiddenFill>
            </a:ext>
          </a:extLst>
        </p:spPr>
      </p:pic>
      <p:sp>
        <p:nvSpPr>
          <p:cNvPr id="11"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5 </a:t>
            </a:r>
            <a:r>
              <a:rPr lang="en-US" sz="1200" kern="0" dirty="0">
                <a:solidFill>
                  <a:srgbClr val="000000"/>
                </a:solidFill>
                <a:latin typeface="Verdana" pitchFamily="34" charset="0"/>
              </a:rPr>
              <a:t>§ </a:t>
            </a:r>
            <a:r>
              <a:rPr lang="uk-UA" sz="1200" kern="0" dirty="0">
                <a:solidFill>
                  <a:srgbClr val="000000"/>
                </a:solidFill>
                <a:latin typeface="Verdana" pitchFamily="34" charset="0"/>
              </a:rPr>
              <a:t>5.1</a:t>
            </a:r>
            <a:endParaRPr lang="en-US" sz="1200" kern="0" dirty="0">
              <a:solidFill>
                <a:srgbClr val="000000"/>
              </a:solidFill>
              <a:latin typeface="Verdana" pitchFamily="34" charset="0"/>
            </a:endParaRPr>
          </a:p>
        </p:txBody>
      </p:sp>
    </p:spTree>
    <p:extLst>
      <p:ext uri="{BB962C8B-B14F-4D97-AF65-F5344CB8AC3E}">
        <p14:creationId xmlns:p14="http://schemas.microsoft.com/office/powerpoint/2010/main" val="1522358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Scale>
                                      <p:cBhvr>
                                        <p:cTn id="7"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9"/>
                                        </p:tgtEl>
                                        <p:attrNameLst>
                                          <p:attrName>ppt_x</p:attrName>
                                          <p:attrName>ppt_y</p:attrName>
                                        </p:attrNameLst>
                                      </p:cBhvr>
                                    </p:animMotion>
                                    <p:animEffect transition="in" filter="fade">
                                      <p:cBhvr>
                                        <p:cTn id="9" dur="1000"/>
                                        <p:tgtEl>
                                          <p:spTgt spid="9"/>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1000"/>
                                        <p:tgtEl>
                                          <p:spTgt spid="10"/>
                                        </p:tgtEl>
                                      </p:cBhvr>
                                    </p:animEffect>
                                  </p:childTnLst>
                                </p:cTn>
                              </p:par>
                            </p:childTnLst>
                          </p:cTn>
                        </p:par>
                        <p:par>
                          <p:cTn id="14" fill="hold">
                            <p:stCondLst>
                              <p:cond delay="2000"/>
                            </p:stCondLst>
                            <p:childTnLst>
                              <p:par>
                                <p:cTn id="15" presetID="53" presetClass="entr" presetSubtype="16"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Effect transition="in" filter="fade">
                                      <p:cBhvr>
                                        <p:cTn id="19" dur="1000"/>
                                        <p:tgtEl>
                                          <p:spTgt spid="7"/>
                                        </p:tgtEl>
                                      </p:cBhvr>
                                    </p:animEffect>
                                  </p:childTnLst>
                                </p:cTn>
                              </p:par>
                            </p:childTnLst>
                          </p:cTn>
                        </p:par>
                        <p:par>
                          <p:cTn id="20" fill="hold">
                            <p:stCondLst>
                              <p:cond delay="3000"/>
                            </p:stCondLst>
                            <p:childTnLst>
                              <p:par>
                                <p:cTn id="21" presetID="53" presetClass="entr" presetSubtype="16"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1000" fill="hold"/>
                                        <p:tgtEl>
                                          <p:spTgt spid="3"/>
                                        </p:tgtEl>
                                        <p:attrNameLst>
                                          <p:attrName>ppt_w</p:attrName>
                                        </p:attrNameLst>
                                      </p:cBhvr>
                                      <p:tavLst>
                                        <p:tav tm="0">
                                          <p:val>
                                            <p:fltVal val="0"/>
                                          </p:val>
                                        </p:tav>
                                        <p:tav tm="100000">
                                          <p:val>
                                            <p:strVal val="#ppt_w"/>
                                          </p:val>
                                        </p:tav>
                                      </p:tavLst>
                                    </p:anim>
                                    <p:anim calcmode="lin" valueType="num">
                                      <p:cBhvr>
                                        <p:cTn id="24" dur="1000" fill="hold"/>
                                        <p:tgtEl>
                                          <p:spTgt spid="3"/>
                                        </p:tgtEl>
                                        <p:attrNameLst>
                                          <p:attrName>ppt_h</p:attrName>
                                        </p:attrNameLst>
                                      </p:cBhvr>
                                      <p:tavLst>
                                        <p:tav tm="0">
                                          <p:val>
                                            <p:fltVal val="0"/>
                                          </p:val>
                                        </p:tav>
                                        <p:tav tm="100000">
                                          <p:val>
                                            <p:strVal val="#ppt_h"/>
                                          </p:val>
                                        </p:tav>
                                      </p:tavLst>
                                    </p:anim>
                                    <p:animEffect transition="in" filter="fade">
                                      <p:cBhvr>
                                        <p:cTn id="2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uk-UA" sz="5400" dirty="0"/>
              <a:t>Дякую за увагу!</a:t>
            </a:r>
          </a:p>
        </p:txBody>
      </p:sp>
      <p:sp>
        <p:nvSpPr>
          <p:cNvPr id="4" name="Підзаголовок 2"/>
          <p:cNvSpPr>
            <a:spLocks noGrp="1"/>
          </p:cNvSpPr>
          <p:nvPr>
            <p:ph type="subTitle" idx="4294967295"/>
          </p:nvPr>
        </p:nvSpPr>
        <p:spPr>
          <a:xfrm>
            <a:off x="5032382" y="3184362"/>
            <a:ext cx="7138989" cy="403410"/>
          </a:xfrm>
        </p:spPr>
        <p:txBody>
          <a:bodyPr anchor="ctr">
            <a:normAutofit/>
          </a:bodyPr>
          <a:lstStyle/>
          <a:p>
            <a:pPr marL="0" indent="0" algn="r">
              <a:buNone/>
            </a:pPr>
            <a:r>
              <a:rPr lang="uk-UA" sz="1600" b="1" dirty="0">
                <a:solidFill>
                  <a:srgbClr val="FFFFFF"/>
                </a:solidFill>
                <a:latin typeface="Verdana"/>
              </a:rPr>
              <a:t>За новою програмою</a:t>
            </a:r>
          </a:p>
        </p:txBody>
      </p:sp>
      <p:sp>
        <p:nvSpPr>
          <p:cNvPr id="9" name="Округлена прямокутна виноска 8"/>
          <p:cNvSpPr/>
          <p:nvPr/>
        </p:nvSpPr>
        <p:spPr>
          <a:xfrm>
            <a:off x="126612" y="6175807"/>
            <a:ext cx="2448272" cy="619472"/>
          </a:xfrm>
          <a:prstGeom prst="wedgeRoundRectCallout">
            <a:avLst>
              <a:gd name="adj1" fmla="val 367"/>
              <a:gd name="adj2" fmla="val 49864"/>
              <a:gd name="adj3" fmla="val 16667"/>
            </a:avLst>
          </a:prstGeom>
          <a:solidFill>
            <a:srgbClr val="FF0000"/>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3600" b="1" i="1" u="none" strike="noStrike" kern="0" cap="none" spc="0" normalizeH="0" baseline="0" noProof="0" dirty="0">
                <a:ln>
                  <a:noFill/>
                </a:ln>
                <a:solidFill>
                  <a:srgbClr val="FFFFFF"/>
                </a:solidFill>
                <a:effectLst/>
                <a:uLnTx/>
                <a:uFillTx/>
                <a:latin typeface="Verdana"/>
                <a:ea typeface="+mn-ea"/>
                <a:cs typeface="+mn-cs"/>
              </a:rPr>
              <a:t>Урок </a:t>
            </a:r>
            <a:r>
              <a:rPr lang="uk-UA" sz="3600" b="1" i="1" kern="0" smtClean="0">
                <a:solidFill>
                  <a:srgbClr val="FFFFFF"/>
                </a:solidFill>
                <a:latin typeface="Verdana"/>
              </a:rPr>
              <a:t>34</a:t>
            </a:r>
            <a:endParaRPr kumimoji="0" lang="uk-UA" sz="3600" b="1" i="1" u="none" strike="noStrike" kern="0" cap="none" spc="0" normalizeH="0" baseline="0" noProof="0" dirty="0">
              <a:ln>
                <a:noFill/>
              </a:ln>
              <a:solidFill>
                <a:srgbClr val="FFFFFF"/>
              </a:solidFill>
              <a:effectLst/>
              <a:uLnTx/>
              <a:uFillTx/>
              <a:latin typeface="Verdana"/>
              <a:ea typeface="+mn-ea"/>
              <a:cs typeface="+mn-cs"/>
            </a:endParaRPr>
          </a:p>
        </p:txBody>
      </p:sp>
      <p:pic>
        <p:nvPicPr>
          <p:cNvPr id="10" name="Picture 2" descr="design, programming, seo, site, web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3476" y="3618768"/>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7" name="Рисунок 6"/>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34252" y1="26996" x2="25197" y2="34981"/>
                        <a14:foregroundMark x1="66142" y1="25856" x2="74803" y2="39924"/>
                        <a14:foregroundMark x1="87008" y1="77567" x2="87008" y2="77567"/>
                        <a14:foregroundMark x1="92126" y1="71103" x2="83858" y2="80228"/>
                        <a14:foregroundMark x1="58661" y1="80989" x2="74803" y2="76426"/>
                        <a14:foregroundMark x1="57874" y1="83270" x2="55118" y2="91635"/>
                        <a14:foregroundMark x1="38976" y1="92395" x2="54724" y2="92395"/>
                        <a14:foregroundMark x1="37402" y1="89354" x2="34252" y2="78707"/>
                        <a14:foregroundMark x1="32677" y1="77947" x2="22835" y2="71863"/>
                        <a14:foregroundMark x1="20079" y1="74144" x2="9843" y2="71863"/>
                        <a14:foregroundMark x1="7480" y1="70342" x2="3150" y2="58935"/>
                        <a14:foregroundMark x1="6299" y1="56274" x2="13386" y2="51331"/>
                        <a14:foregroundMark x1="13386" y1="49430" x2="14961" y2="40684"/>
                        <a14:foregroundMark x1="13386" y1="38403" x2="9843" y2="31179"/>
                        <a14:foregroundMark x1="7874" y1="29278" x2="11024" y2="19772"/>
                        <a14:foregroundMark x1="13386" y1="17110" x2="28346" y2="17871"/>
                        <a14:foregroundMark x1="32283" y1="19392" x2="43307" y2="11407"/>
                        <a14:foregroundMark x1="42520" y1="9506" x2="50394" y2="1901"/>
                        <a14:foregroundMark x1="53150" y1="1901" x2="64567" y2="14068"/>
                        <a14:foregroundMark x1="64961" y1="10266" x2="61417" y2="3042"/>
                        <a14:foregroundMark x1="64961" y1="16350" x2="75984" y2="23574"/>
                        <a14:foregroundMark x1="76772" y1="23194" x2="85827" y2="22433"/>
                        <a14:foregroundMark x1="88189" y1="22433" x2="95669" y2="35361"/>
                        <a14:foregroundMark x1="96457" y1="40684" x2="85827" y2="47529"/>
                        <a14:foregroundMark x1="85039" y1="49810" x2="84252" y2="55513"/>
                        <a14:foregroundMark x1="92126" y1="68821" x2="89764" y2="63498"/>
                        <a14:foregroundMark x1="66142" y1="31179" x2="67323" y2="35361"/>
                        <a14:foregroundMark x1="36220" y1="28517" x2="29921" y2="33080"/>
                      </a14:backgroundRemoval>
                    </a14:imgEffect>
                  </a14:imgLayer>
                </a14:imgProps>
              </a:ext>
            </a:extLst>
          </a:blip>
          <a:stretch>
            <a:fillRect/>
          </a:stretch>
        </p:blipFill>
        <p:spPr>
          <a:xfrm>
            <a:off x="9261378" y="3670732"/>
            <a:ext cx="2419350" cy="2505075"/>
          </a:xfrm>
          <a:prstGeom prst="rect">
            <a:avLst/>
          </a:prstGeom>
        </p:spPr>
      </p:pic>
    </p:spTree>
    <p:extLst>
      <p:ext uri="{BB962C8B-B14F-4D97-AF65-F5344CB8AC3E}">
        <p14:creationId xmlns:p14="http://schemas.microsoft.com/office/powerpoint/2010/main" val="10644960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7315" y="209841"/>
            <a:ext cx="9053954" cy="532820"/>
          </a:xfrm>
        </p:spPr>
        <p:txBody>
          <a:bodyPr>
            <a:noAutofit/>
          </a:bodyPr>
          <a:lstStyle/>
          <a:p>
            <a:r>
              <a:rPr lang="uk-UA" dirty="0"/>
              <a:t>Середовище розробки</a:t>
            </a:r>
            <a:br>
              <a:rPr lang="uk-UA" dirty="0"/>
            </a:br>
            <a:r>
              <a:rPr lang="uk-UA" dirty="0"/>
              <a:t>програм </a:t>
            </a:r>
            <a:r>
              <a:rPr lang="en-US" dirty="0"/>
              <a:t>Lazarus</a:t>
            </a:r>
            <a:endParaRPr lang="uk-UA" dirty="0"/>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12050142" cy="2677656"/>
          </a:xfrm>
          <a:prstGeom prst="rect">
            <a:avLst/>
          </a:prstGeom>
          <a:gradFill rotWithShape="1">
            <a:gsLst>
              <a:gs pos="0">
                <a:srgbClr val="19426B">
                  <a:satMod val="103000"/>
                  <a:lumMod val="102000"/>
                  <a:tint val="94000"/>
                </a:srgbClr>
              </a:gs>
              <a:gs pos="50000">
                <a:srgbClr val="19426B">
                  <a:satMod val="110000"/>
                  <a:lumMod val="100000"/>
                  <a:shade val="100000"/>
                </a:srgbClr>
              </a:gs>
              <a:gs pos="100000">
                <a:srgbClr val="19426B">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Це середовище розробки надає можливість використовувати велику бібліотеку </a:t>
            </a:r>
            <a:r>
              <a:rPr lang="uk-UA" sz="2800" b="1" i="1" kern="0" dirty="0">
                <a:solidFill>
                  <a:srgbClr val="FFFF00"/>
                </a:solidFill>
              </a:rPr>
              <a:t>візуальних компонентів </a:t>
            </a:r>
            <a:r>
              <a:rPr lang="uk-UA" sz="2800" b="1" i="1" kern="0" dirty="0">
                <a:solidFill>
                  <a:srgbClr val="FFFFFF"/>
                </a:solidFill>
              </a:rPr>
              <a:t>(</a:t>
            </a:r>
            <a:r>
              <a:rPr lang="uk-UA" sz="2800" b="1" i="1" kern="0" dirty="0" err="1">
                <a:solidFill>
                  <a:srgbClr val="FFFFFF"/>
                </a:solidFill>
              </a:rPr>
              <a:t>англ</a:t>
            </a:r>
            <a:r>
              <a:rPr lang="uk-UA" sz="2800" b="1" i="1" kern="0" dirty="0">
                <a:solidFill>
                  <a:srgbClr val="FFFFFF"/>
                </a:solidFill>
              </a:rPr>
              <a:t>. </a:t>
            </a:r>
            <a:r>
              <a:rPr lang="en-US" sz="2800" b="1" i="1" kern="0" dirty="0">
                <a:solidFill>
                  <a:srgbClr val="FFFF00"/>
                </a:solidFill>
              </a:rPr>
              <a:t>L</a:t>
            </a:r>
            <a:r>
              <a:rPr lang="en-US" sz="2800" b="1" i="1" kern="0" dirty="0">
                <a:solidFill>
                  <a:srgbClr val="FFFFFF"/>
                </a:solidFill>
              </a:rPr>
              <a:t>azarus </a:t>
            </a:r>
            <a:r>
              <a:rPr lang="en-US" sz="2800" b="1" i="1" kern="0" dirty="0">
                <a:solidFill>
                  <a:srgbClr val="FFFF00"/>
                </a:solidFill>
              </a:rPr>
              <a:t>C</a:t>
            </a:r>
            <a:r>
              <a:rPr lang="en-US" sz="2800" b="1" i="1" kern="0" dirty="0">
                <a:solidFill>
                  <a:srgbClr val="FFFFFF"/>
                </a:solidFill>
              </a:rPr>
              <a:t>omponent </a:t>
            </a:r>
            <a:r>
              <a:rPr lang="en-US" sz="2800" b="1" i="1" kern="0" dirty="0">
                <a:solidFill>
                  <a:srgbClr val="FFFF00"/>
                </a:solidFill>
              </a:rPr>
              <a:t>L</a:t>
            </a:r>
            <a:r>
              <a:rPr lang="en-US" sz="2800" b="1" i="1" kern="0" dirty="0">
                <a:solidFill>
                  <a:srgbClr val="FFFFFF"/>
                </a:solidFill>
              </a:rPr>
              <a:t>ibrary (</a:t>
            </a:r>
            <a:r>
              <a:rPr lang="en-US" sz="2800" b="1" i="1" kern="0" dirty="0">
                <a:solidFill>
                  <a:srgbClr val="FFFF00"/>
                </a:solidFill>
              </a:rPr>
              <a:t>LCL</a:t>
            </a:r>
            <a:r>
              <a:rPr lang="en-US" sz="2800" b="1" i="1" kern="0" dirty="0">
                <a:solidFill>
                  <a:srgbClr val="FFFFFF"/>
                </a:solidFill>
              </a:rPr>
              <a:t>) -</a:t>
            </a:r>
            <a:r>
              <a:rPr lang="uk-UA" sz="2800" b="1" i="1" kern="0" dirty="0">
                <a:solidFill>
                  <a:srgbClr val="FFFFFF"/>
                </a:solidFill>
              </a:rPr>
              <a:t>бібліотека компонентів </a:t>
            </a:r>
            <a:r>
              <a:rPr lang="en-US" sz="2800" b="1" i="1" kern="0" dirty="0">
                <a:solidFill>
                  <a:srgbClr val="FFFF00"/>
                </a:solidFill>
              </a:rPr>
              <a:t>Lazarus</a:t>
            </a:r>
            <a:r>
              <a:rPr lang="en-US" sz="2800" b="1" i="1" kern="0" dirty="0">
                <a:solidFill>
                  <a:srgbClr val="FFFFFF"/>
                </a:solidFill>
              </a:rPr>
              <a:t>). </a:t>
            </a:r>
            <a:r>
              <a:rPr lang="uk-UA" sz="2800" b="1" i="1" kern="0" dirty="0">
                <a:solidFill>
                  <a:srgbClr val="FFFFFF"/>
                </a:solidFill>
              </a:rPr>
              <a:t>Це елементи керування: кнопки, поля, написи, прапорці, перемикачі, лічильники, списки, смуги прокручування тощо. </a:t>
            </a:r>
          </a:p>
        </p:txBody>
      </p:sp>
      <p:sp>
        <p:nvSpPr>
          <p:cNvPr id="11"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5 </a:t>
            </a:r>
            <a:r>
              <a:rPr lang="en-US" sz="1200" kern="0" dirty="0">
                <a:solidFill>
                  <a:srgbClr val="000000"/>
                </a:solidFill>
                <a:latin typeface="Verdana" pitchFamily="34" charset="0"/>
              </a:rPr>
              <a:t>§ </a:t>
            </a:r>
            <a:r>
              <a:rPr lang="uk-UA" sz="1200" kern="0" dirty="0">
                <a:solidFill>
                  <a:srgbClr val="000000"/>
                </a:solidFill>
                <a:latin typeface="Verdana" pitchFamily="34" charset="0"/>
              </a:rPr>
              <a:t>5.1</a:t>
            </a:r>
            <a:endParaRPr lang="en-US" sz="1200" kern="0" dirty="0">
              <a:solidFill>
                <a:srgbClr val="000000"/>
              </a:solidFill>
              <a:latin typeface="Verdana" pitchFamily="34" charset="0"/>
            </a:endParaRPr>
          </a:p>
        </p:txBody>
      </p:sp>
      <p:pic>
        <p:nvPicPr>
          <p:cNvPr id="7" name="Рисунок 6"/>
          <p:cNvPicPr>
            <a:picLocks noChangeAspect="1"/>
          </p:cNvPicPr>
          <p:nvPr/>
        </p:nvPicPr>
        <p:blipFill>
          <a:blip r:embed="rId3"/>
          <a:stretch>
            <a:fillRect/>
          </a:stretch>
        </p:blipFill>
        <p:spPr>
          <a:xfrm>
            <a:off x="192707" y="4300385"/>
            <a:ext cx="11808743" cy="13453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8951811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Effect transition="in" filter="fade">
                                      <p:cBhvr>
                                        <p:cTn id="1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7315" y="209841"/>
            <a:ext cx="9053954" cy="532820"/>
          </a:xfrm>
        </p:spPr>
        <p:txBody>
          <a:bodyPr>
            <a:noAutofit/>
          </a:bodyPr>
          <a:lstStyle/>
          <a:p>
            <a:r>
              <a:rPr lang="uk-UA" dirty="0"/>
              <a:t>Середовище розробки</a:t>
            </a:r>
            <a:br>
              <a:rPr lang="uk-UA" dirty="0"/>
            </a:br>
            <a:r>
              <a:rPr lang="uk-UA" dirty="0"/>
              <a:t>програм </a:t>
            </a:r>
            <a:r>
              <a:rPr lang="en-US" dirty="0"/>
              <a:t>Lazarus</a:t>
            </a:r>
            <a:endParaRPr lang="uk-UA" dirty="0"/>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12050142" cy="1815882"/>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Під час розміщення цих компонентів на формі автоматично створюється відповідний фрагмент програми мовою </a:t>
            </a:r>
            <a:r>
              <a:rPr lang="en-US" sz="2800" b="1" i="1" kern="0" dirty="0">
                <a:solidFill>
                  <a:srgbClr val="FFFF00"/>
                </a:solidFill>
              </a:rPr>
              <a:t>Object Pascal </a:t>
            </a:r>
            <a:r>
              <a:rPr lang="uk-UA" sz="2800" b="1" i="1" kern="0" dirty="0">
                <a:solidFill>
                  <a:srgbClr val="FFFFFF"/>
                </a:solidFill>
              </a:rPr>
              <a:t>і його не потрібно вводити до тексту програми вручну, що значно зменшує, </a:t>
            </a:r>
          </a:p>
        </p:txBody>
      </p:sp>
      <p:sp>
        <p:nvSpPr>
          <p:cNvPr id="11"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5 </a:t>
            </a:r>
            <a:r>
              <a:rPr lang="en-US" sz="1200" kern="0" dirty="0">
                <a:solidFill>
                  <a:srgbClr val="000000"/>
                </a:solidFill>
                <a:latin typeface="Verdana" pitchFamily="34" charset="0"/>
              </a:rPr>
              <a:t>§ </a:t>
            </a:r>
            <a:r>
              <a:rPr lang="uk-UA" sz="1200" kern="0" dirty="0">
                <a:solidFill>
                  <a:srgbClr val="000000"/>
                </a:solidFill>
                <a:latin typeface="Verdana" pitchFamily="34" charset="0"/>
              </a:rPr>
              <a:t>5.1</a:t>
            </a:r>
            <a:endParaRPr lang="en-US" sz="1200" kern="0" dirty="0">
              <a:solidFill>
                <a:srgbClr val="000000"/>
              </a:solidFill>
              <a:latin typeface="Verdana" pitchFamily="34" charset="0"/>
            </a:endParaRPr>
          </a:p>
        </p:txBody>
      </p:sp>
      <p:pic>
        <p:nvPicPr>
          <p:cNvPr id="3" name="Рисунок 2"/>
          <p:cNvPicPr>
            <a:picLocks noChangeAspect="1"/>
          </p:cNvPicPr>
          <p:nvPr/>
        </p:nvPicPr>
        <p:blipFill>
          <a:blip r:embed="rId3"/>
          <a:stretch>
            <a:fillRect/>
          </a:stretch>
        </p:blipFill>
        <p:spPr>
          <a:xfrm>
            <a:off x="5283743" y="3149596"/>
            <a:ext cx="6794865" cy="3465969"/>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72008" y="3012645"/>
            <a:ext cx="5080563" cy="2246769"/>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algn="just" fontAlgn="base">
              <a:spcBef>
                <a:spcPct val="0"/>
              </a:spcBef>
              <a:spcAft>
                <a:spcPct val="0"/>
              </a:spcAft>
              <a:defRPr/>
            </a:pPr>
            <a:r>
              <a:rPr lang="uk-UA" sz="2800" b="1" i="1" kern="0" dirty="0">
                <a:solidFill>
                  <a:srgbClr val="FFFFFF"/>
                </a:solidFill>
              </a:rPr>
              <a:t>спрощує і пришвидшує роботу зі створення програм. Такий спосіб розробки програм називають </a:t>
            </a:r>
            <a:r>
              <a:rPr lang="uk-UA" sz="2800" b="1" i="1" kern="0" dirty="0">
                <a:solidFill>
                  <a:srgbClr val="FFFF00"/>
                </a:solidFill>
              </a:rPr>
              <a:t>візуальним</a:t>
            </a:r>
            <a:r>
              <a:rPr lang="uk-UA" sz="2800" b="1" i="1" kern="0" dirty="0">
                <a:solidFill>
                  <a:srgbClr val="FFFFFF"/>
                </a:solidFill>
              </a:rPr>
              <a:t>.</a:t>
            </a:r>
          </a:p>
        </p:txBody>
      </p:sp>
    </p:spTree>
    <p:extLst>
      <p:ext uri="{BB962C8B-B14F-4D97-AF65-F5344CB8AC3E}">
        <p14:creationId xmlns:p14="http://schemas.microsoft.com/office/powerpoint/2010/main" val="26866151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Effect transition="in" filter="fad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7315" y="209841"/>
            <a:ext cx="9053954" cy="532820"/>
          </a:xfrm>
        </p:spPr>
        <p:txBody>
          <a:bodyPr>
            <a:noAutofit/>
          </a:bodyPr>
          <a:lstStyle/>
          <a:p>
            <a:r>
              <a:rPr lang="uk-UA" dirty="0"/>
              <a:t>Середовище розробки</a:t>
            </a:r>
            <a:br>
              <a:rPr lang="uk-UA" dirty="0"/>
            </a:br>
            <a:r>
              <a:rPr lang="uk-UA" dirty="0"/>
              <a:t>програм </a:t>
            </a:r>
            <a:r>
              <a:rPr lang="en-US" dirty="0"/>
              <a:t>Lazarus</a:t>
            </a:r>
            <a:endParaRPr lang="uk-UA" dirty="0"/>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12050142" cy="954107"/>
          </a:xfrm>
          <a:prstGeom prst="rect">
            <a:avLst/>
          </a:prstGeom>
          <a:gradFill rotWithShape="1">
            <a:gsLst>
              <a:gs pos="0">
                <a:srgbClr val="19426B">
                  <a:satMod val="103000"/>
                  <a:lumMod val="102000"/>
                  <a:tint val="94000"/>
                </a:srgbClr>
              </a:gs>
              <a:gs pos="50000">
                <a:srgbClr val="19426B">
                  <a:satMod val="110000"/>
                  <a:lumMod val="100000"/>
                  <a:shade val="100000"/>
                </a:srgbClr>
              </a:gs>
              <a:gs pos="100000">
                <a:srgbClr val="19426B">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Програми, створені в середовищі </a:t>
            </a:r>
            <a:r>
              <a:rPr lang="uk-UA" sz="2800" b="1" i="1" kern="0" dirty="0" err="1">
                <a:solidFill>
                  <a:srgbClr val="FFFF00"/>
                </a:solidFill>
              </a:rPr>
              <a:t>Lazarus</a:t>
            </a:r>
            <a:r>
              <a:rPr lang="uk-UA" sz="2800" b="1" i="1" kern="0" dirty="0">
                <a:solidFill>
                  <a:srgbClr val="FFFFFF"/>
                </a:solidFill>
              </a:rPr>
              <a:t>, називають </a:t>
            </a:r>
            <a:r>
              <a:rPr lang="uk-UA" sz="2800" b="1" i="1" kern="0" dirty="0">
                <a:solidFill>
                  <a:srgbClr val="FFFF00"/>
                </a:solidFill>
              </a:rPr>
              <a:t>проектами</a:t>
            </a:r>
            <a:r>
              <a:rPr lang="uk-UA" sz="2800" b="1" i="1" kern="0" dirty="0">
                <a:solidFill>
                  <a:srgbClr val="FFFFFF"/>
                </a:solidFill>
              </a:rPr>
              <a:t>. Вони складаються з кількох файлів.</a:t>
            </a:r>
          </a:p>
        </p:txBody>
      </p:sp>
      <p:sp>
        <p:nvSpPr>
          <p:cNvPr id="11"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5 </a:t>
            </a:r>
            <a:r>
              <a:rPr lang="en-US" sz="1200" kern="0" dirty="0">
                <a:solidFill>
                  <a:srgbClr val="000000"/>
                </a:solidFill>
                <a:latin typeface="Verdana" pitchFamily="34" charset="0"/>
              </a:rPr>
              <a:t>§ </a:t>
            </a:r>
            <a:r>
              <a:rPr lang="uk-UA" sz="1200" kern="0" dirty="0">
                <a:solidFill>
                  <a:srgbClr val="000000"/>
                </a:solidFill>
                <a:latin typeface="Verdana" pitchFamily="34" charset="0"/>
              </a:rPr>
              <a:t>5.1</a:t>
            </a:r>
            <a:endParaRPr lang="en-US" sz="1200" kern="0" dirty="0">
              <a:solidFill>
                <a:srgbClr val="000000"/>
              </a:solidFill>
              <a:latin typeface="Verdana" pitchFamily="34" charset="0"/>
            </a:endParaRPr>
          </a:p>
        </p:txBody>
      </p:sp>
      <p:sp>
        <p:nvSpPr>
          <p:cNvPr id="7" name="TextBox 6"/>
          <p:cNvSpPr txBox="1"/>
          <p:nvPr/>
        </p:nvSpPr>
        <p:spPr>
          <a:xfrm>
            <a:off x="72008" y="2415960"/>
            <a:ext cx="12050142" cy="523220"/>
          </a:xfrm>
          <a:prstGeom prst="rect">
            <a:avLst/>
          </a:prstGeom>
          <a:gradFill rotWithShape="1">
            <a:gsLst>
              <a:gs pos="0">
                <a:srgbClr val="19426B">
                  <a:satMod val="103000"/>
                  <a:lumMod val="102000"/>
                  <a:tint val="94000"/>
                </a:srgbClr>
              </a:gs>
              <a:gs pos="50000">
                <a:srgbClr val="19426B">
                  <a:satMod val="110000"/>
                  <a:lumMod val="100000"/>
                  <a:shade val="100000"/>
                </a:srgbClr>
              </a:gs>
              <a:gs pos="100000">
                <a:srgbClr val="19426B">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Відкрити вікно середовища </a:t>
            </a:r>
            <a:r>
              <a:rPr lang="uk-UA" sz="2800" b="1" i="1" kern="0" dirty="0" err="1">
                <a:solidFill>
                  <a:srgbClr val="FFFF00"/>
                </a:solidFill>
              </a:rPr>
              <a:t>Lazarus</a:t>
            </a:r>
            <a:r>
              <a:rPr lang="uk-UA" sz="2800" b="1" i="1" kern="0" dirty="0">
                <a:solidFill>
                  <a:srgbClr val="FFFFFF"/>
                </a:solidFill>
              </a:rPr>
              <a:t> можна:</a:t>
            </a:r>
          </a:p>
        </p:txBody>
      </p:sp>
      <p:sp>
        <p:nvSpPr>
          <p:cNvPr id="8" name="TextBox 7"/>
          <p:cNvSpPr txBox="1"/>
          <p:nvPr/>
        </p:nvSpPr>
        <p:spPr>
          <a:xfrm>
            <a:off x="464456" y="3024660"/>
            <a:ext cx="8868229" cy="1384995"/>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Використовуючи команду </a:t>
            </a:r>
            <a:r>
              <a:rPr lang="uk-UA" sz="2800" b="1" i="1" kern="0" dirty="0" err="1">
                <a:solidFill>
                  <a:srgbClr val="FFFFFF"/>
                </a:solidFill>
              </a:rPr>
              <a:t>Lazarus</a:t>
            </a:r>
            <a:r>
              <a:rPr lang="uk-UA" sz="2800" b="1" i="1" kern="0" dirty="0">
                <a:solidFill>
                  <a:srgbClr val="FFFFFF"/>
                </a:solidFill>
              </a:rPr>
              <a:t> меню</a:t>
            </a:r>
            <a:endParaRPr lang="en-US" sz="2800" b="1" i="1" kern="0" dirty="0">
              <a:solidFill>
                <a:srgbClr val="FFFFFF"/>
              </a:solidFill>
            </a:endParaRPr>
          </a:p>
          <a:p>
            <a:pPr lvl="0" indent="457189" algn="just" fontAlgn="base">
              <a:spcBef>
                <a:spcPct val="0"/>
              </a:spcBef>
              <a:spcAft>
                <a:spcPct val="0"/>
              </a:spcAft>
              <a:defRPr/>
            </a:pPr>
            <a:r>
              <a:rPr lang="uk-UA" sz="2800" b="1" i="1" kern="0" dirty="0">
                <a:solidFill>
                  <a:srgbClr val="FFFF00"/>
                </a:solidFill>
              </a:rPr>
              <a:t>Пуск</a:t>
            </a:r>
            <a:r>
              <a:rPr lang="uk-UA" sz="2800" b="1" i="1" kern="0" dirty="0">
                <a:solidFill>
                  <a:srgbClr val="FFFFFF"/>
                </a:solidFill>
              </a:rPr>
              <a:t> </a:t>
            </a:r>
            <a:r>
              <a:rPr lang="uk-UA"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uk-UA" sz="2800" b="1" i="1" kern="0" dirty="0">
                <a:solidFill>
                  <a:srgbClr val="FFFFFF"/>
                </a:solidFill>
              </a:rPr>
              <a:t> </a:t>
            </a:r>
            <a:r>
              <a:rPr lang="uk-UA" sz="2800" b="1" i="1" kern="0" dirty="0">
                <a:solidFill>
                  <a:srgbClr val="FFFF00"/>
                </a:solidFill>
              </a:rPr>
              <a:t>Програми</a:t>
            </a:r>
            <a:r>
              <a:rPr lang="uk-UA" sz="2800" b="1" i="1" kern="0" dirty="0">
                <a:solidFill>
                  <a:srgbClr val="FFFFFF"/>
                </a:solidFill>
              </a:rPr>
              <a:t> </a:t>
            </a:r>
            <a:r>
              <a:rPr lang="uk-UA"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uk-UA" sz="2800" b="1" i="1" kern="0" dirty="0">
                <a:solidFill>
                  <a:srgbClr val="FFFFFF"/>
                </a:solidFill>
              </a:rPr>
              <a:t> </a:t>
            </a:r>
            <a:r>
              <a:rPr lang="uk-UA" sz="2800" b="1" i="1" kern="0" dirty="0" err="1">
                <a:solidFill>
                  <a:srgbClr val="FFFF00"/>
                </a:solidFill>
              </a:rPr>
              <a:t>Lazarus</a:t>
            </a:r>
            <a:endParaRPr lang="uk-UA" sz="2800" b="1" i="1" kern="0" dirty="0">
              <a:solidFill>
                <a:srgbClr val="FFFF00"/>
              </a:solidFill>
            </a:endParaRPr>
          </a:p>
        </p:txBody>
      </p:sp>
      <p:sp>
        <p:nvSpPr>
          <p:cNvPr id="9" name="TextBox 8"/>
          <p:cNvSpPr txBox="1"/>
          <p:nvPr/>
        </p:nvSpPr>
        <p:spPr>
          <a:xfrm>
            <a:off x="464456" y="4543216"/>
            <a:ext cx="8868229" cy="954107"/>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Використовуючи значок на Робочому столі.</a:t>
            </a:r>
          </a:p>
        </p:txBody>
      </p:sp>
      <p:pic>
        <p:nvPicPr>
          <p:cNvPr id="10" name="Picture 2" descr="http://allprogs.com/uploads/posts/2015-01/1421824148_ico-91833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38823" y="3021021"/>
            <a:ext cx="2419350" cy="2781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547034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1000"/>
                                        <p:tgtEl>
                                          <p:spTgt spid="8"/>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1000"/>
                                        <p:tgtEl>
                                          <p:spTgt spid="9"/>
                                        </p:tgtEl>
                                      </p:cBhvr>
                                    </p:animEffect>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1000" fill="hold"/>
                                        <p:tgtEl>
                                          <p:spTgt spid="10"/>
                                        </p:tgtEl>
                                        <p:attrNameLst>
                                          <p:attrName>ppt_w</p:attrName>
                                        </p:attrNameLst>
                                      </p:cBhvr>
                                      <p:tavLst>
                                        <p:tav tm="0">
                                          <p:val>
                                            <p:fltVal val="0"/>
                                          </p:val>
                                        </p:tav>
                                        <p:tav tm="100000">
                                          <p:val>
                                            <p:strVal val="#ppt_w"/>
                                          </p:val>
                                        </p:tav>
                                      </p:tavLst>
                                    </p:anim>
                                    <p:anim calcmode="lin" valueType="num">
                                      <p:cBhvr>
                                        <p:cTn id="24" dur="1000" fill="hold"/>
                                        <p:tgtEl>
                                          <p:spTgt spid="10"/>
                                        </p:tgtEl>
                                        <p:attrNameLst>
                                          <p:attrName>ppt_h</p:attrName>
                                        </p:attrNameLst>
                                      </p:cBhvr>
                                      <p:tavLst>
                                        <p:tav tm="0">
                                          <p:val>
                                            <p:fltVal val="0"/>
                                          </p:val>
                                        </p:tav>
                                        <p:tav tm="100000">
                                          <p:val>
                                            <p:strVal val="#ppt_h"/>
                                          </p:val>
                                        </p:tav>
                                      </p:tavLst>
                                    </p:anim>
                                    <p:animEffect transition="in" filter="fade">
                                      <p:cBhvr>
                                        <p:cTn id="2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pic>
        <p:nvPicPr>
          <p:cNvPr id="5" name="Рисунок 4"/>
          <p:cNvPicPr>
            <a:picLocks noChangeAspect="1"/>
          </p:cNvPicPr>
          <p:nvPr/>
        </p:nvPicPr>
        <p:blipFill>
          <a:blip r:embed="rId3"/>
          <a:stretch>
            <a:fillRect/>
          </a:stretch>
        </p:blipFill>
        <p:spPr>
          <a:xfrm>
            <a:off x="458090" y="1153447"/>
            <a:ext cx="11398116" cy="5497915"/>
          </a:xfrm>
          <a:prstGeom prst="rect">
            <a:avLst/>
          </a:prstGeom>
          <a:ln>
            <a:noFill/>
          </a:ln>
          <a:effectLst>
            <a:outerShdw blurRad="292100" dist="139700" dir="2700000" algn="tl" rotWithShape="0">
              <a:srgbClr val="333333">
                <a:alpha val="65000"/>
              </a:srgbClr>
            </a:outerShdw>
          </a:effectLst>
        </p:spPr>
      </p:pic>
      <p:sp>
        <p:nvSpPr>
          <p:cNvPr id="2" name="Заголовок 1"/>
          <p:cNvSpPr>
            <a:spLocks noGrp="1"/>
          </p:cNvSpPr>
          <p:nvPr>
            <p:ph type="title"/>
          </p:nvPr>
        </p:nvSpPr>
        <p:spPr>
          <a:xfrm>
            <a:off x="1147315" y="209841"/>
            <a:ext cx="9053954" cy="532820"/>
          </a:xfrm>
        </p:spPr>
        <p:txBody>
          <a:bodyPr>
            <a:noAutofit/>
          </a:bodyPr>
          <a:lstStyle/>
          <a:p>
            <a:r>
              <a:rPr lang="uk-UA" dirty="0"/>
              <a:t>Вікно середовища </a:t>
            </a:r>
            <a:r>
              <a:rPr lang="en-US" dirty="0"/>
              <a:t>Lazarus</a:t>
            </a:r>
            <a:r>
              <a:rPr lang="uk-UA" dirty="0"/>
              <a:t/>
            </a:r>
            <a:br>
              <a:rPr lang="uk-UA" dirty="0"/>
            </a:br>
            <a:r>
              <a:rPr lang="uk-UA" dirty="0"/>
              <a:t>і підлеглі вікна</a:t>
            </a:r>
          </a:p>
        </p:txBody>
      </p:sp>
      <p:sp>
        <p:nvSpPr>
          <p:cNvPr id="10" name="Прямокутник 9"/>
          <p:cNvSpPr/>
          <p:nvPr/>
        </p:nvSpPr>
        <p:spPr>
          <a:xfrm>
            <a:off x="463674" y="1153446"/>
            <a:ext cx="11392531" cy="930285"/>
          </a:xfrm>
          <a:prstGeom prst="rect">
            <a:avLst/>
          </a:prstGeom>
          <a:solidFill>
            <a:srgbClr val="008000">
              <a:alpha val="30000"/>
            </a:srgbClr>
          </a:solidFill>
          <a:ln w="57150">
            <a:solidFill>
              <a:srgbClr val="D247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9" name="TextBox 8"/>
          <p:cNvSpPr txBox="1"/>
          <p:nvPr/>
        </p:nvSpPr>
        <p:spPr>
          <a:xfrm>
            <a:off x="8601559" y="1247170"/>
            <a:ext cx="2939204" cy="461665"/>
          </a:xfrm>
          <a:prstGeom prst="wedgeRectCallout">
            <a:avLst>
              <a:gd name="adj1" fmla="val -34641"/>
              <a:gd name="adj2" fmla="val 78632"/>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2400" b="1" i="1" kern="0" dirty="0">
                <a:solidFill>
                  <a:srgbClr val="FFFFFF"/>
                </a:solidFill>
              </a:rPr>
              <a:t>Головне вікно</a:t>
            </a:r>
          </a:p>
        </p:txBody>
      </p:sp>
      <p:sp>
        <p:nvSpPr>
          <p:cNvPr id="12" name="Прямокутник 11"/>
          <p:cNvSpPr/>
          <p:nvPr/>
        </p:nvSpPr>
        <p:spPr>
          <a:xfrm>
            <a:off x="463674" y="2083730"/>
            <a:ext cx="1938563" cy="4567631"/>
          </a:xfrm>
          <a:prstGeom prst="rect">
            <a:avLst/>
          </a:prstGeom>
          <a:solidFill>
            <a:srgbClr val="008000">
              <a:alpha val="30000"/>
            </a:srgbClr>
          </a:solidFill>
          <a:ln w="57150">
            <a:solidFill>
              <a:srgbClr val="D247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14" name="Прямокутник 13"/>
          <p:cNvSpPr/>
          <p:nvPr/>
        </p:nvSpPr>
        <p:spPr>
          <a:xfrm>
            <a:off x="2402237" y="2083729"/>
            <a:ext cx="6741763" cy="3402672"/>
          </a:xfrm>
          <a:prstGeom prst="rect">
            <a:avLst/>
          </a:prstGeom>
          <a:solidFill>
            <a:srgbClr val="008000">
              <a:alpha val="30000"/>
            </a:srgbClr>
          </a:solidFill>
          <a:ln w="57150">
            <a:solidFill>
              <a:srgbClr val="D247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15" name="TextBox 14"/>
          <p:cNvSpPr txBox="1"/>
          <p:nvPr/>
        </p:nvSpPr>
        <p:spPr>
          <a:xfrm>
            <a:off x="6245814" y="5732940"/>
            <a:ext cx="3022171" cy="830997"/>
          </a:xfrm>
          <a:prstGeom prst="wedgeRectCallout">
            <a:avLst>
              <a:gd name="adj1" fmla="val -61414"/>
              <a:gd name="adj2" fmla="val -176876"/>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2400" b="1" i="1" kern="0" dirty="0">
                <a:solidFill>
                  <a:srgbClr val="FFFFFF"/>
                </a:solidFill>
              </a:rPr>
              <a:t>Вікно</a:t>
            </a:r>
          </a:p>
          <a:p>
            <a:pPr lvl="0" algn="ctr" fontAlgn="base">
              <a:spcBef>
                <a:spcPct val="0"/>
              </a:spcBef>
              <a:spcAft>
                <a:spcPct val="0"/>
              </a:spcAft>
              <a:defRPr/>
            </a:pPr>
            <a:r>
              <a:rPr lang="uk-UA" sz="2400" b="1" i="1" kern="0" dirty="0">
                <a:solidFill>
                  <a:srgbClr val="FFFF00"/>
                </a:solidFill>
              </a:rPr>
              <a:t>Редактора коду</a:t>
            </a:r>
          </a:p>
        </p:txBody>
      </p:sp>
      <p:sp>
        <p:nvSpPr>
          <p:cNvPr id="13" name="TextBox 12"/>
          <p:cNvSpPr txBox="1"/>
          <p:nvPr/>
        </p:nvSpPr>
        <p:spPr>
          <a:xfrm>
            <a:off x="2526222" y="5732941"/>
            <a:ext cx="3518117" cy="830997"/>
          </a:xfrm>
          <a:prstGeom prst="wedgeRectCallout">
            <a:avLst>
              <a:gd name="adj1" fmla="val -83099"/>
              <a:gd name="adj2" fmla="val -124656"/>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2400" b="1" i="1" kern="0" dirty="0">
                <a:solidFill>
                  <a:srgbClr val="FFFFFF"/>
                </a:solidFill>
              </a:rPr>
              <a:t>Вікно</a:t>
            </a:r>
          </a:p>
          <a:p>
            <a:pPr lvl="0" algn="ctr" fontAlgn="base">
              <a:spcBef>
                <a:spcPct val="0"/>
              </a:spcBef>
              <a:spcAft>
                <a:spcPct val="0"/>
              </a:spcAft>
              <a:defRPr/>
            </a:pPr>
            <a:r>
              <a:rPr lang="uk-UA" sz="2400" b="1" i="1" kern="0" dirty="0">
                <a:solidFill>
                  <a:srgbClr val="FFFF00"/>
                </a:solidFill>
              </a:rPr>
              <a:t>Інспектор об’єктів</a:t>
            </a:r>
          </a:p>
        </p:txBody>
      </p:sp>
      <p:sp>
        <p:nvSpPr>
          <p:cNvPr id="16" name="Прямокутник 15"/>
          <p:cNvSpPr/>
          <p:nvPr/>
        </p:nvSpPr>
        <p:spPr>
          <a:xfrm>
            <a:off x="9144000" y="2083730"/>
            <a:ext cx="2697980" cy="2308139"/>
          </a:xfrm>
          <a:prstGeom prst="rect">
            <a:avLst/>
          </a:prstGeom>
          <a:solidFill>
            <a:srgbClr val="008000">
              <a:alpha val="30000"/>
            </a:srgbClr>
          </a:solidFill>
          <a:ln w="57150">
            <a:solidFill>
              <a:srgbClr val="D247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17" name="TextBox 16"/>
          <p:cNvSpPr txBox="1"/>
          <p:nvPr/>
        </p:nvSpPr>
        <p:spPr>
          <a:xfrm>
            <a:off x="9430718" y="4523636"/>
            <a:ext cx="2138768" cy="830997"/>
          </a:xfrm>
          <a:prstGeom prst="wedgeRectCallout">
            <a:avLst>
              <a:gd name="adj1" fmla="val -7066"/>
              <a:gd name="adj2" fmla="val -120925"/>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2400" b="1" i="1" kern="0" dirty="0">
                <a:solidFill>
                  <a:srgbClr val="FFFFFF"/>
                </a:solidFill>
              </a:rPr>
              <a:t>Вікно</a:t>
            </a:r>
          </a:p>
          <a:p>
            <a:pPr lvl="0" algn="ctr" fontAlgn="base">
              <a:spcBef>
                <a:spcPct val="0"/>
              </a:spcBef>
              <a:spcAft>
                <a:spcPct val="0"/>
              </a:spcAft>
              <a:defRPr/>
            </a:pPr>
            <a:r>
              <a:rPr lang="uk-UA" sz="2400" b="1" i="1" kern="0" dirty="0">
                <a:solidFill>
                  <a:srgbClr val="FFFF00"/>
                </a:solidFill>
              </a:rPr>
              <a:t>Форми</a:t>
            </a:r>
          </a:p>
        </p:txBody>
      </p:sp>
      <p:sp>
        <p:nvSpPr>
          <p:cNvPr id="18" name="Прямокутник 17"/>
          <p:cNvSpPr/>
          <p:nvPr/>
        </p:nvSpPr>
        <p:spPr>
          <a:xfrm>
            <a:off x="2402236" y="1501140"/>
            <a:ext cx="4638644" cy="582588"/>
          </a:xfrm>
          <a:prstGeom prst="rect">
            <a:avLst/>
          </a:prstGeom>
          <a:solidFill>
            <a:srgbClr val="7030A0">
              <a:alpha val="30000"/>
            </a:srgbClr>
          </a:solidFill>
          <a:ln w="57150">
            <a:solidFill>
              <a:srgbClr val="D247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19" name="TextBox 18"/>
          <p:cNvSpPr txBox="1"/>
          <p:nvPr/>
        </p:nvSpPr>
        <p:spPr>
          <a:xfrm>
            <a:off x="3898613" y="2227789"/>
            <a:ext cx="4040701" cy="461665"/>
          </a:xfrm>
          <a:prstGeom prst="wedgeRectCallout">
            <a:avLst>
              <a:gd name="adj1" fmla="val -42543"/>
              <a:gd name="adj2" fmla="val -113146"/>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2400" b="1" i="1" kern="0" dirty="0">
                <a:solidFill>
                  <a:srgbClr val="FFFFFF"/>
                </a:solidFill>
              </a:rPr>
              <a:t>Палітра компонентів</a:t>
            </a:r>
          </a:p>
        </p:txBody>
      </p:sp>
      <p:sp>
        <p:nvSpPr>
          <p:cNvPr id="20"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5 </a:t>
            </a:r>
            <a:r>
              <a:rPr lang="en-US" sz="1200" kern="0" dirty="0">
                <a:solidFill>
                  <a:srgbClr val="000000"/>
                </a:solidFill>
                <a:latin typeface="Verdana" pitchFamily="34" charset="0"/>
              </a:rPr>
              <a:t>§ </a:t>
            </a:r>
            <a:r>
              <a:rPr lang="uk-UA" sz="1200" kern="0" dirty="0">
                <a:solidFill>
                  <a:srgbClr val="000000"/>
                </a:solidFill>
                <a:latin typeface="Verdana" pitchFamily="34" charset="0"/>
              </a:rPr>
              <a:t>5.1</a:t>
            </a:r>
            <a:endParaRPr lang="en-US" sz="1200" kern="0" dirty="0">
              <a:solidFill>
                <a:srgbClr val="000000"/>
              </a:solidFill>
              <a:latin typeface="Verdana" pitchFamily="34" charset="0"/>
            </a:endParaRPr>
          </a:p>
        </p:txBody>
      </p:sp>
    </p:spTree>
    <p:extLst>
      <p:ext uri="{BB962C8B-B14F-4D97-AF65-F5344CB8AC3E}">
        <p14:creationId xmlns:p14="http://schemas.microsoft.com/office/powerpoint/2010/main" val="23491716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21" presetClass="entr" presetSubtype="1"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heel(1)">
                                      <p:cBhvr>
                                        <p:cTn id="13" dur="2250"/>
                                        <p:tgtEl>
                                          <p:spTgt spid="10"/>
                                        </p:tgtEl>
                                      </p:cBhvr>
                                    </p:animEffect>
                                  </p:childTnLst>
                                </p:cTn>
                              </p:par>
                            </p:childTnLst>
                          </p:cTn>
                        </p:par>
                        <p:par>
                          <p:cTn id="14" fill="hold">
                            <p:stCondLst>
                              <p:cond delay="3250"/>
                            </p:stCondLst>
                            <p:childTnLst>
                              <p:par>
                                <p:cTn id="15" presetID="22" presetClass="entr" presetSubtype="8"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heel(1)">
                                      <p:cBhvr>
                                        <p:cTn id="22" dur="2250"/>
                                        <p:tgtEl>
                                          <p:spTgt spid="18"/>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left)">
                                      <p:cBhvr>
                                        <p:cTn id="26" dur="10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heel(1)">
                                      <p:cBhvr>
                                        <p:cTn id="31" dur="2250"/>
                                        <p:tgtEl>
                                          <p:spTgt spid="12"/>
                                        </p:tgtEl>
                                      </p:cBhvr>
                                    </p:animEffect>
                                  </p:childTnLst>
                                </p:cTn>
                              </p:par>
                            </p:childTnLst>
                          </p:cTn>
                        </p:par>
                        <p:par>
                          <p:cTn id="32" fill="hold">
                            <p:stCondLst>
                              <p:cond delay="225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10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heel(1)">
                                      <p:cBhvr>
                                        <p:cTn id="40" dur="2250"/>
                                        <p:tgtEl>
                                          <p:spTgt spid="14"/>
                                        </p:tgtEl>
                                      </p:cBhvr>
                                    </p:animEffect>
                                  </p:childTnLst>
                                </p:cTn>
                              </p:par>
                            </p:childTnLst>
                          </p:cTn>
                        </p:par>
                        <p:par>
                          <p:cTn id="41" fill="hold">
                            <p:stCondLst>
                              <p:cond delay="2250"/>
                            </p:stCondLst>
                            <p:childTnLst>
                              <p:par>
                                <p:cTn id="42" presetID="22" presetClass="entr" presetSubtype="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left)">
                                      <p:cBhvr>
                                        <p:cTn id="44" dur="10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21" presetClass="entr" presetSubtype="1"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heel(1)">
                                      <p:cBhvr>
                                        <p:cTn id="49" dur="2250"/>
                                        <p:tgtEl>
                                          <p:spTgt spid="16"/>
                                        </p:tgtEl>
                                      </p:cBhvr>
                                    </p:animEffect>
                                  </p:childTnLst>
                                </p:cTn>
                              </p:par>
                            </p:childTnLst>
                          </p:cTn>
                        </p:par>
                        <p:par>
                          <p:cTn id="50" fill="hold">
                            <p:stCondLst>
                              <p:cond delay="2250"/>
                            </p:stCondLst>
                            <p:childTnLst>
                              <p:par>
                                <p:cTn id="51" presetID="22" presetClass="entr" presetSubtype="8"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4" grpId="0" animBg="1"/>
      <p:bldP spid="15" grpId="0" animBg="1"/>
      <p:bldP spid="13" grpId="0" animBg="1"/>
      <p:bldP spid="16" grpId="0" animBg="1"/>
      <p:bldP spid="17" grpId="0" animBg="1"/>
      <p:bldP spid="18"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7315" y="209841"/>
            <a:ext cx="9053954" cy="532820"/>
          </a:xfrm>
        </p:spPr>
        <p:txBody>
          <a:bodyPr>
            <a:noAutofit/>
          </a:bodyPr>
          <a:lstStyle/>
          <a:p>
            <a:r>
              <a:rPr lang="uk-UA" dirty="0"/>
              <a:t>Середовище розробки</a:t>
            </a:r>
            <a:br>
              <a:rPr lang="uk-UA" dirty="0"/>
            </a:br>
            <a:r>
              <a:rPr lang="uk-UA" dirty="0"/>
              <a:t>програм </a:t>
            </a:r>
            <a:r>
              <a:rPr lang="en-US" dirty="0"/>
              <a:t>Lazarus</a:t>
            </a:r>
            <a:endParaRPr lang="uk-UA" dirty="0"/>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8883306" cy="2246769"/>
          </a:xfrm>
          <a:prstGeom prst="rect">
            <a:avLst/>
          </a:prstGeom>
          <a:gradFill rotWithShape="1">
            <a:gsLst>
              <a:gs pos="0">
                <a:srgbClr val="19426B">
                  <a:satMod val="103000"/>
                  <a:lumMod val="102000"/>
                  <a:tint val="94000"/>
                </a:srgbClr>
              </a:gs>
              <a:gs pos="50000">
                <a:srgbClr val="19426B">
                  <a:satMod val="110000"/>
                  <a:lumMod val="100000"/>
                  <a:shade val="100000"/>
                </a:srgbClr>
              </a:gs>
              <a:gs pos="100000">
                <a:srgbClr val="19426B">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Вікно </a:t>
            </a:r>
            <a:r>
              <a:rPr lang="uk-UA" sz="2800" b="1" i="1" kern="0" dirty="0">
                <a:solidFill>
                  <a:srgbClr val="FFFF00"/>
                </a:solidFill>
              </a:rPr>
              <a:t>Інспектор об'єктів</a:t>
            </a:r>
            <a:r>
              <a:rPr lang="uk-UA" sz="2800" b="1" i="1" kern="0" dirty="0">
                <a:solidFill>
                  <a:srgbClr val="FFFFFF"/>
                </a:solidFill>
              </a:rPr>
              <a:t>, у якому можна для кожного компонента переглядати і змінювати значення його властивостей, розпочинати створення обробників подій та ін.;</a:t>
            </a:r>
          </a:p>
        </p:txBody>
      </p:sp>
      <p:sp>
        <p:nvSpPr>
          <p:cNvPr id="11"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5 </a:t>
            </a:r>
            <a:r>
              <a:rPr lang="en-US" sz="1200" kern="0" dirty="0">
                <a:solidFill>
                  <a:srgbClr val="000000"/>
                </a:solidFill>
                <a:latin typeface="Verdana" pitchFamily="34" charset="0"/>
              </a:rPr>
              <a:t>§ </a:t>
            </a:r>
            <a:r>
              <a:rPr lang="uk-UA" sz="1200" kern="0" dirty="0">
                <a:solidFill>
                  <a:srgbClr val="000000"/>
                </a:solidFill>
                <a:latin typeface="Verdana" pitchFamily="34" charset="0"/>
              </a:rPr>
              <a:t>5.1</a:t>
            </a:r>
            <a:endParaRPr lang="en-US" sz="1200" kern="0" dirty="0">
              <a:solidFill>
                <a:srgbClr val="000000"/>
              </a:solidFill>
              <a:latin typeface="Verdana" pitchFamily="34" charset="0"/>
            </a:endParaRPr>
          </a:p>
        </p:txBody>
      </p:sp>
      <p:pic>
        <p:nvPicPr>
          <p:cNvPr id="5" name="Рисунок 4"/>
          <p:cNvPicPr>
            <a:picLocks noChangeAspect="1"/>
          </p:cNvPicPr>
          <p:nvPr/>
        </p:nvPicPr>
        <p:blipFill>
          <a:blip r:embed="rId3"/>
          <a:stretch>
            <a:fillRect/>
          </a:stretch>
        </p:blipFill>
        <p:spPr>
          <a:xfrm>
            <a:off x="9071429" y="1196763"/>
            <a:ext cx="2934607" cy="5422644"/>
          </a:xfrm>
          <a:prstGeom prst="rect">
            <a:avLst/>
          </a:prstGeom>
          <a:ln>
            <a:noFill/>
          </a:ln>
          <a:effectLst>
            <a:outerShdw blurRad="292100" dist="139700" dir="2700000" algn="tl" rotWithShape="0">
              <a:srgbClr val="333333">
                <a:alpha val="65000"/>
              </a:srgbClr>
            </a:outerShdw>
          </a:effectLst>
        </p:spPr>
      </p:pic>
      <p:pic>
        <p:nvPicPr>
          <p:cNvPr id="7" name="Picture 2" descr="development, optimization, seo, website icon"/>
          <p:cNvPicPr>
            <a:picLocks noChangeAspect="1" noChangeArrowheads="1"/>
          </p:cNvPicPr>
          <p:nvPr/>
        </p:nvPicPr>
        <p:blipFill rotWithShape="1">
          <a:blip r:embed="rId4">
            <a:extLst>
              <a:ext uri="{28A0092B-C50C-407E-A947-70E740481C1C}">
                <a14:useLocalDpi xmlns:a14="http://schemas.microsoft.com/office/drawing/2010/main" val="0"/>
              </a:ext>
            </a:extLst>
          </a:blip>
          <a:srcRect b="12237"/>
          <a:stretch/>
        </p:blipFill>
        <p:spPr bwMode="auto">
          <a:xfrm>
            <a:off x="2738173" y="3564611"/>
            <a:ext cx="3276064" cy="2875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80715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Effect transition="in" filter="fade">
                                      <p:cBhvr>
                                        <p:cTn id="13" dur="1000"/>
                                        <p:tgtEl>
                                          <p:spTgt spid="5"/>
                                        </p:tgtEl>
                                      </p:cBhvr>
                                    </p:animEffect>
                                  </p:childTnLst>
                                </p:cTn>
                              </p:par>
                            </p:childTnLst>
                          </p:cTn>
                        </p:par>
                        <p:par>
                          <p:cTn id="14" fill="hold">
                            <p:stCondLst>
                              <p:cond delay="2000"/>
                            </p:stCondLst>
                            <p:childTnLst>
                              <p:par>
                                <p:cTn id="15" presetID="53" presetClass="entr" presetSubtype="16"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Effect transition="in" filter="fade">
                                      <p:cBhvr>
                                        <p:cTn id="1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7315" y="209841"/>
            <a:ext cx="9053954" cy="532820"/>
          </a:xfrm>
        </p:spPr>
        <p:txBody>
          <a:bodyPr>
            <a:noAutofit/>
          </a:bodyPr>
          <a:lstStyle/>
          <a:p>
            <a:r>
              <a:rPr lang="uk-UA" dirty="0"/>
              <a:t>Середовище розробки</a:t>
            </a:r>
            <a:br>
              <a:rPr lang="uk-UA" dirty="0"/>
            </a:br>
            <a:r>
              <a:rPr lang="uk-UA" dirty="0"/>
              <a:t>програм </a:t>
            </a:r>
            <a:r>
              <a:rPr lang="en-US" dirty="0"/>
              <a:t>Lazarus</a:t>
            </a:r>
            <a:endParaRPr lang="uk-UA" dirty="0"/>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4151649" cy="3539430"/>
          </a:xfrm>
          <a:prstGeom prst="rect">
            <a:avLst/>
          </a:prstGeom>
          <a:gradFill rotWithShape="1">
            <a:gsLst>
              <a:gs pos="0">
                <a:srgbClr val="19426B">
                  <a:satMod val="103000"/>
                  <a:lumMod val="102000"/>
                  <a:tint val="94000"/>
                </a:srgbClr>
              </a:gs>
              <a:gs pos="50000">
                <a:srgbClr val="19426B">
                  <a:satMod val="110000"/>
                  <a:lumMod val="100000"/>
                  <a:shade val="100000"/>
                </a:srgbClr>
              </a:gs>
              <a:gs pos="100000">
                <a:srgbClr val="19426B">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Вікно </a:t>
            </a:r>
            <a:r>
              <a:rPr lang="uk-UA" sz="2800" b="1" i="1" kern="0" dirty="0">
                <a:solidFill>
                  <a:srgbClr val="FFFF00"/>
                </a:solidFill>
              </a:rPr>
              <a:t>Редактор тексту </a:t>
            </a:r>
            <a:r>
              <a:rPr lang="uk-UA" sz="2800" b="1" i="1" kern="0" dirty="0">
                <a:solidFill>
                  <a:srgbClr val="FFFFFF"/>
                </a:solidFill>
              </a:rPr>
              <a:t>з вкладками, на яких розміщуються фрагменти програми мовою </a:t>
            </a:r>
            <a:r>
              <a:rPr lang="uk-UA" sz="2800" b="1" i="1" kern="0" dirty="0" err="1">
                <a:solidFill>
                  <a:srgbClr val="FFFF00"/>
                </a:solidFill>
              </a:rPr>
              <a:t>Object</a:t>
            </a:r>
            <a:r>
              <a:rPr lang="uk-UA" sz="2800" b="1" i="1" kern="0" dirty="0">
                <a:solidFill>
                  <a:srgbClr val="FFFF00"/>
                </a:solidFill>
              </a:rPr>
              <a:t> </a:t>
            </a:r>
            <a:r>
              <a:rPr lang="uk-UA" sz="2800" b="1" i="1" kern="0" dirty="0" err="1">
                <a:solidFill>
                  <a:srgbClr val="FFFF00"/>
                </a:solidFill>
              </a:rPr>
              <a:t>Pascal</a:t>
            </a:r>
            <a:r>
              <a:rPr lang="uk-UA" sz="2800" b="1" i="1" kern="0" dirty="0">
                <a:solidFill>
                  <a:srgbClr val="FFFFFF"/>
                </a:solidFill>
              </a:rPr>
              <a:t>;</a:t>
            </a:r>
          </a:p>
        </p:txBody>
      </p:sp>
      <p:sp>
        <p:nvSpPr>
          <p:cNvPr id="11"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5 </a:t>
            </a:r>
            <a:r>
              <a:rPr lang="en-US" sz="1200" kern="0" dirty="0">
                <a:solidFill>
                  <a:srgbClr val="000000"/>
                </a:solidFill>
                <a:latin typeface="Verdana" pitchFamily="34" charset="0"/>
              </a:rPr>
              <a:t>§ </a:t>
            </a:r>
            <a:r>
              <a:rPr lang="uk-UA" sz="1200" kern="0" dirty="0">
                <a:solidFill>
                  <a:srgbClr val="000000"/>
                </a:solidFill>
                <a:latin typeface="Verdana" pitchFamily="34" charset="0"/>
              </a:rPr>
              <a:t>5.1</a:t>
            </a:r>
            <a:endParaRPr lang="en-US" sz="1200" kern="0" dirty="0">
              <a:solidFill>
                <a:srgbClr val="000000"/>
              </a:solidFill>
              <a:latin typeface="Verdana" pitchFamily="34" charset="0"/>
            </a:endParaRPr>
          </a:p>
        </p:txBody>
      </p:sp>
      <p:pic>
        <p:nvPicPr>
          <p:cNvPr id="3" name="Рисунок 2"/>
          <p:cNvPicPr>
            <a:picLocks noChangeAspect="1"/>
          </p:cNvPicPr>
          <p:nvPr/>
        </p:nvPicPr>
        <p:blipFill>
          <a:blip r:embed="rId3"/>
          <a:stretch>
            <a:fillRect/>
          </a:stretch>
        </p:blipFill>
        <p:spPr>
          <a:xfrm>
            <a:off x="4362451" y="1196763"/>
            <a:ext cx="7658100" cy="53530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220424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Настроювані 1">
      <a:majorFont>
        <a:latin typeface="Verdana"/>
        <a:ea typeface=""/>
        <a:cs typeface=""/>
      </a:majorFont>
      <a:minorFont>
        <a:latin typeface="Verdana"/>
        <a:ea typeface=""/>
        <a:cs typeface=""/>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7334</TotalTime>
  <Words>1245</Words>
  <Application>Microsoft Office PowerPoint</Application>
  <PresentationFormat>Широкий екран</PresentationFormat>
  <Paragraphs>156</Paragraphs>
  <Slides>31</Slides>
  <Notes>0</Notes>
  <HiddenSlides>0</HiddenSlides>
  <MMClips>0</MMClips>
  <ScaleCrop>false</ScaleCrop>
  <HeadingPairs>
    <vt:vector size="6" baseType="variant">
      <vt:variant>
        <vt:lpstr>Використані шрифти</vt:lpstr>
      </vt:variant>
      <vt:variant>
        <vt:i4>5</vt:i4>
      </vt:variant>
      <vt:variant>
        <vt:lpstr>Тема</vt:lpstr>
      </vt:variant>
      <vt:variant>
        <vt:i4>1</vt:i4>
      </vt:variant>
      <vt:variant>
        <vt:lpstr>Заголовки слайдів</vt:lpstr>
      </vt:variant>
      <vt:variant>
        <vt:i4>31</vt:i4>
      </vt:variant>
    </vt:vector>
  </HeadingPairs>
  <TitlesOfParts>
    <vt:vector size="37" baseType="lpstr">
      <vt:lpstr>Arial</vt:lpstr>
      <vt:lpstr>Symbol</vt:lpstr>
      <vt:lpstr>Times New Roman</vt:lpstr>
      <vt:lpstr>Verdana</vt:lpstr>
      <vt:lpstr>Wingdings</vt:lpstr>
      <vt:lpstr>Тема Office</vt:lpstr>
      <vt:lpstr>Знайомство з середовищем програмування. Елементи вікна середовища програмування. Поняття форми. Програмний проект і файли, що входять до його складу. Створення найпростішого проекту, його компіляція, збереження, виконання</vt:lpstr>
      <vt:lpstr>Середовище розробки програм Lazarus</vt:lpstr>
      <vt:lpstr>Середовище розробки програм Lazarus</vt:lpstr>
      <vt:lpstr>Середовище розробки програм Lazarus</vt:lpstr>
      <vt:lpstr>Середовище розробки програм Lazarus</vt:lpstr>
      <vt:lpstr>Середовище розробки програм Lazarus</vt:lpstr>
      <vt:lpstr>Вікно середовища Lazarus і підлеглі вікна</vt:lpstr>
      <vt:lpstr>Середовище розробки програм Lazarus</vt:lpstr>
      <vt:lpstr>Середовище розробки програм Lazarus</vt:lpstr>
      <vt:lpstr>Середовище розробки програм Lazarus</vt:lpstr>
      <vt:lpstr>Середовище розробки програм Lazarus</vt:lpstr>
      <vt:lpstr>Середовище розробки програм Lazarus</vt:lpstr>
      <vt:lpstr>Середовище розробки програм Lazarus</vt:lpstr>
      <vt:lpstr>Середовище розробки програм Lazarus</vt:lpstr>
      <vt:lpstr>Середовище розробки програм Lazarus</vt:lpstr>
      <vt:lpstr>Середовище розробки програм Lazarus</vt:lpstr>
      <vt:lpstr>Середовище розробки програм Lazarus</vt:lpstr>
      <vt:lpstr>Середовище розробки програм Lazarus</vt:lpstr>
      <vt:lpstr>Середовище розробки програм Lazarus</vt:lpstr>
      <vt:lpstr>Виконання проекту</vt:lpstr>
      <vt:lpstr>Виконання проекту</vt:lpstr>
      <vt:lpstr>Виконання проекту</vt:lpstr>
      <vt:lpstr>Виконання проекту</vt:lpstr>
      <vt:lpstr>Виконання проекту</vt:lpstr>
      <vt:lpstr>Виконання проекту</vt:lpstr>
      <vt:lpstr>Виконання проекту</vt:lpstr>
      <vt:lpstr>Розгадайте ребус</vt:lpstr>
      <vt:lpstr>Дайте відповіді на запитання</vt:lpstr>
      <vt:lpstr>Домашнє завдання</vt:lpstr>
      <vt:lpstr>Працюємо за комп’ютером</vt:lpstr>
      <vt:lpstr>Дякую за увагу!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Григоренко Сергій</dc:creator>
  <cp:lastModifiedBy>Lenovo</cp:lastModifiedBy>
  <cp:revision>386</cp:revision>
  <dcterms:created xsi:type="dcterms:W3CDTF">2016-06-06T19:48:43Z</dcterms:created>
  <dcterms:modified xsi:type="dcterms:W3CDTF">2019-08-13T19:27:28Z</dcterms:modified>
</cp:coreProperties>
</file>