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955" r:id="rId3"/>
    <p:sldId id="956" r:id="rId4"/>
    <p:sldId id="957" r:id="rId5"/>
    <p:sldId id="958" r:id="rId6"/>
    <p:sldId id="959" r:id="rId7"/>
    <p:sldId id="960" r:id="rId8"/>
    <p:sldId id="964" r:id="rId9"/>
    <p:sldId id="965" r:id="rId10"/>
    <p:sldId id="961" r:id="rId11"/>
    <p:sldId id="966" r:id="rId12"/>
    <p:sldId id="967" r:id="rId13"/>
    <p:sldId id="962" r:id="rId14"/>
    <p:sldId id="917" r:id="rId15"/>
    <p:sldId id="709" r:id="rId16"/>
    <p:sldId id="947" r:id="rId17"/>
    <p:sldId id="969" r:id="rId18"/>
    <p:sldId id="970" r:id="rId19"/>
    <p:sldId id="971" r:id="rId20"/>
    <p:sldId id="972" r:id="rId21"/>
    <p:sldId id="711" r:id="rId22"/>
    <p:sldId id="929" r:id="rId23"/>
    <p:sldId id="304" r:id="rId2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9426B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69" autoAdjust="0"/>
    <p:restoredTop sz="94660"/>
  </p:normalViewPr>
  <p:slideViewPr>
    <p:cSldViewPr snapToGrid="0">
      <p:cViewPr>
        <p:scale>
          <a:sx n="47" d="100"/>
          <a:sy n="47" d="100"/>
        </p:scale>
        <p:origin x="-114" y="-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FB761-3E00-40A1-9C67-735F0AFD160E}" type="doc">
      <dgm:prSet loTypeId="urn:microsoft.com/office/officeart/2005/8/layout/hProcess9" loCatId="process" qsTypeId="urn:microsoft.com/office/officeart/2005/8/quickstyle/simple5" qsCatId="simple" csTypeId="urn:microsoft.com/office/officeart/2005/8/colors/colorful2" csCatId="colorful" phldr="1"/>
      <dgm:spPr/>
    </dgm:pt>
    <dgm:pt modelId="{64EB7EC4-CAEB-4E9C-ADE2-2017759BB1C1}">
      <dgm:prSet phldrT="[Текст]" custT="1"/>
      <dgm:spPr>
        <a:xfrm>
          <a:off x="216980" y="1490565"/>
          <a:ext cx="3750660" cy="1987420"/>
        </a:xfrm>
        <a:prstGeom prst="roundRect">
          <a:avLst/>
        </a:prstGeom>
        <a:solidFill>
          <a:srgbClr val="C55E1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000" b="1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познайомитесь</a:t>
          </a:r>
          <a:r>
            <a:rPr lang="uk-UA" sz="2200" b="0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 із командою  повторення з умовою;</a:t>
          </a:r>
          <a:endParaRPr lang="uk-UA" sz="2100" b="0" i="1" noProof="0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20DAE3D0-A3D8-4331-BCE3-6CFBAAE629F6}" type="parTrans" cxnId="{420A85AE-4D26-4A0D-B07F-06761FC997CE}">
      <dgm:prSet/>
      <dgm:spPr/>
      <dgm:t>
        <a:bodyPr/>
        <a:lstStyle/>
        <a:p>
          <a:endParaRPr lang="uk-UA" noProof="0" dirty="0"/>
        </a:p>
      </dgm:t>
    </dgm:pt>
    <dgm:pt modelId="{721E3A77-0D64-4890-9C7C-B7F82FA96FEC}" type="sibTrans" cxnId="{420A85AE-4D26-4A0D-B07F-06761FC997CE}">
      <dgm:prSet/>
      <dgm:spPr/>
      <dgm:t>
        <a:bodyPr/>
        <a:lstStyle/>
        <a:p>
          <a:endParaRPr lang="uk-UA" noProof="0" dirty="0"/>
        </a:p>
      </dgm:t>
    </dgm:pt>
    <dgm:pt modelId="{B6DB6383-892D-4754-8986-BFF4978CBB61}">
      <dgm:prSet phldrT="[Текст]" custT="1"/>
      <dgm:spPr>
        <a:xfrm>
          <a:off x="4385287" y="1490565"/>
          <a:ext cx="3750660" cy="1987420"/>
        </a:xfrm>
        <a:prstGeom prst="roundRect">
          <a:avLst/>
        </a:prstGeom>
        <a:solidFill>
          <a:srgbClr val="59863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200" b="1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навчитеся</a:t>
          </a:r>
          <a:r>
            <a:rPr lang="uk-UA" sz="2200" b="0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 створювати та виконувати алгоритми повторення у середовищі </a:t>
          </a:r>
          <a:r>
            <a:rPr lang="uk-UA" sz="2200" b="1" i="1" noProof="0" dirty="0" err="1">
              <a:solidFill>
                <a:srgbClr val="FFFF00"/>
              </a:solidFill>
              <a:latin typeface="Verdana"/>
              <a:ea typeface="+mn-ea"/>
              <a:cs typeface="+mn-cs"/>
            </a:rPr>
            <a:t>Скретч</a:t>
          </a:r>
          <a:r>
            <a:rPr lang="uk-UA" sz="2200" b="0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.</a:t>
          </a:r>
          <a:endParaRPr lang="uk-UA" sz="2000" b="0" i="1" noProof="0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94AFBFBA-B0A5-4AEC-B8C9-19AFE772BC27}" type="parTrans" cxnId="{AC5F6253-A293-40AB-B4C5-6EFB9FEA6790}">
      <dgm:prSet/>
      <dgm:spPr/>
      <dgm:t>
        <a:bodyPr/>
        <a:lstStyle/>
        <a:p>
          <a:endParaRPr lang="uk-UA" noProof="0" dirty="0"/>
        </a:p>
      </dgm:t>
    </dgm:pt>
    <dgm:pt modelId="{43E787D3-6245-4CEC-B089-9898C896C02F}" type="sibTrans" cxnId="{AC5F6253-A293-40AB-B4C5-6EFB9FEA6790}">
      <dgm:prSet/>
      <dgm:spPr/>
      <dgm:t>
        <a:bodyPr/>
        <a:lstStyle/>
        <a:p>
          <a:endParaRPr lang="uk-UA" noProof="0" dirty="0"/>
        </a:p>
      </dgm:t>
    </dgm:pt>
    <dgm:pt modelId="{5D27C9B2-8EE1-47F3-9061-5FE03F601961}" type="pres">
      <dgm:prSet presAssocID="{FE7FB761-3E00-40A1-9C67-735F0AFD160E}" presName="CompostProcess" presStyleCnt="0">
        <dgm:presLayoutVars>
          <dgm:dir/>
          <dgm:resizeHandles val="exact"/>
        </dgm:presLayoutVars>
      </dgm:prSet>
      <dgm:spPr/>
    </dgm:pt>
    <dgm:pt modelId="{B3EA8BE5-347D-4218-AC32-0B26FFD0DF50}" type="pres">
      <dgm:prSet presAssocID="{FE7FB761-3E00-40A1-9C67-735F0AFD160E}" presName="arrow" presStyleLbl="bgShp" presStyleIdx="0" presStyleCnt="1"/>
      <dgm:spPr>
        <a:xfrm>
          <a:off x="626469" y="0"/>
          <a:ext cx="7099988" cy="4968552"/>
        </a:xfrm>
        <a:prstGeom prst="rightArrow">
          <a:avLst/>
        </a:prstGeom>
        <a:solidFill>
          <a:srgbClr val="C92F4B"/>
        </a:solidFill>
        <a:ln>
          <a:noFill/>
        </a:ln>
        <a:effectLst/>
      </dgm:spPr>
    </dgm:pt>
    <dgm:pt modelId="{B67F7BAF-0356-4D1F-9B98-0E019830A773}" type="pres">
      <dgm:prSet presAssocID="{FE7FB761-3E00-40A1-9C67-735F0AFD160E}" presName="linearProcess" presStyleCnt="0"/>
      <dgm:spPr/>
    </dgm:pt>
    <dgm:pt modelId="{C1A75715-E1B8-4CAA-A3D7-0CDE3EA33FE1}" type="pres">
      <dgm:prSet presAssocID="{64EB7EC4-CAEB-4E9C-ADE2-2017759BB1C1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665C1B-5630-4FCF-AF55-111A261C56DA}" type="pres">
      <dgm:prSet presAssocID="{721E3A77-0D64-4890-9C7C-B7F82FA96FEC}" presName="sibTrans" presStyleCnt="0"/>
      <dgm:spPr/>
    </dgm:pt>
    <dgm:pt modelId="{A242F3B7-F023-4E2A-916A-9C199FC51A15}" type="pres">
      <dgm:prSet presAssocID="{B6DB6383-892D-4754-8986-BFF4978CBB61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0A85AE-4D26-4A0D-B07F-06761FC997CE}" srcId="{FE7FB761-3E00-40A1-9C67-735F0AFD160E}" destId="{64EB7EC4-CAEB-4E9C-ADE2-2017759BB1C1}" srcOrd="0" destOrd="0" parTransId="{20DAE3D0-A3D8-4331-BCE3-6CFBAAE629F6}" sibTransId="{721E3A77-0D64-4890-9C7C-B7F82FA96FEC}"/>
    <dgm:cxn modelId="{6D28A736-AA14-40C6-8606-F668952281B0}" type="presOf" srcId="{64EB7EC4-CAEB-4E9C-ADE2-2017759BB1C1}" destId="{C1A75715-E1B8-4CAA-A3D7-0CDE3EA33FE1}" srcOrd="0" destOrd="0" presId="urn:microsoft.com/office/officeart/2005/8/layout/hProcess9"/>
    <dgm:cxn modelId="{F5D2DF14-152F-4D65-AF22-81117DBDD510}" type="presOf" srcId="{B6DB6383-892D-4754-8986-BFF4978CBB61}" destId="{A242F3B7-F023-4E2A-916A-9C199FC51A15}" srcOrd="0" destOrd="0" presId="urn:microsoft.com/office/officeart/2005/8/layout/hProcess9"/>
    <dgm:cxn modelId="{6C55E6CD-ECC2-4C32-BFCD-617DA2975D25}" type="presOf" srcId="{FE7FB761-3E00-40A1-9C67-735F0AFD160E}" destId="{5D27C9B2-8EE1-47F3-9061-5FE03F601961}" srcOrd="0" destOrd="0" presId="urn:microsoft.com/office/officeart/2005/8/layout/hProcess9"/>
    <dgm:cxn modelId="{AC5F6253-A293-40AB-B4C5-6EFB9FEA6790}" srcId="{FE7FB761-3E00-40A1-9C67-735F0AFD160E}" destId="{B6DB6383-892D-4754-8986-BFF4978CBB61}" srcOrd="1" destOrd="0" parTransId="{94AFBFBA-B0A5-4AEC-B8C9-19AFE772BC27}" sibTransId="{43E787D3-6245-4CEC-B089-9898C896C02F}"/>
    <dgm:cxn modelId="{1F51806A-BAB2-4F80-A723-8199ECBE5D08}" type="presParOf" srcId="{5D27C9B2-8EE1-47F3-9061-5FE03F601961}" destId="{B3EA8BE5-347D-4218-AC32-0B26FFD0DF50}" srcOrd="0" destOrd="0" presId="urn:microsoft.com/office/officeart/2005/8/layout/hProcess9"/>
    <dgm:cxn modelId="{FA71C3A7-0DC2-4C66-8702-B0BBFC47F833}" type="presParOf" srcId="{5D27C9B2-8EE1-47F3-9061-5FE03F601961}" destId="{B67F7BAF-0356-4D1F-9B98-0E019830A773}" srcOrd="1" destOrd="0" presId="urn:microsoft.com/office/officeart/2005/8/layout/hProcess9"/>
    <dgm:cxn modelId="{324E001D-80F6-48EF-886A-5BA9C8C6F744}" type="presParOf" srcId="{B67F7BAF-0356-4D1F-9B98-0E019830A773}" destId="{C1A75715-E1B8-4CAA-A3D7-0CDE3EA33FE1}" srcOrd="0" destOrd="0" presId="urn:microsoft.com/office/officeart/2005/8/layout/hProcess9"/>
    <dgm:cxn modelId="{00084FA4-CF42-476D-9C89-B276C8F41B02}" type="presParOf" srcId="{B67F7BAF-0356-4D1F-9B98-0E019830A773}" destId="{5B665C1B-5630-4FCF-AF55-111A261C56DA}" srcOrd="1" destOrd="0" presId="urn:microsoft.com/office/officeart/2005/8/layout/hProcess9"/>
    <dgm:cxn modelId="{2227E1EE-CA54-438D-BF9A-69AA954CAD5B}" type="presParOf" srcId="{B67F7BAF-0356-4D1F-9B98-0E019830A773}" destId="{A242F3B7-F023-4E2A-916A-9C199FC51A15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A8BE5-347D-4218-AC32-0B26FFD0DF50}">
      <dsp:nvSpPr>
        <dsp:cNvPr id="0" name=""/>
        <dsp:cNvSpPr/>
      </dsp:nvSpPr>
      <dsp:spPr>
        <a:xfrm>
          <a:off x="878705" y="0"/>
          <a:ext cx="9958661" cy="4968552"/>
        </a:xfrm>
        <a:prstGeom prst="rightArrow">
          <a:avLst/>
        </a:prstGeom>
        <a:solidFill>
          <a:srgbClr val="C92F4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1A75715-E1B8-4CAA-A3D7-0CDE3EA33FE1}">
      <dsp:nvSpPr>
        <dsp:cNvPr id="0" name=""/>
        <dsp:cNvSpPr/>
      </dsp:nvSpPr>
      <dsp:spPr>
        <a:xfrm>
          <a:off x="1794023" y="1490565"/>
          <a:ext cx="3771110" cy="1987420"/>
        </a:xfrm>
        <a:prstGeom prst="roundRect">
          <a:avLst/>
        </a:prstGeom>
        <a:solidFill>
          <a:srgbClr val="C55E1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познайомитесь</a:t>
          </a:r>
          <a:r>
            <a:rPr lang="uk-UA" sz="2200" b="0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 із командою  повторення з умовою;</a:t>
          </a:r>
          <a:endParaRPr lang="uk-UA" sz="2100" b="0" i="1" kern="1200" noProof="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1891041" y="1587583"/>
        <a:ext cx="3577074" cy="1793384"/>
      </dsp:txXfrm>
    </dsp:sp>
    <dsp:sp modelId="{A242F3B7-F023-4E2A-916A-9C199FC51A15}">
      <dsp:nvSpPr>
        <dsp:cNvPr id="0" name=""/>
        <dsp:cNvSpPr/>
      </dsp:nvSpPr>
      <dsp:spPr>
        <a:xfrm>
          <a:off x="6150937" y="1490565"/>
          <a:ext cx="3771110" cy="1987420"/>
        </a:xfrm>
        <a:prstGeom prst="roundRect">
          <a:avLst/>
        </a:prstGeom>
        <a:solidFill>
          <a:srgbClr val="59863B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навчитеся</a:t>
          </a:r>
          <a:r>
            <a:rPr lang="uk-UA" sz="2200" b="0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 створювати та виконувати алгоритми повторення у середовищі </a:t>
          </a:r>
          <a:r>
            <a:rPr lang="uk-UA" sz="2200" b="1" i="1" kern="1200" noProof="0" dirty="0" err="1">
              <a:solidFill>
                <a:srgbClr val="FFFF00"/>
              </a:solidFill>
              <a:latin typeface="Verdana"/>
              <a:ea typeface="+mn-ea"/>
              <a:cs typeface="+mn-cs"/>
            </a:rPr>
            <a:t>Скретч</a:t>
          </a:r>
          <a:r>
            <a:rPr lang="uk-UA" sz="2200" b="0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.</a:t>
          </a:r>
          <a:endParaRPr lang="uk-UA" sz="2000" b="0" i="1" kern="1200" noProof="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6247955" y="1587583"/>
        <a:ext cx="3577074" cy="1793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3"/>
          <a:stretch/>
        </p:blipFill>
        <p:spPr>
          <a:xfrm>
            <a:off x="0" y="0"/>
            <a:ext cx="4620901" cy="4720874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864996" y="257923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4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4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30.03.2020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30.03.2020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30.03.2020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30.03.2020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30.03.2020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jpe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o.code.org/s/infinity/reset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4847771" y="668802"/>
            <a:ext cx="7137066" cy="1801607"/>
          </a:xfrm>
        </p:spPr>
        <p:txBody>
          <a:bodyPr>
            <a:noAutofit/>
          </a:bodyPr>
          <a:lstStyle/>
          <a:p>
            <a:r>
              <a:rPr lang="uk-UA" sz="7200" dirty="0"/>
              <a:t>Алгоритми з циклами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7" name="Picture 2" descr="arrows, change, connection, direction, recycle, refresh, repea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876" y="3335617"/>
            <a:ext cx="3047291" cy="304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Алгоритми з циклами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Коли умова «Ріпку витягнуто» стає істинною, повторення завершується. Умова «Ріпку витягнуто» — це умова завершення повторення.</a:t>
            </a:r>
          </a:p>
        </p:txBody>
      </p:sp>
      <p:pic>
        <p:nvPicPr>
          <p:cNvPr id="8" name="Picture 4" descr="http://nvk2.com.ua/wp-content/uploads/2015/02/f_4b5c9645ce21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9" b="1098"/>
          <a:stretch/>
        </p:blipFill>
        <p:spPr bwMode="auto">
          <a:xfrm>
            <a:off x="2602526" y="2627478"/>
            <a:ext cx="6989105" cy="3847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59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Алгоритми з циклами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створення алгоритмів з повторенням, що закінчують своє виконання за певних умов, у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існує команда </a:t>
            </a:r>
            <a:r>
              <a:rPr lang="uk-UA" sz="2800" b="1" i="1" kern="0" dirty="0">
                <a:solidFill>
                  <a:srgbClr val="FFFF00"/>
                </a:solidFill>
              </a:rPr>
              <a:t>повторювати поки</a:t>
            </a:r>
            <a:r>
              <a:rPr lang="uk-UA" sz="2800" b="1" i="1" kern="0" dirty="0">
                <a:solidFill>
                  <a:srgbClr val="FFFFFF"/>
                </a:solidFill>
              </a:rPr>
              <a:t>. Ця команда міститься в групі Керувати.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Порівняємо блок-схему та відповідну команду.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008" y="3550212"/>
            <a:ext cx="9742142" cy="295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9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Алгоритми з циклами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Повторення завершується в разі виконання зазначеної умови.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931" y="4720848"/>
            <a:ext cx="2882111" cy="17550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798" y="4720848"/>
            <a:ext cx="5232884" cy="18033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03648" y="2248312"/>
            <a:ext cx="10718502" cy="224676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відміну від команди </a:t>
            </a:r>
            <a:r>
              <a:rPr lang="uk-UA" sz="2800" b="1" i="1" kern="0" dirty="0">
                <a:solidFill>
                  <a:srgbClr val="FFFF00"/>
                </a:solidFill>
              </a:rPr>
              <a:t>завжди якщо</a:t>
            </a:r>
            <a:r>
              <a:rPr lang="uk-UA" sz="2800" b="1" i="1" kern="0" dirty="0">
                <a:solidFill>
                  <a:srgbClr val="FFFFFF"/>
                </a:solidFill>
              </a:rPr>
              <a:t>, після команди </a:t>
            </a:r>
            <a:r>
              <a:rPr lang="uk-UA" sz="2800" b="1" i="1" kern="0" dirty="0">
                <a:solidFill>
                  <a:srgbClr val="FFFF00"/>
                </a:solidFill>
              </a:rPr>
              <a:t>повторювати поки </a:t>
            </a:r>
            <a:r>
              <a:rPr lang="uk-UA" sz="2800" b="1" i="1" kern="0" dirty="0">
                <a:solidFill>
                  <a:srgbClr val="FFFFFF"/>
                </a:solidFill>
              </a:rPr>
              <a:t>можуть слідувати інші команди. Якщо умова істинна, повторення завершується і виконуються наступні команди алгоритму.</a:t>
            </a:r>
          </a:p>
        </p:txBody>
      </p:sp>
      <p:pic>
        <p:nvPicPr>
          <p:cNvPr id="14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228660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95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Алгоритми з циклами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Пригадаймо алгоритм для казкового Змія, який літає, якщо його не торкаються списом. </a:t>
            </a:r>
            <a:r>
              <a:rPr lang="uk-UA" sz="2800" b="1" i="1" kern="0" dirty="0" err="1">
                <a:solidFill>
                  <a:srgbClr val="FFFFFF"/>
                </a:solidFill>
              </a:rPr>
              <a:t>Подамо</a:t>
            </a:r>
            <a:r>
              <a:rPr lang="uk-UA" sz="2800" b="1" i="1" kern="0" dirty="0">
                <a:solidFill>
                  <a:srgbClr val="FFFFFF"/>
                </a:solidFill>
              </a:rPr>
              <a:t> цей алгоритм за допомогою команди повторювати поки.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597" y="2633213"/>
            <a:ext cx="9012547" cy="22601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03648" y="506771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доторкнутися вказівником миші до </a:t>
            </a:r>
            <a:r>
              <a:rPr lang="uk-UA" sz="2800" b="1" i="1" kern="0" dirty="0" err="1">
                <a:solidFill>
                  <a:srgbClr val="FFFFFF"/>
                </a:solidFill>
              </a:rPr>
              <a:t>спрайта</a:t>
            </a:r>
            <a:r>
              <a:rPr lang="uk-UA" sz="2800" b="1" i="1" kern="0" dirty="0">
                <a:solidFill>
                  <a:srgbClr val="FFFFFF"/>
                </a:solidFill>
              </a:rPr>
              <a:t>, повторення завершиться і виконається наступна команда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скрипта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3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510600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25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Цікавинки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 чи знаєте ви, що серед численних винаходів видатного італійського художника та вченого Середньовіччя Леонардо да Вінчі було знайдено креслення робота? </a:t>
            </a:r>
          </a:p>
        </p:txBody>
      </p:sp>
      <p:pic>
        <p:nvPicPr>
          <p:cNvPr id="9" name="Picture 2" descr="http://defektologia.ucoz.ru/tajna-rodoslovnoj-leonardo-da-vinch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05"/>
          <a:stretch/>
        </p:blipFill>
        <p:spPr bwMode="auto">
          <a:xfrm>
            <a:off x="6112318" y="3118221"/>
            <a:ext cx="3336481" cy="308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st.kp.yandex.net/images/blog_kp/original_13547780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720" y="3118220"/>
            <a:ext cx="2551430" cy="358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2008" y="3118221"/>
            <a:ext cx="591731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Запрограмований він був імітувати людські рухи (підводитися, сідати, рухати руками та шиєю). Невідомо, чи було розробку вченого втілено в життя.</a:t>
            </a:r>
          </a:p>
        </p:txBody>
      </p:sp>
    </p:spTree>
    <p:extLst>
      <p:ext uri="{BB962C8B-B14F-4D97-AF65-F5344CB8AC3E}">
        <p14:creationId xmlns:p14="http://schemas.microsoft.com/office/powerpoint/2010/main" val="271482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uk-UA" sz="2800" b="1" i="1" dirty="0">
                <a:solidFill>
                  <a:schemeClr val="bg1"/>
                </a:solidFill>
              </a:rPr>
              <a:t>Що таке повторення з умовою?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008" y="1816516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Наведіть приклади повторень з умовою з повсякденного життя, казок, байок, пісень.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008" y="2881562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реалізовано повторення з умовою в 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середовищі </a:t>
            </a:r>
            <a:r>
              <a:rPr lang="uk-UA" sz="2800" b="1" i="1" kern="0" dirty="0" err="1" smtClean="0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?</a:t>
            </a:r>
          </a:p>
        </p:txBody>
      </p:sp>
      <p:pic>
        <p:nvPicPr>
          <p:cNvPr id="11" name="Picture 2" descr="https://www.rorohiko.com/wordpress/wp-content/uploads/2013/05/RepeatAfterMe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485" y="3793859"/>
            <a:ext cx="3040360" cy="30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58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Розгляньте малюнок до казки та фрагмент алгоритму. Впишіть у блок-схему умову виходу з циклу.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912" y="2652301"/>
            <a:ext cx="4396817" cy="319276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971" y="2388682"/>
            <a:ext cx="4154917" cy="403244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993559" y="5033814"/>
            <a:ext cx="36983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>
                <a:solidFill>
                  <a:srgbClr val="000000"/>
                </a:solidFill>
                <a:latin typeface="Arial" panose="020B0604020202020204" pitchFamily="34" charset="0"/>
              </a:rPr>
              <a:t>Витягли ріпку?</a:t>
            </a:r>
          </a:p>
        </p:txBody>
      </p:sp>
    </p:spTree>
    <p:extLst>
      <p:ext uri="{BB962C8B-B14F-4D97-AF65-F5344CB8AC3E}">
        <p14:creationId xmlns:p14="http://schemas.microsoft.com/office/powerpoint/2010/main" val="39270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024" y="1428934"/>
            <a:ext cx="8942857" cy="50666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40686" y="5916719"/>
            <a:ext cx="576064" cy="57888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78528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Виконайте алгоритм, поданий у вигляді блок-схеми.</a:t>
            </a:r>
          </a:p>
        </p:txBody>
      </p:sp>
    </p:spTree>
    <p:extLst>
      <p:ext uri="{BB962C8B-B14F-4D97-AF65-F5344CB8AC3E}">
        <p14:creationId xmlns:p14="http://schemas.microsoft.com/office/powerpoint/2010/main" val="385151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увати 2"/>
          <p:cNvGrpSpPr/>
          <p:nvPr/>
        </p:nvGrpSpPr>
        <p:grpSpPr>
          <a:xfrm>
            <a:off x="72008" y="1196763"/>
            <a:ext cx="12050142" cy="1384995"/>
            <a:chOff x="72008" y="1196763"/>
            <a:chExt cx="12050142" cy="1384995"/>
          </a:xfrm>
        </p:grpSpPr>
        <p:sp>
          <p:nvSpPr>
            <p:cNvPr id="6" name="TextBox 5"/>
            <p:cNvSpPr txBox="1"/>
            <p:nvPr/>
          </p:nvSpPr>
          <p:spPr>
            <a:xfrm>
              <a:off x="72008" y="1196763"/>
              <a:ext cx="12050142" cy="1384995"/>
            </a:xfrm>
            <a:prstGeom prst="rect">
              <a:avLst/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indent="457200"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Позначте (   ) умову, яку слід додати, щоб Рудий кіт рухався, якщо миша не натиснута, а в разі натискання миші — зупинявся.</a:t>
              </a: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647" y="1203487"/>
              <a:ext cx="598337" cy="598337"/>
            </a:xfrm>
            <a:prstGeom prst="rect">
              <a:avLst/>
            </a:prstGeom>
          </p:spPr>
        </p:pic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829" y="3057771"/>
            <a:ext cx="11952321" cy="292709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840" y="2906982"/>
            <a:ext cx="979160" cy="97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4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191" y="476250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Розділ 6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§ </a:t>
            </a:r>
            <a:r>
              <a:rPr kumimoji="0" lang="uk-U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26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208" y="1431550"/>
            <a:ext cx="5379016" cy="5282346"/>
          </a:xfrm>
          <a:prstGeom prst="rect">
            <a:avLst/>
          </a:prstGeom>
        </p:spPr>
      </p:pic>
      <p:sp>
        <p:nvSpPr>
          <p:cNvPr id="12" name="Округлений прямокутник 8"/>
          <p:cNvSpPr/>
          <p:nvPr/>
        </p:nvSpPr>
        <p:spPr>
          <a:xfrm>
            <a:off x="6399664" y="3473536"/>
            <a:ext cx="2448272" cy="2376264"/>
          </a:xfrm>
          <a:prstGeom prst="roundRect">
            <a:avLst>
              <a:gd name="adj" fmla="val 6245"/>
            </a:avLst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13" name="Пряма зі стрілкою 12"/>
          <p:cNvCxnSpPr/>
          <p:nvPr/>
        </p:nvCxnSpPr>
        <p:spPr>
          <a:xfrm flipV="1">
            <a:off x="10720144" y="5129720"/>
            <a:ext cx="0" cy="648073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" name="Пряма зі стрілкою 13"/>
          <p:cNvCxnSpPr/>
          <p:nvPr/>
        </p:nvCxnSpPr>
        <p:spPr>
          <a:xfrm flipV="1">
            <a:off x="10720144" y="4841687"/>
            <a:ext cx="165601" cy="288035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" name="Пряма зі стрілкою 14"/>
          <p:cNvCxnSpPr/>
          <p:nvPr/>
        </p:nvCxnSpPr>
        <p:spPr>
          <a:xfrm>
            <a:off x="10885745" y="4841688"/>
            <a:ext cx="266447" cy="324036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Пряма зі стрілкою 15"/>
          <p:cNvCxnSpPr/>
          <p:nvPr/>
        </p:nvCxnSpPr>
        <p:spPr>
          <a:xfrm>
            <a:off x="11074877" y="5129720"/>
            <a:ext cx="0" cy="648073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72008" y="2328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Розгляньте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скрипт</a:t>
            </a:r>
            <a:r>
              <a:rPr lang="uk-UA" sz="2800" b="1" i="1" kern="0" dirty="0">
                <a:solidFill>
                  <a:srgbClr val="FFFFFF"/>
                </a:solidFill>
              </a:rPr>
              <a:t> для малювання паркана.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1) Обведіть групу команд для малювання одного фрагмента паркана.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008" y="2589370"/>
            <a:ext cx="541439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Покажіть стрілками, у якій послідовності малюватиметься один фрагмент паркана під час виконання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скрипта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121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Сьогодні ви: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897726629"/>
              </p:ext>
            </p:extLst>
          </p:nvPr>
        </p:nvGraphicFramePr>
        <p:xfrm>
          <a:off x="323528" y="1412776"/>
          <a:ext cx="1171607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043" y="990466"/>
            <a:ext cx="1503114" cy="1622715"/>
          </a:xfrm>
          <a:prstGeom prst="rect">
            <a:avLst/>
          </a:prstGeom>
        </p:spPr>
      </p:pic>
      <p:pic>
        <p:nvPicPr>
          <p:cNvPr id="14" name="Picture 6" descr="http://www.catrobat.org/images/scratch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304" y="5369594"/>
            <a:ext cx="2511601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://upload.wikimedia.org/wikipedia/commons/8/8d/Scratch_project_deleted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45"/>
          <a:stretch/>
        </p:blipFill>
        <p:spPr bwMode="auto">
          <a:xfrm>
            <a:off x="5697665" y="1140540"/>
            <a:ext cx="2541154" cy="132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37791" y="5369594"/>
            <a:ext cx="309562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7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3EA8BE5-347D-4218-AC32-0B26FFD0D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>
                                            <p:graphicEl>
                                              <a:dgm id="{B3EA8BE5-347D-4218-AC32-0B26FFD0DF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1A75715-E1B8-4CAA-A3D7-0CDE3EA33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2">
                                            <p:graphicEl>
                                              <a:dgm id="{C1A75715-E1B8-4CAA-A3D7-0CDE3EA33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2">
                                            <p:graphicEl>
                                              <a:dgm id="{C1A75715-E1B8-4CAA-A3D7-0CDE3EA33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>
                                            <p:graphicEl>
                                              <a:dgm id="{C1A75715-E1B8-4CAA-A3D7-0CDE3EA33F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242F3B7-F023-4E2A-916A-9C199FC51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2">
                                            <p:graphicEl>
                                              <a:dgm id="{A242F3B7-F023-4E2A-916A-9C199FC51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2">
                                            <p:graphicEl>
                                              <a:dgm id="{A242F3B7-F023-4E2A-916A-9C199FC51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2">
                                            <p:graphicEl>
                                              <a:dgm id="{A242F3B7-F023-4E2A-916A-9C199FC51A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Заповніть клітинки квадрата так, щоб кожна з літер зустрічалася в будь-якому рядку, стовпчику та обох діагоналях лише один раз.</a:t>
            </a:r>
          </a:p>
        </p:txBody>
      </p:sp>
      <p:graphicFrame>
        <p:nvGraphicFramePr>
          <p:cNvPr id="8" name="Таблиця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66040"/>
              </p:ext>
            </p:extLst>
          </p:nvPr>
        </p:nvGraphicFramePr>
        <p:xfrm>
          <a:off x="4217404" y="2724160"/>
          <a:ext cx="4259052" cy="3788824"/>
        </p:xfrm>
        <a:graphic>
          <a:graphicData uri="http://schemas.openxmlformats.org/drawingml/2006/table">
            <a:tbl>
              <a:tblPr firstRow="1" bandRow="1"/>
              <a:tblGrid>
                <a:gridCol w="1064763">
                  <a:extLst>
                    <a:ext uri="{9D8B030D-6E8A-4147-A177-3AD203B41FA5}">
                      <a16:colId xmlns="" xmlns:a16="http://schemas.microsoft.com/office/drawing/2014/main" val="1415783562"/>
                    </a:ext>
                  </a:extLst>
                </a:gridCol>
                <a:gridCol w="1064763">
                  <a:extLst>
                    <a:ext uri="{9D8B030D-6E8A-4147-A177-3AD203B41FA5}">
                      <a16:colId xmlns="" xmlns:a16="http://schemas.microsoft.com/office/drawing/2014/main" val="1572637647"/>
                    </a:ext>
                  </a:extLst>
                </a:gridCol>
                <a:gridCol w="1064763">
                  <a:extLst>
                    <a:ext uri="{9D8B030D-6E8A-4147-A177-3AD203B41FA5}">
                      <a16:colId xmlns="" xmlns:a16="http://schemas.microsoft.com/office/drawing/2014/main" val="3228801507"/>
                    </a:ext>
                  </a:extLst>
                </a:gridCol>
                <a:gridCol w="1064763">
                  <a:extLst>
                    <a:ext uri="{9D8B030D-6E8A-4147-A177-3AD203B41FA5}">
                      <a16:colId xmlns="" xmlns:a16="http://schemas.microsoft.com/office/drawing/2014/main" val="1796990643"/>
                    </a:ext>
                  </a:extLst>
                </a:gridCol>
              </a:tblGrid>
              <a:tr h="9472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59494370"/>
                  </a:ext>
                </a:extLst>
              </a:tr>
              <a:tr h="9472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77166380"/>
                  </a:ext>
                </a:extLst>
              </a:tr>
              <a:tr h="9472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5726198"/>
                  </a:ext>
                </a:extLst>
              </a:tr>
              <a:tr h="9472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/>
                    </a:p>
                  </a:txBody>
                  <a:tcPr>
                    <a:lnL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uk-UA" dirty="0"/>
                    </a:p>
                  </a:txBody>
                  <a:tcPr>
                    <a:lnL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922298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372000" y="2796168"/>
            <a:ext cx="792088" cy="78319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Ц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8099" y="2796167"/>
            <a:ext cx="792088" cy="78319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0538" y="2796168"/>
            <a:ext cx="792088" cy="78319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96637" y="2796167"/>
            <a:ext cx="792088" cy="78319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88099" y="3736767"/>
            <a:ext cx="792088" cy="78319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К</a:t>
            </a:r>
          </a:p>
        </p:txBody>
      </p:sp>
      <p:sp>
        <p:nvSpPr>
          <p:cNvPr id="15" name="Округлений прямокутник 15"/>
          <p:cNvSpPr/>
          <p:nvPr/>
        </p:nvSpPr>
        <p:spPr>
          <a:xfrm>
            <a:off x="5308104" y="4677366"/>
            <a:ext cx="1008112" cy="85510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6116" y="4713321"/>
            <a:ext cx="792088" cy="78319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Ц</a:t>
            </a:r>
          </a:p>
        </p:txBody>
      </p:sp>
      <p:sp>
        <p:nvSpPr>
          <p:cNvPr id="17" name="Округлений прямокутник 17"/>
          <p:cNvSpPr/>
          <p:nvPr/>
        </p:nvSpPr>
        <p:spPr>
          <a:xfrm>
            <a:off x="5308104" y="5618626"/>
            <a:ext cx="1008112" cy="85510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16116" y="5654581"/>
            <a:ext cx="792088" cy="78319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Л</a:t>
            </a:r>
          </a:p>
        </p:txBody>
      </p:sp>
      <p:sp>
        <p:nvSpPr>
          <p:cNvPr id="19" name="Округлений прямокутник 19"/>
          <p:cNvSpPr/>
          <p:nvPr/>
        </p:nvSpPr>
        <p:spPr>
          <a:xfrm>
            <a:off x="6394240" y="4660342"/>
            <a:ext cx="1008112" cy="85510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02252" y="4696297"/>
            <a:ext cx="792088" cy="78319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Л</a:t>
            </a:r>
          </a:p>
        </p:txBody>
      </p:sp>
      <p:sp>
        <p:nvSpPr>
          <p:cNvPr id="21" name="Округлений прямокутник 21"/>
          <p:cNvSpPr/>
          <p:nvPr/>
        </p:nvSpPr>
        <p:spPr>
          <a:xfrm>
            <a:off x="7468344" y="5618626"/>
            <a:ext cx="1008112" cy="85510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76356" y="5654581"/>
            <a:ext cx="792088" cy="78319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И</a:t>
            </a:r>
          </a:p>
        </p:txBody>
      </p:sp>
      <p:sp>
        <p:nvSpPr>
          <p:cNvPr id="23" name="Округлений прямокутник 23"/>
          <p:cNvSpPr/>
          <p:nvPr/>
        </p:nvSpPr>
        <p:spPr>
          <a:xfrm>
            <a:off x="4217404" y="3719250"/>
            <a:ext cx="1008112" cy="85510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25416" y="3755205"/>
            <a:ext cx="792088" cy="78319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Л</a:t>
            </a:r>
          </a:p>
        </p:txBody>
      </p:sp>
      <p:sp>
        <p:nvSpPr>
          <p:cNvPr id="25" name="Округлений прямокутник 25"/>
          <p:cNvSpPr/>
          <p:nvPr/>
        </p:nvSpPr>
        <p:spPr>
          <a:xfrm>
            <a:off x="4234000" y="4670527"/>
            <a:ext cx="1008112" cy="85510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42012" y="4706482"/>
            <a:ext cx="792088" cy="78319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И</a:t>
            </a:r>
          </a:p>
        </p:txBody>
      </p:sp>
      <p:sp>
        <p:nvSpPr>
          <p:cNvPr id="27" name="Округлений прямокутник 27"/>
          <p:cNvSpPr/>
          <p:nvPr/>
        </p:nvSpPr>
        <p:spPr>
          <a:xfrm>
            <a:off x="4227984" y="5620882"/>
            <a:ext cx="1008112" cy="85510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35996" y="5656837"/>
            <a:ext cx="792088" cy="78319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К</a:t>
            </a:r>
          </a:p>
        </p:txBody>
      </p:sp>
      <p:sp>
        <p:nvSpPr>
          <p:cNvPr id="29" name="Округлений прямокутник 29"/>
          <p:cNvSpPr/>
          <p:nvPr/>
        </p:nvSpPr>
        <p:spPr>
          <a:xfrm>
            <a:off x="6376231" y="5616188"/>
            <a:ext cx="1008112" cy="85510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84243" y="5652143"/>
            <a:ext cx="792088" cy="78319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Ц</a:t>
            </a:r>
          </a:p>
        </p:txBody>
      </p:sp>
      <p:sp>
        <p:nvSpPr>
          <p:cNvPr id="31" name="Округлений прямокутник 31"/>
          <p:cNvSpPr/>
          <p:nvPr/>
        </p:nvSpPr>
        <p:spPr>
          <a:xfrm>
            <a:off x="6376231" y="3695219"/>
            <a:ext cx="1008112" cy="85510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84243" y="3731174"/>
            <a:ext cx="792088" cy="78319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И</a:t>
            </a:r>
          </a:p>
        </p:txBody>
      </p:sp>
      <p:sp>
        <p:nvSpPr>
          <p:cNvPr id="33" name="Округлений прямокутник 33"/>
          <p:cNvSpPr/>
          <p:nvPr/>
        </p:nvSpPr>
        <p:spPr>
          <a:xfrm>
            <a:off x="7426343" y="3719250"/>
            <a:ext cx="1008112" cy="85510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34355" y="3755205"/>
            <a:ext cx="792088" cy="78319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Ц</a:t>
            </a:r>
          </a:p>
        </p:txBody>
      </p:sp>
      <p:sp>
        <p:nvSpPr>
          <p:cNvPr id="35" name="Округлений прямокутник 35"/>
          <p:cNvSpPr/>
          <p:nvPr/>
        </p:nvSpPr>
        <p:spPr>
          <a:xfrm>
            <a:off x="7448689" y="4641409"/>
            <a:ext cx="1008112" cy="85510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6701" y="4677364"/>
            <a:ext cx="792088" cy="78319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К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086" y="3579360"/>
            <a:ext cx="2284603" cy="185512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8814" y="4538398"/>
            <a:ext cx="1689594" cy="181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2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99" y="1318731"/>
            <a:ext cx="2349261" cy="236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94" y="1409239"/>
            <a:ext cx="233724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248" y="3259041"/>
            <a:ext cx="2349261" cy="233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66" y="1336057"/>
            <a:ext cx="2337244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671" y="1897399"/>
            <a:ext cx="2397327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44" y="4006748"/>
            <a:ext cx="2337246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11" y="4303410"/>
            <a:ext cx="237329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t0.gstatic.com/images?q=tbn:ANd9GcSe5S2wIycSjCJnvBJb6S68gKQkYJZJcWKlfAdQh1r7-rOn538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66" y="4427663"/>
            <a:ext cx="3168352" cy="210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2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hlinkClick r:id="rId3"/>
          </p:cNvPr>
          <p:cNvSpPr txBox="1"/>
          <p:nvPr/>
        </p:nvSpPr>
        <p:spPr>
          <a:xfrm>
            <a:off x="72007" y="1196763"/>
            <a:ext cx="6448713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Виконайте практичне завдання</a:t>
            </a:r>
          </a:p>
        </p:txBody>
      </p:sp>
      <p:pic>
        <p:nvPicPr>
          <p:cNvPr id="9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1215468" y="2998576"/>
            <a:ext cx="4482197" cy="310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/>
          <a:srcRect t="8680" b="6320"/>
          <a:stretch/>
        </p:blipFill>
        <p:spPr>
          <a:xfrm>
            <a:off x="7000463" y="1196762"/>
            <a:ext cx="4649938" cy="556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8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8" name="Picture 2" descr="arrows, change, connection, direction, recycle, refresh, repea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876" y="3335617"/>
            <a:ext cx="3047291" cy="304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Алгоритми з циклами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 напевно помічали, що часто сюжети казок побудовані на повторенні подій, ситуацій тощо. Щоб досягти мети, казкові герої знову й знову виконують певні дії.</a:t>
            </a:r>
          </a:p>
        </p:txBody>
      </p:sp>
      <p:pic>
        <p:nvPicPr>
          <p:cNvPr id="8" name="Picture 2" descr="http://www.rozumnadytyna.com.ua/wp-content/uploads/2010/02/a_p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506" y="3056692"/>
            <a:ext cx="6033145" cy="351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63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Алгоритми з циклами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Згадаємо, наприклад, казку «Попелюшка». Кришталевий черевичок приміряють усім дівчатам королівства, поки не знаходять ту, якій черевичок до міри.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152" y="4086350"/>
            <a:ext cx="8784976" cy="24577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66392" y="3132243"/>
            <a:ext cx="1065575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Поміркуйте й складіть алгоритм пошуку нареченої принца.</a:t>
            </a:r>
          </a:p>
        </p:txBody>
      </p:sp>
      <p:pic>
        <p:nvPicPr>
          <p:cNvPr id="13" name="Picture 2" descr="help, question mark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317229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01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Алгоритми з циклами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Алгоритм пошуку нареченої принца можна подати таким чином: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7720" y="2427383"/>
            <a:ext cx="10578718" cy="156966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Приміряйте черевичок по черзі кожній дівчині, поки він не прийдеться якійсь дівчині до міри.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03648" y="458003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Коли умова «Черевичок дівчині до міри» стане істинною, повторення завершиться. Такий алгоритм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повторенням з умовою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4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461832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2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Алгоритми з циклами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багатьох дітей знайомство з казкою починається з таких казок, як «Рукавичка», «Ріпка», «Колобок» тощо. Ці казки побудовано на повтореннях.</a:t>
            </a:r>
          </a:p>
        </p:txBody>
      </p:sp>
      <p:pic>
        <p:nvPicPr>
          <p:cNvPr id="8" name="Picture 2" descr="http://vchasno.com/media/user/46/4_1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815" y="2673198"/>
            <a:ext cx="6878528" cy="381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12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Алгоритми з циклами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466392" y="1196763"/>
            <a:ext cx="1065575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Розгляньте малюнки. Які дії повторюються в казках? За якої умови повторення завершується?</a:t>
            </a:r>
          </a:p>
        </p:txBody>
      </p:sp>
      <p:pic>
        <p:nvPicPr>
          <p:cNvPr id="12" name="Picture 2" descr="help, question mark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123681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Результат пошуку зображень за запитом &quot;ріпка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51" y="2500910"/>
            <a:ext cx="6473649" cy="397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езультат пошуку зображень за запитом &quot;рукавичка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5"/>
          <a:stretch/>
        </p:blipFill>
        <p:spPr bwMode="auto">
          <a:xfrm>
            <a:off x="7764780" y="2354088"/>
            <a:ext cx="3900170" cy="430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27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Алгоритми з циклами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сюжетом казки «Ріпка» герої не могли витягти ріпку, кликали когось на допомогу і разом тягнули ріпку.</a:t>
            </a:r>
          </a:p>
        </p:txBody>
      </p:sp>
      <p:pic>
        <p:nvPicPr>
          <p:cNvPr id="8" name="Picture 2" descr="http://ua.convdocs.org/pars_docs/refs/202/201016/201016_html_5ce693b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" r="3523"/>
          <a:stretch/>
        </p:blipFill>
        <p:spPr bwMode="auto">
          <a:xfrm>
            <a:off x="414842" y="2680723"/>
            <a:ext cx="5567412" cy="3697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nashamama.com/uploads/images/default/1374402384-3f3b5f57f15538631466f6180fd614b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r="3956"/>
          <a:stretch/>
        </p:blipFill>
        <p:spPr bwMode="auto">
          <a:xfrm>
            <a:off x="6436369" y="2688539"/>
            <a:ext cx="5518141" cy="3689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83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Алгоритми з циклами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Розглянемо алгоритм їхніх дій.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050" y="1786584"/>
            <a:ext cx="9022058" cy="485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72704</TotalTime>
  <Words>608</Words>
  <Application>Microsoft Office PowerPoint</Application>
  <PresentationFormat>Произвольный</PresentationFormat>
  <Paragraphs>74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Алгоритми з циклами</vt:lpstr>
      <vt:lpstr>Сьогодні ви:</vt:lpstr>
      <vt:lpstr>Алгоритми з циклами</vt:lpstr>
      <vt:lpstr>Алгоритми з циклами</vt:lpstr>
      <vt:lpstr>Алгоритми з циклами</vt:lpstr>
      <vt:lpstr>Алгоритми з циклами</vt:lpstr>
      <vt:lpstr>Алгоритми з циклами</vt:lpstr>
      <vt:lpstr>Алгоритми з циклами</vt:lpstr>
      <vt:lpstr>Алгоритми з циклами</vt:lpstr>
      <vt:lpstr>Алгоритми з циклами</vt:lpstr>
      <vt:lpstr>Алгоритми з циклами</vt:lpstr>
      <vt:lpstr>Алгоритми з циклами</vt:lpstr>
      <vt:lpstr>Алгоритми з циклами</vt:lpstr>
      <vt:lpstr>Цікавинки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Презентация PowerPoint</vt:lpstr>
      <vt:lpstr>Запитання і завдання</vt:lpstr>
      <vt:lpstr>Працюємо за комп’ютером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Comp04</cp:lastModifiedBy>
  <cp:revision>804</cp:revision>
  <dcterms:created xsi:type="dcterms:W3CDTF">2016-06-06T19:48:43Z</dcterms:created>
  <dcterms:modified xsi:type="dcterms:W3CDTF">2020-03-30T15:54:58Z</dcterms:modified>
</cp:coreProperties>
</file>