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18" r:id="rId3"/>
    <p:sldId id="1119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1133" r:id="rId18"/>
    <p:sldId id="1134" r:id="rId19"/>
    <p:sldId id="709" r:id="rId20"/>
    <p:sldId id="1110" r:id="rId21"/>
    <p:sldId id="1111" r:id="rId22"/>
    <p:sldId id="711" r:id="rId23"/>
    <p:sldId id="929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Дії з інформацією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Передавання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Отримання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Опрацювання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626ECB40-78AD-45C1-B4F8-98993E4022C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Зберігання</a:t>
          </a:r>
        </a:p>
      </dgm:t>
    </dgm:pt>
    <dgm:pt modelId="{12BCCBEF-535D-4113-8931-CF3648347FB7}" type="parTrans" cxnId="{37395082-2D74-41C9-991C-7F6821604520}">
      <dgm:prSet/>
      <dgm:spPr>
        <a:ln w="28575"/>
      </dgm:spPr>
      <dgm:t>
        <a:bodyPr/>
        <a:lstStyle/>
        <a:p>
          <a:endParaRPr lang="uk-UA" i="1"/>
        </a:p>
      </dgm:t>
    </dgm:pt>
    <dgm:pt modelId="{2D0BDAA7-D580-44BF-BE44-D20F443A5710}" type="sibTrans" cxnId="{37395082-2D74-41C9-991C-7F6821604520}">
      <dgm:prSet/>
      <dgm:spPr/>
      <dgm:t>
        <a:bodyPr/>
        <a:lstStyle/>
        <a:p>
          <a:endParaRPr lang="uk-UA" i="1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1" custScaleX="379437"/>
      <dgm:spPr/>
    </dgm:pt>
    <dgm:pt modelId="{CF4F6211-E88A-4CBD-931E-84CB54C69E01}" type="pres">
      <dgm:prSet presAssocID="{37E2699E-006F-47C8-A685-555F787B3985}" presName="rootConnector" presStyleLbl="node1" presStyleIdx="0" presStyleCnt="1"/>
      <dgm:spPr/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4" custSzX="548378"/>
      <dgm:spPr/>
    </dgm:pt>
    <dgm:pt modelId="{FC7004C5-07FE-40D5-B06B-4DDA3F35BEAE}" type="pres">
      <dgm:prSet presAssocID="{74772AE7-9C53-4138-B9F6-83CA17C92653}" presName="childText" presStyleLbl="bgAcc1" presStyleIdx="0" presStyleCnt="4" custScaleX="379437">
        <dgm:presLayoutVars>
          <dgm:bulletEnabled val="1"/>
        </dgm:presLayoutVars>
      </dgm:prSet>
      <dgm:spPr/>
    </dgm:pt>
    <dgm:pt modelId="{140D007A-E220-48B9-8DFE-99DA5BF95556}" type="pres">
      <dgm:prSet presAssocID="{0F1461E9-00C2-40A6-AB09-4CEC2652501C}" presName="Name13" presStyleLbl="parChTrans1D2" presStyleIdx="1" presStyleCnt="4" custSzX="548378"/>
      <dgm:spPr/>
    </dgm:pt>
    <dgm:pt modelId="{4F317127-F31A-4365-B3C2-4EEDD0778BD1}" type="pres">
      <dgm:prSet presAssocID="{B9BB0D98-6435-4786-818C-A2E02E04445A}" presName="childText" presStyleLbl="bgAcc1" presStyleIdx="1" presStyleCnt="4" custScaleX="379437">
        <dgm:presLayoutVars>
          <dgm:bulletEnabled val="1"/>
        </dgm:presLayoutVars>
      </dgm:prSet>
      <dgm:spPr/>
    </dgm:pt>
    <dgm:pt modelId="{C01C96E1-8215-4022-9A9C-F0D6A5340DAC}" type="pres">
      <dgm:prSet presAssocID="{BDF6A5B9-E417-45DC-8630-046CE97BF1C0}" presName="Name13" presStyleLbl="parChTrans1D2" presStyleIdx="2" presStyleCnt="4" custSzX="548378"/>
      <dgm:spPr/>
    </dgm:pt>
    <dgm:pt modelId="{79C07559-00A0-4865-9253-30899CE7E537}" type="pres">
      <dgm:prSet presAssocID="{D6A8BC25-1FA8-4A60-B52E-DD518D8ECA64}" presName="childText" presStyleLbl="bgAcc1" presStyleIdx="2" presStyleCnt="4" custScaleX="379437">
        <dgm:presLayoutVars>
          <dgm:bulletEnabled val="1"/>
        </dgm:presLayoutVars>
      </dgm:prSet>
      <dgm:spPr/>
    </dgm:pt>
    <dgm:pt modelId="{243DCCE2-4EB5-4920-8826-B836AB0A1292}" type="pres">
      <dgm:prSet presAssocID="{12BCCBEF-535D-4113-8931-CF3648347FB7}" presName="Name13" presStyleLbl="parChTrans1D2" presStyleIdx="3" presStyleCnt="4" custSzX="548378"/>
      <dgm:spPr/>
    </dgm:pt>
    <dgm:pt modelId="{7B4643DB-D14A-4EED-901C-0628815A3347}" type="pres">
      <dgm:prSet presAssocID="{626ECB40-78AD-45C1-B4F8-98993E4022C4}" presName="childText" presStyleLbl="bgAcc1" presStyleIdx="3" presStyleCnt="4" custScaleX="379437">
        <dgm:presLayoutVars>
          <dgm:bulletEnabled val="1"/>
        </dgm:presLayoutVars>
      </dgm:prSet>
      <dgm:spPr/>
    </dgm:pt>
  </dgm:ptLst>
  <dgm:cxnLst>
    <dgm:cxn modelId="{9A9DAFA5-FF3B-4A84-90C2-3A87827844A0}" type="presOf" srcId="{12BCCBEF-535D-4113-8931-CF3648347FB7}" destId="{243DCCE2-4EB5-4920-8826-B836AB0A1292}" srcOrd="0" destOrd="0" presId="urn:microsoft.com/office/officeart/2005/8/layout/hierarchy3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3481C561-5F4C-403A-8D94-C5B63512D6A2}" type="presOf" srcId="{626ECB40-78AD-45C1-B4F8-98993E4022C4}" destId="{7B4643DB-D14A-4EED-901C-0628815A3347}" srcOrd="0" destOrd="0" presId="urn:microsoft.com/office/officeart/2005/8/layout/hierarchy3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37395082-2D74-41C9-991C-7F6821604520}" srcId="{37E2699E-006F-47C8-A685-555F787B3985}" destId="{626ECB40-78AD-45C1-B4F8-98993E4022C4}" srcOrd="3" destOrd="0" parTransId="{12BCCBEF-535D-4113-8931-CF3648347FB7}" sibTransId="{2D0BDAA7-D580-44BF-BE44-D20F443A5710}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4AFA386D-295E-45D9-816C-F23B79F32532}" type="presParOf" srcId="{D3C25394-49F0-4C04-8D57-7DE02C9F961B}" destId="{243DCCE2-4EB5-4920-8826-B836AB0A1292}" srcOrd="6" destOrd="0" presId="urn:microsoft.com/office/officeart/2005/8/layout/hierarchy3"/>
    <dgm:cxn modelId="{BBED7795-6107-43BB-8A35-C238AC5EBE97}" type="presParOf" srcId="{D3C25394-49F0-4C04-8D57-7DE02C9F961B}" destId="{7B4643DB-D14A-4EED-901C-0628815A33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3663" y="531570"/>
          <a:ext cx="5285959" cy="69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1" kern="1200" dirty="0">
              <a:solidFill>
                <a:srgbClr val="002060"/>
              </a:solidFill>
            </a:rPr>
            <a:t>Дії з інформацією</a:t>
          </a:r>
        </a:p>
      </dsp:txBody>
      <dsp:txXfrm>
        <a:off x="24064" y="551971"/>
        <a:ext cx="5245157" cy="655751"/>
      </dsp:txXfrm>
    </dsp:sp>
    <dsp:sp modelId="{2094169B-2E2C-4665-8E24-DE145E7D2F82}">
      <dsp:nvSpPr>
        <dsp:cNvPr id="0" name=""/>
        <dsp:cNvSpPr/>
      </dsp:nvSpPr>
      <dsp:spPr>
        <a:xfrm>
          <a:off x="532259" y="1228123"/>
          <a:ext cx="528595" cy="52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414"/>
              </a:lnTo>
              <a:lnTo>
                <a:pt x="528595" y="5224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1060855" y="1402262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i="1" kern="1200" dirty="0">
              <a:solidFill>
                <a:schemeClr val="bg1"/>
              </a:solidFill>
            </a:rPr>
            <a:t>Передавання</a:t>
          </a:r>
        </a:p>
      </dsp:txBody>
      <dsp:txXfrm>
        <a:off x="1081256" y="1422663"/>
        <a:ext cx="4187965" cy="655751"/>
      </dsp:txXfrm>
    </dsp:sp>
    <dsp:sp modelId="{140D007A-E220-48B9-8DFE-99DA5BF95556}">
      <dsp:nvSpPr>
        <dsp:cNvPr id="0" name=""/>
        <dsp:cNvSpPr/>
      </dsp:nvSpPr>
      <dsp:spPr>
        <a:xfrm>
          <a:off x="532259" y="1228123"/>
          <a:ext cx="528595" cy="139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106"/>
              </a:lnTo>
              <a:lnTo>
                <a:pt x="528595" y="139310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1060855" y="2272953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i="1" kern="1200" dirty="0">
              <a:solidFill>
                <a:schemeClr val="bg1"/>
              </a:solidFill>
            </a:rPr>
            <a:t>Отримання</a:t>
          </a:r>
        </a:p>
      </dsp:txBody>
      <dsp:txXfrm>
        <a:off x="1081256" y="2293354"/>
        <a:ext cx="4187965" cy="655751"/>
      </dsp:txXfrm>
    </dsp:sp>
    <dsp:sp modelId="{C01C96E1-8215-4022-9A9C-F0D6A5340DAC}">
      <dsp:nvSpPr>
        <dsp:cNvPr id="0" name=""/>
        <dsp:cNvSpPr/>
      </dsp:nvSpPr>
      <dsp:spPr>
        <a:xfrm>
          <a:off x="532259" y="1228123"/>
          <a:ext cx="528595" cy="226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797"/>
              </a:lnTo>
              <a:lnTo>
                <a:pt x="528595" y="226379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1060855" y="3143644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i="1" kern="1200" dirty="0">
              <a:solidFill>
                <a:schemeClr val="bg1"/>
              </a:solidFill>
            </a:rPr>
            <a:t>Опрацювання</a:t>
          </a:r>
        </a:p>
      </dsp:txBody>
      <dsp:txXfrm>
        <a:off x="1081256" y="3164045"/>
        <a:ext cx="4187965" cy="655751"/>
      </dsp:txXfrm>
    </dsp:sp>
    <dsp:sp modelId="{243DCCE2-4EB5-4920-8826-B836AB0A1292}">
      <dsp:nvSpPr>
        <dsp:cNvPr id="0" name=""/>
        <dsp:cNvSpPr/>
      </dsp:nvSpPr>
      <dsp:spPr>
        <a:xfrm>
          <a:off x="532259" y="1228123"/>
          <a:ext cx="528595" cy="313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488"/>
              </a:lnTo>
              <a:lnTo>
                <a:pt x="528595" y="313448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43DB-D14A-4EED-901C-0628815A3347}">
      <dsp:nvSpPr>
        <dsp:cNvPr id="0" name=""/>
        <dsp:cNvSpPr/>
      </dsp:nvSpPr>
      <dsp:spPr>
        <a:xfrm>
          <a:off x="1060855" y="4014336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i="1" kern="1200" dirty="0">
              <a:solidFill>
                <a:schemeClr val="bg1"/>
              </a:solidFill>
            </a:rPr>
            <a:t>Зберігання</a:t>
          </a:r>
        </a:p>
      </dsp:txBody>
      <dsp:txXfrm>
        <a:off x="1081256" y="4034737"/>
        <a:ext cx="4187965" cy="65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6.png"/><Relationship Id="rId7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2pz9esx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Передавання інформації</a:t>
            </a:r>
            <a:endParaRPr lang="uk-UA" sz="6000" dirty="0"/>
          </a:p>
        </p:txBody>
      </p:sp>
      <p:pic>
        <p:nvPicPr>
          <p:cNvPr id="10" name="Picture 2" descr="about, i, inform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30" y="36585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lts, nuts, process, syste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01" y="3634266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для передачі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Отримані чи знайдені повідомлення можна </a:t>
            </a:r>
            <a:r>
              <a:rPr lang="uk-UA" sz="2800" b="1" i="1" kern="0" dirty="0">
                <a:solidFill>
                  <a:srgbClr val="FFFF00"/>
                </a:solidFill>
              </a:rPr>
              <a:t>передавати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1607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Текстові, звукові, графічні повідомлення можна передавати за допомогою сучасних пристроїв: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7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rgbClr val="FFFFFF"/>
                </a:solidFill>
              </a:rPr>
              <a:t>Стаціонарний телефон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125137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Мобільний телефон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178266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Факс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9229549" y="5532894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Супутникова антена</a:t>
            </a:r>
          </a:p>
        </p:txBody>
      </p:sp>
      <p:pic>
        <p:nvPicPr>
          <p:cNvPr id="7170" name="Picture 2" descr="http://new.peoplenet.ua/file/info%20centr/tel_st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" y="3250422"/>
            <a:ext cx="2887061" cy="21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ta.ua/image/cache/data/foto/55080/photos/Lenovo-Vibe-P1m-(P1ma40)-Black-3-5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0521" r="11497" b="10401"/>
          <a:stretch/>
        </p:blipFill>
        <p:spPr bwMode="auto">
          <a:xfrm>
            <a:off x="3532012" y="3235381"/>
            <a:ext cx="2073309" cy="21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atlah.ru/etm/etm-13/telefon%20xitrost/fax%20b-p/fax_b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66" y="3430221"/>
            <a:ext cx="2887061" cy="190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z.all.biz/img/kz/catalog/middle/2962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770" y="3219883"/>
            <a:ext cx="2198617" cy="23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Передавання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ape 361"/>
          <p:cNvSpPr/>
          <p:nvPr/>
        </p:nvSpPr>
        <p:spPr>
          <a:xfrm>
            <a:off x="473584" y="1532424"/>
            <a:ext cx="4864819" cy="48824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15362" name="Picture 2" descr="http://dbimg.eu/i/tnnlOQp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50" y="2301861"/>
            <a:ext cx="6430025" cy="33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85755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Опрацювання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повідомлень, як правило, пов'язане з їх зміною.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Повідомлення опрацьовуються під час зміни способу їх подання. Наприклад:</a:t>
            </a:r>
          </a:p>
        </p:txBody>
      </p:sp>
      <p:pic>
        <p:nvPicPr>
          <p:cNvPr id="1026" name="Picture 2" descr="Результат пошуку зображень за запитом &quot;скрипаль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/>
          <a:stretch/>
        </p:blipFill>
        <p:spPr bwMode="auto">
          <a:xfrm>
            <a:off x="72007" y="3609233"/>
            <a:ext cx="3973047" cy="30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72007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Скрипаль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110552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Художник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8149100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Монтаж відео</a:t>
            </a:r>
          </a:p>
        </p:txBody>
      </p:sp>
      <p:pic>
        <p:nvPicPr>
          <p:cNvPr id="1028" name="Picture 4" descr="Результат пошуку зображень за запитом &quot;Художник на пк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/>
          <a:stretch/>
        </p:blipFill>
        <p:spPr bwMode="auto">
          <a:xfrm>
            <a:off x="4110548" y="3609233"/>
            <a:ext cx="3973053" cy="30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монтаж відео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22021"/>
          <a:stretch/>
        </p:blipFill>
        <p:spPr bwMode="auto">
          <a:xfrm>
            <a:off x="8149092" y="3609233"/>
            <a:ext cx="3973058" cy="30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Опрацювання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 відбувається з метою вирішення певного завдання, наприклад, розв'язування задачі з математики.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684601"/>
            <a:ext cx="8824019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Розв'язати задачу можна за допомогою міркування, пригадування, виконання обчислень та знань, які отримав раніше. Кінцеві чи проміжні результати можна зберігати, а можна передавати, щоб, наприклад, обговорити чи оприлюднити.</a:t>
            </a:r>
          </a:p>
        </p:txBody>
      </p:sp>
      <p:pic>
        <p:nvPicPr>
          <p:cNvPr id="9218" name="Picture 2" descr="http://school.xvatit.com/images/7/74/11159599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60" y="2684601"/>
            <a:ext cx="285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dbimg.eu/i/YrSmqA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8" y="1964325"/>
            <a:ext cx="5797136" cy="38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bimg.eu/i/qxmJLdq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19" y="1964325"/>
            <a:ext cx="5879662" cy="38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винайдення писемності люди </a:t>
            </a:r>
            <a:r>
              <a:rPr lang="uk-UA" sz="2800" b="1" i="1" kern="0" dirty="0">
                <a:solidFill>
                  <a:srgbClr val="FFFF00"/>
                </a:solidFill>
              </a:rPr>
              <a:t>зберігали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повідомлення тільки у своїй пам'яті.</a:t>
            </a:r>
          </a:p>
        </p:txBody>
      </p:sp>
      <p:pic>
        <p:nvPicPr>
          <p:cNvPr id="7" name="Picture 2" descr="http://www.poznavayka.org/wp-content/uploads/2013/11/pamy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29" y="2271439"/>
            <a:ext cx="4171952" cy="418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wm.com.ua/sites/default/files/memory-impair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5" y="2271440"/>
            <a:ext cx="4654042" cy="418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Носій повідомлення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— будь-який предмет, що його містить та може тривалий час зберігати.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7"/>
          <p:cNvSpPr/>
          <p:nvPr/>
        </p:nvSpPr>
        <p:spPr>
          <a:xfrm>
            <a:off x="9560490" y="2231624"/>
            <a:ext cx="2524632" cy="239615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" name="Shape 219"/>
          <p:cNvSpPr/>
          <p:nvPr/>
        </p:nvSpPr>
        <p:spPr>
          <a:xfrm>
            <a:off x="9196861" y="5577332"/>
            <a:ext cx="1373186" cy="13430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" name="Shape 216"/>
          <p:cNvSpPr/>
          <p:nvPr/>
        </p:nvSpPr>
        <p:spPr>
          <a:xfrm>
            <a:off x="355315" y="3211236"/>
            <a:ext cx="2663825" cy="25892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" name="Прямокутна виноска 10"/>
          <p:cNvSpPr/>
          <p:nvPr/>
        </p:nvSpPr>
        <p:spPr>
          <a:xfrm>
            <a:off x="72007" y="2215207"/>
            <a:ext cx="4122075" cy="855691"/>
          </a:xfrm>
          <a:prstGeom prst="wedgeRectCallout">
            <a:avLst>
              <a:gd name="adj1" fmla="val 294"/>
              <a:gd name="adj2" fmla="val 1371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3" name="Прямокутна виноска 11"/>
          <p:cNvSpPr/>
          <p:nvPr/>
        </p:nvSpPr>
        <p:spPr>
          <a:xfrm>
            <a:off x="72007" y="5615209"/>
            <a:ext cx="4170695" cy="1184942"/>
          </a:xfrm>
          <a:prstGeom prst="wedgeRectCallout">
            <a:avLst>
              <a:gd name="adj1" fmla="val 65514"/>
              <a:gd name="adj2" fmla="val -430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Зовнішній 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4" name="Прямокутна виноска 12"/>
          <p:cNvSpPr/>
          <p:nvPr/>
        </p:nvSpPr>
        <p:spPr>
          <a:xfrm>
            <a:off x="7193613" y="2213850"/>
            <a:ext cx="2496294" cy="857047"/>
          </a:xfrm>
          <a:prstGeom prst="wedgeRectCallout">
            <a:avLst>
              <a:gd name="adj1" fmla="val 66447"/>
              <a:gd name="adj2" fmla="val 1198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Оптичний диск</a:t>
            </a:r>
          </a:p>
        </p:txBody>
      </p:sp>
      <p:sp>
        <p:nvSpPr>
          <p:cNvPr id="15" name="Прямокутна виноска 13"/>
          <p:cNvSpPr/>
          <p:nvPr/>
        </p:nvSpPr>
        <p:spPr>
          <a:xfrm>
            <a:off x="4352473" y="2215206"/>
            <a:ext cx="2745574" cy="855691"/>
          </a:xfrm>
          <a:prstGeom prst="wedgeRectCallout">
            <a:avLst>
              <a:gd name="adj1" fmla="val -745"/>
              <a:gd name="adj2" fmla="val 967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Флеш-накопичувач</a:t>
            </a:r>
          </a:p>
        </p:txBody>
      </p:sp>
      <p:sp>
        <p:nvSpPr>
          <p:cNvPr id="16" name="Прямокутна виноска 14"/>
          <p:cNvSpPr/>
          <p:nvPr/>
        </p:nvSpPr>
        <p:spPr>
          <a:xfrm>
            <a:off x="7713252" y="4471797"/>
            <a:ext cx="2302119" cy="864554"/>
          </a:xfrm>
          <a:prstGeom prst="wedgeRectCallout">
            <a:avLst>
              <a:gd name="adj1" fmla="val 59237"/>
              <a:gd name="adj2" fmla="val 826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Карта пам’яті</a:t>
            </a:r>
          </a:p>
        </p:txBody>
      </p:sp>
      <p:pic>
        <p:nvPicPr>
          <p:cNvPr id="17" name="Picture 4" descr="compact, flash, memory, moun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993" y="4946985"/>
            <a:ext cx="1260694" cy="12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ongle, drive, pen drive, stick, usb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4729619" y="3042965"/>
            <a:ext cx="1892634" cy="18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9214" y="4837381"/>
            <a:ext cx="3384085" cy="1962770"/>
          </a:xfrm>
          <a:prstGeom prst="rect">
            <a:avLst/>
          </a:prstGeom>
        </p:spPr>
      </p:pic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збереження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 на таких носіях використовують: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408665"/>
            <a:ext cx="2128751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Принтер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8579" y="2408660"/>
            <a:ext cx="2437725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Фотоапарат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0852" y="2408660"/>
            <a:ext cx="2638528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Відеокамера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2932" y="2408661"/>
            <a:ext cx="2197654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Диктофон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7670" y="2408662"/>
            <a:ext cx="2304480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Комп’ютер</a:t>
            </a:r>
          </a:p>
        </p:txBody>
      </p:sp>
      <p:pic>
        <p:nvPicPr>
          <p:cNvPr id="12" name="Picture 4" descr="http://vse-sekrety.ru/uploads/posts/2012-02/1329596384_index3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40" y="2815798"/>
            <a:ext cx="3304525" cy="26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r="9433"/>
          <a:stretch/>
        </p:blipFill>
        <p:spPr>
          <a:xfrm>
            <a:off x="2625917" y="4574047"/>
            <a:ext cx="1839193" cy="1680859"/>
          </a:xfrm>
          <a:prstGeom prst="rect">
            <a:avLst/>
          </a:prstGeom>
        </p:spPr>
      </p:pic>
      <p:pic>
        <p:nvPicPr>
          <p:cNvPr id="12290" name="Picture 2" descr="https://ucpcentralmn.org/wp-content/uploads/2015/12/desktop-compu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68" y="3008837"/>
            <a:ext cx="3598082" cy="22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ua.all.biz/img/ua/catalog/2002667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2998576"/>
            <a:ext cx="2610365" cy="20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ywishlist.ru/pic/i/wish/orig/007/069/744.jpe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036" y1="82250" x2="37277" y2="91250"/>
                        <a14:foregroundMark x1="75223" y1="54000" x2="69866" y2="64500"/>
                        <a14:foregroundMark x1="50670" y1="85500" x2="76339" y2="4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7259291" y="5046797"/>
            <a:ext cx="1775118" cy="15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відомо тобі, що люди навчилися кодувати музичні твори тільки близько чотирьох століть тому? Довгий час музику не записували, а грали по пам’яті. Тому багато музичних творів взагалі не збереглися.</a:t>
            </a:r>
          </a:p>
        </p:txBody>
      </p:sp>
      <p:pic>
        <p:nvPicPr>
          <p:cNvPr id="10" name="Picture 2" descr="http://www.poznavayka.org/wp-content/uploads/2013/11/pamy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77" y="3071637"/>
            <a:ext cx="3220330" cy="323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nfosmi.net/images/stories/articles/2014/Zdorovie/01-2014/01/516_sportivnaya_muz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00" y="3086033"/>
            <a:ext cx="4800791" cy="33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з інформацією можна виконати?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дії з інформацією відбуваються під час уроку?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43968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з інформацією відбуваються під час практичної роботи з інформатики?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cog, cogwheel, gear, repair, services, setting, system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27" y="3646080"/>
            <a:ext cx="2950703" cy="295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samsung.com/pl/business-images/product/large-format-display-solutions/2012/MagicInfo-VideoWall/features/MagicInfo-VideoWall-17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12074"/>
          <a:stretch/>
        </p:blipFill>
        <p:spPr bwMode="auto">
          <a:xfrm>
            <a:off x="2490715" y="1801824"/>
            <a:ext cx="7434949" cy="4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03648" y="1196752"/>
            <a:ext cx="1071850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інформацією можна виконувати певні дії.</a:t>
            </a:r>
          </a:p>
        </p:txBody>
      </p:sp>
      <p:pic>
        <p:nvPicPr>
          <p:cNvPr id="1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Пакунок цукерок і коробка печива разом важать </a:t>
            </a:r>
            <a:r>
              <a:rPr lang="uk-UA" sz="2800" b="1" i="1" kern="0" dirty="0">
                <a:solidFill>
                  <a:srgbClr val="FFFF00"/>
                </a:solidFill>
              </a:rPr>
              <a:t>9 кг</a:t>
            </a:r>
            <a:r>
              <a:rPr lang="uk-UA" sz="2800" b="1" i="1" kern="0" dirty="0">
                <a:solidFill>
                  <a:srgbClr val="FFFFFF"/>
                </a:solidFill>
              </a:rPr>
              <a:t>, а два пакунки цукерок і коробка печива разом важать </a:t>
            </a:r>
            <a:r>
              <a:rPr lang="uk-UA" sz="2800" b="1" i="1" kern="0" dirty="0">
                <a:solidFill>
                  <a:srgbClr val="FFFF00"/>
                </a:solidFill>
              </a:rPr>
              <a:t>13 кг</a:t>
            </a:r>
            <a:r>
              <a:rPr lang="uk-UA" sz="2800" b="1" i="1" kern="0" dirty="0">
                <a:solidFill>
                  <a:srgbClr val="FFFFFF"/>
                </a:solidFill>
              </a:rPr>
              <a:t>. Скільки важить 1 пакунок цукерок та коробка печива?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1183" y="4119718"/>
            <a:ext cx="3090845" cy="11918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 пакунок цукерок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6682" y="3356992"/>
            <a:ext cx="3090845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Відповідь: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1183" y="5427274"/>
            <a:ext cx="3090845" cy="11918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 коробка печива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83551" y="4305181"/>
            <a:ext cx="1368152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 кг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83551" y="5699689"/>
            <a:ext cx="1368152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 кг</a:t>
            </a:r>
          </a:p>
        </p:txBody>
      </p:sp>
      <p:pic>
        <p:nvPicPr>
          <p:cNvPr id="19" name="Picture 4" descr="http://askoldova-mohyla.org/uk/image,6183,200,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03" y="4119718"/>
            <a:ext cx="3982857" cy="26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fotka.kiev.ua/images/stories/photo/food/food_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0" b="92389" l="7422" r="9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179" y="2851351"/>
            <a:ext cx="4015800" cy="26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Розташуйте числа 1, 2, З, 4, 5, 6, 7, 8, 9 на сторонах трикутника так, щоб сума чисел на кожній стороні дорівнювала 20.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49" y="2670246"/>
            <a:ext cx="4678606" cy="390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27" y="3039716"/>
            <a:ext cx="468139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Підказка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число, що розташоване у вершині трикутника, належить кожній зі сторін.</a:t>
            </a:r>
          </a:p>
        </p:txBody>
      </p:sp>
      <p:sp>
        <p:nvSpPr>
          <p:cNvPr id="10" name="Округлений прямокутник 7"/>
          <p:cNvSpPr/>
          <p:nvPr/>
        </p:nvSpPr>
        <p:spPr>
          <a:xfrm>
            <a:off x="9696932" y="4182414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2246" y="4289017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8977439" y="3334258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2753" y="3440861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939092" y="2670246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4406" y="277684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7109600" y="3318318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4914" y="3424921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408222" y="4126346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3536" y="423294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5994876" y="5350334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0190" y="5456937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7124590" y="5867535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9904" y="5974138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8503949" y="5867535"/>
            <a:ext cx="826692" cy="7920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29263" y="5974138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6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інтерактивну вправу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Інформаційні процеси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78" y="1801823"/>
            <a:ext cx="11523719" cy="47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about, i, inform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30" y="36585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lts, nuts, process, syste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01" y="3634266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8336"/>
          <a:stretch/>
        </p:blipFill>
        <p:spPr>
          <a:xfrm>
            <a:off x="6430297" y="2308978"/>
            <a:ext cx="5691853" cy="4352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малюнок. Поміркуй, які дії з інформацією відбуваються під час уроку.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697258" y="1787177"/>
          <a:ext cx="5293286" cy="524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Дії з інформацією відбуваються в житті не тільки людей, а й тварин, рослин.</a:t>
            </a: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7" y="2303255"/>
            <a:ext cx="3983799" cy="327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364"/>
          <p:cNvSpPr/>
          <p:nvPr/>
        </p:nvSpPr>
        <p:spPr>
          <a:xfrm>
            <a:off x="4227093" y="3705548"/>
            <a:ext cx="3307394" cy="290952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480" y="2278064"/>
            <a:ext cx="4289693" cy="292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Людина </a:t>
            </a:r>
            <a:r>
              <a:rPr lang="uk-UA" sz="2800" b="1" i="1" kern="0" dirty="0">
                <a:solidFill>
                  <a:srgbClr val="FFFF00"/>
                </a:solidFill>
              </a:rPr>
              <a:t>отримує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повідомлення за допомогою своїх органів чуття, при цьому може користуватися спеціальними пристроями.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3105301"/>
            <a:ext cx="283342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Визначення температури в електричній печі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9820" y="3105301"/>
            <a:ext cx="2727944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Спостереження за космічними об'єктами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езультат пошуку зображень за запитом &quot;термометр в електропечі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12934" r="13466" b="13549"/>
          <a:stretch/>
        </p:blipFill>
        <p:spPr bwMode="auto">
          <a:xfrm>
            <a:off x="2905432" y="3105300"/>
            <a:ext cx="3138907" cy="32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Телескоп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"/>
          <a:stretch/>
        </p:blipFill>
        <p:spPr bwMode="auto">
          <a:xfrm>
            <a:off x="9007441" y="3105300"/>
            <a:ext cx="3114709" cy="30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для отримання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використовують різні пристрої для отримання повідомлень як у побуті, так і на роботі: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kern="0" dirty="0">
                <a:solidFill>
                  <a:srgbClr val="FFFF00"/>
                </a:solidFill>
              </a:rPr>
              <a:t>Електронні ваги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використовують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для зважування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предметів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7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00"/>
                </a:solidFill>
              </a:rPr>
              <a:t>Спідометром</a:t>
            </a:r>
            <a:r>
              <a:rPr lang="uk-UA" sz="2200" b="1" i="1" kern="0" dirty="0">
                <a:solidFill>
                  <a:srgbClr val="FFFFFF"/>
                </a:solidFill>
              </a:rPr>
              <a:t> фіксують швидкість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78266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За допомогою </a:t>
            </a:r>
            <a:r>
              <a:rPr lang="uk-UA" sz="2200" b="1" i="1" kern="0" dirty="0">
                <a:solidFill>
                  <a:srgbClr val="FFFF00"/>
                </a:solidFill>
              </a:rPr>
              <a:t>мікроскопа</a:t>
            </a:r>
            <a:r>
              <a:rPr lang="uk-UA" sz="2200" b="1" i="1" kern="0" dirty="0">
                <a:solidFill>
                  <a:srgbClr val="FFFFFF"/>
                </a:solidFill>
              </a:rPr>
              <a:t> вивчають дрібні предмети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229549" y="4893430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00"/>
                </a:solidFill>
              </a:rPr>
              <a:t>Барометром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визначають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атмосферний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тиск</a:t>
            </a:r>
          </a:p>
        </p:txBody>
      </p:sp>
      <p:pic>
        <p:nvPicPr>
          <p:cNvPr id="4098" name="Picture 2" descr="http://andar.com.ua/image/data/%D0%B2%D0%B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517174"/>
            <a:ext cx="2887061" cy="19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troistvo-avtomobilya.ru/wp-content/uploads/2012/08/Spidometr-avtomobily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37" y="2423908"/>
            <a:ext cx="2887061" cy="21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lanetarium.ru/published/publicdata/MKUZMIK7_PLN/attachments/SC/products_pictures/micromed_40-1024_2_e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52" y="2247108"/>
            <a:ext cx="2485287" cy="248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ochemuha.ru/wp-content/uploads/2014/08/%D0%B1%D0%B0%D1%80%D0%BE%D0%BC%D0%B5%D1%82%D1%80%D1%8B-%D0%BC%D0%B5%D1%82%D0%B5%D0%BE%D1%81%D1%82%D0%B0%D0%BD%D1%86%D0%B8%D0%B8-%D0%BA%D1%83%D0%BF%D0%B8%D1%82%D1%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01" y="2210461"/>
            <a:ext cx="2611156" cy="25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Упродовж життя ми постійно </a:t>
            </a:r>
            <a:r>
              <a:rPr lang="uk-UA" sz="2800" b="1" i="1" kern="0" dirty="0">
                <a:solidFill>
                  <a:srgbClr val="FFFF00"/>
                </a:solidFill>
              </a:rPr>
              <a:t>шукаємо</a:t>
            </a:r>
            <a:r>
              <a:rPr lang="uk-UA" sz="2800" b="1" i="1" kern="0" dirty="0">
                <a:solidFill>
                  <a:srgbClr val="FFFFFF"/>
                </a:solidFill>
              </a:rPr>
              <a:t> нові повідомлення, які допомагають нам розвиватися.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Пошук відомостей в Інтернеті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Довідкова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служба на вокзалі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78266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Електронна енциклопедія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229549" y="4893430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Профорієнта-ційний</a:t>
            </a:r>
            <a:r>
              <a:rPr lang="uk-UA" sz="2400" b="1" i="1" kern="0" dirty="0">
                <a:solidFill>
                  <a:schemeClr val="bg1"/>
                </a:solidFill>
              </a:rPr>
              <a:t> термінал</a:t>
            </a:r>
          </a:p>
        </p:txBody>
      </p:sp>
      <p:pic>
        <p:nvPicPr>
          <p:cNvPr id="5124" name="Picture 4" descr="http://swrailway.gov.ua/img/article/121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37" y="2404152"/>
            <a:ext cx="2887061" cy="20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72006" y="2208163"/>
            <a:ext cx="2887061" cy="2647724"/>
            <a:chOff x="72006" y="2208163"/>
            <a:chExt cx="2887061" cy="2647724"/>
          </a:xfrm>
        </p:grpSpPr>
        <p:pic>
          <p:nvPicPr>
            <p:cNvPr id="5122" name="Picture 2" descr="http://scholar.google.com.ua/intl/uk/scholar/images/1x/googlelogo_color_270x104d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" y="2208163"/>
              <a:ext cx="2887061" cy="111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earth, internet, search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53" y="3132270"/>
              <a:ext cx="1723617" cy="172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http://v4asno.com/wp-content/uploads/2015/01/vi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51" y="2252798"/>
            <a:ext cx="1975690" cy="2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vit-ol.com/foto/6566885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" b="8368"/>
          <a:stretch/>
        </p:blipFill>
        <p:spPr bwMode="auto">
          <a:xfrm>
            <a:off x="9539404" y="2226197"/>
            <a:ext cx="2267349" cy="2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hape 382"/>
          <p:cNvSpPr/>
          <p:nvPr/>
        </p:nvSpPr>
        <p:spPr>
          <a:xfrm>
            <a:off x="6007631" y="1972304"/>
            <a:ext cx="5895068" cy="39265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" name="Shape 384"/>
          <p:cNvSpPr/>
          <p:nvPr/>
        </p:nvSpPr>
        <p:spPr>
          <a:xfrm>
            <a:off x="386687" y="1972304"/>
            <a:ext cx="5239529" cy="392650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здійснення успішного </a:t>
            </a:r>
            <a:r>
              <a:rPr lang="uk-UA" sz="2800" b="1" i="1" kern="0" dirty="0">
                <a:solidFill>
                  <a:srgbClr val="FFFF00"/>
                </a:solidFill>
              </a:rPr>
              <a:t>пошуку</a:t>
            </a:r>
            <a:r>
              <a:rPr lang="uk-UA" sz="2800" b="1" i="1" kern="0" dirty="0">
                <a:solidFill>
                  <a:srgbClr val="FFFFFF"/>
                </a:solidFill>
              </a:rPr>
              <a:t> людина має чітко сформулювати запитання з потрібної теми про предмет чи явище, звернутися з ним до відповідного джерела, отримати повідомлення та опрацювати його. </a:t>
            </a:r>
          </a:p>
        </p:txBody>
      </p:sp>
      <p:pic>
        <p:nvPicPr>
          <p:cNvPr id="6146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090135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2007" y="3378304"/>
            <a:ext cx="486845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Результати пошуку подаються в певному вигляді й обов'язково аналізуються та оцінюються.</a:t>
            </a:r>
          </a:p>
        </p:txBody>
      </p:sp>
      <p:pic>
        <p:nvPicPr>
          <p:cNvPr id="6148" name="Picture 4" descr="brainstorming, head, idea, mind, process, solution, think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467" y="3176983"/>
            <a:ext cx="3557661" cy="35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73030</TotalTime>
  <Words>667</Words>
  <Application>Microsoft Office PowerPoint</Application>
  <PresentationFormat>Широкий екран</PresentationFormat>
  <Paragraphs>128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Verdana</vt:lpstr>
      <vt:lpstr>Wingdings</vt:lpstr>
      <vt:lpstr>Тема Office</vt:lpstr>
      <vt:lpstr>Передавання інформації</vt:lpstr>
      <vt:lpstr>Дії з інформацією</vt:lpstr>
      <vt:lpstr>Дії з інформацією</vt:lpstr>
      <vt:lpstr>Дії з інформацією</vt:lpstr>
      <vt:lpstr>Дії з інформацією</vt:lpstr>
      <vt:lpstr>Пристрої для отримання повідомлень</vt:lpstr>
      <vt:lpstr>Пошук повідомлень</vt:lpstr>
      <vt:lpstr>Пошук повідомлень</vt:lpstr>
      <vt:lpstr>Пошук повідомлень</vt:lpstr>
      <vt:lpstr>Пристрої для передачі повідомлень</vt:lpstr>
      <vt:lpstr>Передавання повідомлень</vt:lpstr>
      <vt:lpstr>Опрацювання повідомлень </vt:lpstr>
      <vt:lpstr>Опрацювання повідомлень </vt:lpstr>
      <vt:lpstr>Опрацювання повідомлень </vt:lpstr>
      <vt:lpstr>Збереження повідомлень </vt:lpstr>
      <vt:lpstr>Збереження повідомлень </vt:lpstr>
      <vt:lpstr>Збереження повідомлень </vt:lpstr>
      <vt:lpstr>Цікавинки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913</cp:revision>
  <dcterms:created xsi:type="dcterms:W3CDTF">2016-06-06T19:48:43Z</dcterms:created>
  <dcterms:modified xsi:type="dcterms:W3CDTF">2016-10-27T09:35:46Z</dcterms:modified>
</cp:coreProperties>
</file>