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95" r:id="rId3"/>
    <p:sldId id="996" r:id="rId4"/>
    <p:sldId id="997" r:id="rId5"/>
    <p:sldId id="998" r:id="rId6"/>
    <p:sldId id="999" r:id="rId7"/>
    <p:sldId id="1000" r:id="rId8"/>
    <p:sldId id="1001" r:id="rId9"/>
    <p:sldId id="1002" r:id="rId10"/>
    <p:sldId id="1003" r:id="rId11"/>
    <p:sldId id="988" r:id="rId12"/>
    <p:sldId id="989" r:id="rId13"/>
    <p:sldId id="990" r:id="rId14"/>
    <p:sldId id="1004" r:id="rId15"/>
    <p:sldId id="1007" r:id="rId16"/>
    <p:sldId id="917" r:id="rId17"/>
    <p:sldId id="709" r:id="rId18"/>
    <p:sldId id="947" r:id="rId19"/>
    <p:sldId id="1009" r:id="rId20"/>
    <p:sldId id="1010" r:id="rId21"/>
    <p:sldId id="1011" r:id="rId22"/>
    <p:sldId id="1013" r:id="rId23"/>
    <p:sldId id="1014" r:id="rId24"/>
    <p:sldId id="711" r:id="rId25"/>
    <p:sldId id="929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 autoAdjust="0"/>
    <p:restoredTop sz="94660"/>
  </p:normalViewPr>
  <p:slideViewPr>
    <p:cSldViewPr snapToGrid="0">
      <p:cViewPr>
        <p:scale>
          <a:sx n="50" d="100"/>
          <a:sy n="50" d="100"/>
        </p:scale>
        <p:origin x="-102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Сортування та впорядкування об’єктів за деякою ознакою.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filter, filters, funnel, s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16" y="3689003"/>
            <a:ext cx="2486804" cy="24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55" y="2293054"/>
            <a:ext cx="9285839" cy="41967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схему. З’ясуй основні кроки при створенні комп’ютерної програми.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Ви, мабуть, неодноразово чули, як маленькі діти заперечують своїм батькам: «їж, це смачна каша». — «Ні, це несмачна каша»; «На вулиці холодно». — «На вулиці не холодно».</a:t>
            </a:r>
          </a:p>
        </p:txBody>
      </p:sp>
      <p:pic>
        <p:nvPicPr>
          <p:cNvPr id="12" name="Picture 4" descr="http://www.vseodetyah.com/editorfiles/skashi-dlya-dete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3127361"/>
            <a:ext cx="5255849" cy="33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osheep.org.ua/wp-content/uploads/2014/10/mne_holodn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7"/>
          <a:stretch/>
        </p:blipFill>
        <p:spPr bwMode="auto">
          <a:xfrm>
            <a:off x="7177148" y="3127361"/>
            <a:ext cx="4085212" cy="33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cKtUh2KDroM/VNdTuAJZasI/AAAAAAAAYrQ/rXL-WkRuawM/s1600/icon_true_fa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9" y="2742494"/>
            <a:ext cx="8125673" cy="36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Висловлювання, в якому заперечується зміст того, про що йшлося у вихідному висловлюванні,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запереченням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вихідне висловлювання є істинним, то його заперечення є хибним, і навпаки. Наприклад, висловлювання «У квадрата всі сторони рівні» є істинним, а його заперечення «У квадрата не всі сторони рівні» є хибним.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67544" y="3505200"/>
            <a:ext cx="3024336" cy="302433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851920" y="3505200"/>
            <a:ext cx="7608560" cy="302433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dn.publishme.se/cdn/7/3053880/images/2011/true-false2_1732999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2503" r="5401" b="7379"/>
          <a:stretch/>
        </p:blipFill>
        <p:spPr bwMode="auto">
          <a:xfrm>
            <a:off x="3486074" y="2673187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та його заперечення не можуть бути одночасно істинними або одночасно хибними.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025" y="3232469"/>
            <a:ext cx="5138131" cy="348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7" y="3278262"/>
            <a:ext cx="6448713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вулиці ллє дощ.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3935585"/>
            <a:ext cx="644871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 дощем йде дівчинка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4592908"/>
            <a:ext cx="6448713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вулиці сяє сонце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5250231"/>
            <a:ext cx="644871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вулиці не ллє дощ.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6392" y="1196763"/>
            <a:ext cx="1065575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 за малюнком, які висловлювання є істинними, а які — хибними. Знайдіть висловлювання, до якого побудоване заперечення.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Логіка</a:t>
            </a:r>
            <a:r>
              <a:rPr lang="uk-UA" sz="2800" b="1" i="1" kern="0" dirty="0">
                <a:solidFill>
                  <a:srgbClr val="FFFFFF"/>
                </a:solidFill>
              </a:rPr>
              <a:t> (від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грецьк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logos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слово, думка, роздум, поняття) — найдавніша наука про мислення. Народилася логіка ще в середині </a:t>
            </a:r>
            <a:r>
              <a:rPr lang="en-US" sz="2800" b="1" i="1" kern="0" dirty="0">
                <a:solidFill>
                  <a:srgbClr val="FFFFFF"/>
                </a:solidFill>
              </a:rPr>
              <a:t>IV </a:t>
            </a:r>
            <a:r>
              <a:rPr lang="uk-UA" sz="2800" b="1" i="1" kern="0" dirty="0">
                <a:solidFill>
                  <a:srgbClr val="FFFFFF"/>
                </a:solidFill>
              </a:rPr>
              <a:t>ст. до н.е. «Батьком логіки» вважають великого давньогрецького вченого та філософа Аристотеля.</a:t>
            </a:r>
          </a:p>
        </p:txBody>
      </p:sp>
      <p:pic>
        <p:nvPicPr>
          <p:cNvPr id="9" name="Picture 2" descr="http://donbass.ua/multimedia/images/news/original/2012/04/20/log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81" y="3543644"/>
            <a:ext cx="3975600" cy="2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udrageli.ru/uploads/posts/2010-11/1290780063_aristot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66" y="3466096"/>
            <a:ext cx="2452896" cy="32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Як ви розумієте, що таке висловлювання?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бувають висловлювання?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4396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заперечення? Складіть за малюнком висловлювання та його заперечення.</a:t>
            </a:r>
          </a:p>
        </p:txBody>
      </p:sp>
      <p:pic>
        <p:nvPicPr>
          <p:cNvPr id="10" name="Picture 2" descr="http://thumbs.dreamstime.com/z/true-vs-false-toggle-switch-choose-honesty-sincerity-words-lever-flipped-truth-position-to-illustrate-34058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r="11067"/>
          <a:stretch/>
        </p:blipFill>
        <p:spPr bwMode="auto">
          <a:xfrm>
            <a:off x="4553606" y="3493733"/>
            <a:ext cx="2592033" cy="3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Визначте, які з наведених речень є висловлюваннями, а які — ні; які з висловлювань є істинними, а які — хибними.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Поставте</a:t>
            </a:r>
            <a:r>
              <a:rPr lang="uk-UA" sz="2800" b="1" i="1" kern="0" dirty="0">
                <a:solidFill>
                  <a:srgbClr val="FFFFFF"/>
                </a:solidFill>
              </a:rPr>
              <a:t> в таблиці відповідні знаки.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24" y="3145160"/>
            <a:ext cx="9001000" cy="32443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1016" y="400925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3264" y="401488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1016" y="458250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4871" y="4729333"/>
            <a:ext cx="255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0000"/>
                </a:solidFill>
                <a:latin typeface="Arial" panose="020B0604020202020204" pitchFamily="34" charset="0"/>
              </a:rPr>
              <a:t>Не висловлювання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1016" y="501736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3264" y="5053830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1016" y="550351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871" y="5644712"/>
            <a:ext cx="255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0000"/>
                </a:solidFill>
                <a:latin typeface="Arial" panose="020B0604020202020204" pitchFamily="34" charset="0"/>
              </a:rPr>
              <a:t>Не висловлювання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1016" y="592243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3264" y="592806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Запишіть заперечення до наведених висловлювань. Позначте істинні (+) та хибні (-) висловлювання за поданим малюнком.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" y="2708920"/>
            <a:ext cx="12048973" cy="3484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3464" y="381371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43" y="4469050"/>
            <a:ext cx="52261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На вулиці не світить сонце.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3464" y="429977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3464" y="481165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202" y="5584421"/>
            <a:ext cx="5208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Деревце не вкрите листям.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3464" y="541962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420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зустрічалися з логічними задачами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математики та інформатики, наприклад, працюючи з навчальними онлайн-програмами.</a:t>
            </a:r>
          </a:p>
        </p:txBody>
      </p:sp>
      <p:pic>
        <p:nvPicPr>
          <p:cNvPr id="8" name="Picture 2" descr="http://1.bp.blogspot.com/-F-riABU8xH0/UVKq0gRDLQI/AAAAAAAADYI/pjEFX_1h2iU/s1600/global_education_reading_1600_clr-380x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5" y="2580616"/>
            <a:ext cx="4647642" cy="40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onlin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1" y="2776974"/>
            <a:ext cx="5271645" cy="40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Створіть  малюнок, для  якого  всі  наведені  висловлювання були б істинними.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3063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1)   На малюнку 4 квадрати.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2)   Зелений квадрат ліворуч від жовтого.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3)   Червоний квадрат крайній зліва.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4)   Синій квадрат ліворуч від зеленого.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33992" y="4338816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970110" y="4338816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206228" y="4339392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8442346" y="4342472"/>
            <a:ext cx="1944216" cy="194421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733992" y="4338816"/>
            <a:ext cx="1944216" cy="1944216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966240" y="4338816"/>
            <a:ext cx="1944216" cy="1944216"/>
          </a:xfrm>
          <a:prstGeom prst="rect">
            <a:avLst/>
          </a:prstGeom>
          <a:solidFill>
            <a:srgbClr val="002060"/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202358" y="4339392"/>
            <a:ext cx="1944216" cy="1944216"/>
          </a:xfrm>
          <a:prstGeom prst="rect">
            <a:avLst/>
          </a:prstGeom>
          <a:solidFill>
            <a:srgbClr val="008000"/>
          </a:solidFill>
          <a:ln w="38100" cap="flat" cmpd="sng" algn="ctr">
            <a:solidFill>
              <a:srgbClr val="008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8438476" y="4342472"/>
            <a:ext cx="1944216" cy="194421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Мишко, Сашко та Єгор читали книжки: один — про мандри, другий — про спорт, а третій — про природу. Сашко сказав, що його книжка не про спорт. Мишко сказав, що його книжка ні про природу, ні про спорт. Хто яку книжку читав?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15" y="4640284"/>
            <a:ext cx="9022058" cy="2058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5166" y="47843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Мишко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5166" y="545153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Мишко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5166" y="607518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Сашко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353622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Допишіть у реченнях імена хлопців так, щоб утворились істинні висловлювання.</a:t>
            </a:r>
          </a:p>
        </p:txBody>
      </p:sp>
    </p:spTree>
    <p:extLst>
      <p:ext uri="{BB962C8B-B14F-4D97-AF65-F5344CB8AC3E}">
        <p14:creationId xmlns:p14="http://schemas.microsoft.com/office/powerpoint/2010/main" val="10087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Мишко, Сашко та Єгор читали книжки: один — про мандри, другий — про спорт, а третій — про природу. Сашко сказав, що його книжка не про спорт. Мишко сказав, що його книжка ні про природу, ні про спорт. Хто яку книжку читав?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24" y="3814476"/>
            <a:ext cx="9001000" cy="2422880"/>
          </a:xfrm>
          <a:prstGeom prst="rect">
            <a:avLst/>
          </a:prstGeom>
        </p:spPr>
      </p:pic>
      <p:sp>
        <p:nvSpPr>
          <p:cNvPr id="11" name="Множення 14"/>
          <p:cNvSpPr/>
          <p:nvPr/>
        </p:nvSpPr>
        <p:spPr>
          <a:xfrm>
            <a:off x="5929888" y="4946666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Множення 15"/>
          <p:cNvSpPr/>
          <p:nvPr/>
        </p:nvSpPr>
        <p:spPr>
          <a:xfrm>
            <a:off x="4237242" y="5472393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Множення 16"/>
          <p:cNvSpPr/>
          <p:nvPr/>
        </p:nvSpPr>
        <p:spPr>
          <a:xfrm>
            <a:off x="4237242" y="4946666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63" y="4420939"/>
            <a:ext cx="598337" cy="598337"/>
          </a:xfrm>
          <a:prstGeom prst="rect">
            <a:avLst/>
          </a:prstGeom>
        </p:spPr>
      </p:pic>
      <p:sp>
        <p:nvSpPr>
          <p:cNvPr id="15" name="Множення 24"/>
          <p:cNvSpPr/>
          <p:nvPr/>
        </p:nvSpPr>
        <p:spPr>
          <a:xfrm>
            <a:off x="5929888" y="4396071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Множення 25"/>
          <p:cNvSpPr/>
          <p:nvPr/>
        </p:nvSpPr>
        <p:spPr>
          <a:xfrm>
            <a:off x="7592648" y="4371204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07" y="5508431"/>
            <a:ext cx="598337" cy="5983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37" y="4971533"/>
            <a:ext cx="598337" cy="598337"/>
          </a:xfrm>
          <a:prstGeom prst="rect">
            <a:avLst/>
          </a:prstGeom>
        </p:spPr>
      </p:pic>
      <p:sp>
        <p:nvSpPr>
          <p:cNvPr id="19" name="Множення 28"/>
          <p:cNvSpPr/>
          <p:nvPr/>
        </p:nvSpPr>
        <p:spPr>
          <a:xfrm>
            <a:off x="7538449" y="5500917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Дано числа: 324, 11, 456, 6, 478, ЗО, 999. Позначте істинне висловлювання.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48" y="2839468"/>
            <a:ext cx="8941004" cy="2470124"/>
          </a:xfrm>
          <a:prstGeom prst="rect">
            <a:avLst/>
          </a:prstGeom>
        </p:spPr>
      </p:pic>
      <p:sp>
        <p:nvSpPr>
          <p:cNvPr id="9" name="Множення 8"/>
          <p:cNvSpPr/>
          <p:nvPr/>
        </p:nvSpPr>
        <p:spPr>
          <a:xfrm>
            <a:off x="2019661" y="2934120"/>
            <a:ext cx="791296" cy="79129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1" y="3696566"/>
            <a:ext cx="705273" cy="705273"/>
          </a:xfrm>
          <a:prstGeom prst="rect">
            <a:avLst/>
          </a:prstGeom>
        </p:spPr>
      </p:pic>
      <p:sp>
        <p:nvSpPr>
          <p:cNvPr id="12" name="Множення 13"/>
          <p:cNvSpPr/>
          <p:nvPr/>
        </p:nvSpPr>
        <p:spPr>
          <a:xfrm>
            <a:off x="1981791" y="4372989"/>
            <a:ext cx="791296" cy="79129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8611" b="6944"/>
          <a:stretch/>
        </p:blipFill>
        <p:spPr>
          <a:xfrm>
            <a:off x="7048085" y="1196762"/>
            <a:ext cx="4680529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filter, filters, funnel, s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16" y="3689003"/>
            <a:ext cx="2486804" cy="24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 поняттям логіки є </a:t>
            </a:r>
            <a:r>
              <a:rPr lang="uk-UA" sz="2800" b="1" i="1" kern="0" dirty="0">
                <a:solidFill>
                  <a:srgbClr val="FFFF00"/>
                </a:solidFill>
              </a:rPr>
              <a:t>висловлювання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речення, у якому щось стверджується або заперечується. Висловлювання може бути тільки розповідним реченням.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368046"/>
            <a:ext cx="782780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Дніпро — найбільша річка України.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128666"/>
            <a:ext cx="782780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Яка сьогодні погода?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888709"/>
            <a:ext cx="782780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Зачини вікно.</a:t>
            </a:r>
          </a:p>
        </p:txBody>
      </p:sp>
      <p:pic>
        <p:nvPicPr>
          <p:cNvPr id="13" name="Picture 2" descr="http://school.xvatit.com/images/3/37/Rr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8"/>
          <a:stretch/>
        </p:blipFill>
        <p:spPr bwMode="auto">
          <a:xfrm>
            <a:off x="8120302" y="4112498"/>
            <a:ext cx="4001848" cy="26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66392" y="3085518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 наведених речень є висловлюваннями, а які — ні?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12557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0" y="2556086"/>
            <a:ext cx="12024860" cy="352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Поміркуйте, які з поданих речень є висловлюваннями.</a:t>
            </a:r>
          </a:p>
        </p:txBody>
      </p:sp>
      <p:pic>
        <p:nvPicPr>
          <p:cNvPr id="11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можуть бути:</a:t>
            </a:r>
          </a:p>
        </p:txBody>
      </p:sp>
      <p:pic>
        <p:nvPicPr>
          <p:cNvPr id="8" name="Picture 2" descr="accept, check, doucument, ok, select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1" y="2387532"/>
            <a:ext cx="4699561" cy="46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ncel, close, cross, delete, false, red, wro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00" y="2986101"/>
            <a:ext cx="3798768" cy="37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7" y="1848923"/>
            <a:ext cx="59723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Істинними</a:t>
            </a:r>
            <a:r>
              <a:rPr lang="uk-UA" sz="3200" b="1" i="1" kern="0" dirty="0">
                <a:solidFill>
                  <a:srgbClr val="FFFFFF"/>
                </a:solidFill>
              </a:rPr>
              <a:t> (правильними)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1848923"/>
            <a:ext cx="597233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Хибними</a:t>
            </a:r>
            <a:r>
              <a:rPr lang="uk-UA" sz="3200" b="1" i="1" kern="0" dirty="0">
                <a:solidFill>
                  <a:srgbClr val="FFFFFF"/>
                </a:solidFill>
              </a:rPr>
              <a:t> (неправильними)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61159" y="2420888"/>
            <a:ext cx="8082641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Херсон — столиця України.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1159" y="3502094"/>
            <a:ext cx="8082641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Число 5 більше від числа 3.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1159" y="4583300"/>
            <a:ext cx="8082641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Квітень — осінній місяць.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1159" y="5664506"/>
            <a:ext cx="8082641" cy="6469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квадрата всі сторони рівні</a:t>
            </a:r>
          </a:p>
        </p:txBody>
      </p:sp>
      <p:pic>
        <p:nvPicPr>
          <p:cNvPr id="13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47" y="2290534"/>
            <a:ext cx="812713" cy="8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303" y="306787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46" y="4500436"/>
            <a:ext cx="812713" cy="8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302" y="52945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Поміркуйте, які з висловлювань є істинними, а які —    хибними.</a:t>
            </a:r>
          </a:p>
        </p:txBody>
      </p:sp>
      <p:pic>
        <p:nvPicPr>
          <p:cNvPr id="19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висловлювання є істинними або хибними залежно від певної умови.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12" y="3204723"/>
            <a:ext cx="8216772" cy="2378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2216092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  малюнки.   Коли   ті   самі   висловлювання    є істинними, а коли — хибними?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2561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559308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 саме висловлювання може бути істинним за одних умов і хибним — за інших.</a:t>
            </a:r>
          </a:p>
        </p:txBody>
      </p:sp>
    </p:spTree>
    <p:extLst>
      <p:ext uri="{BB962C8B-B14F-4D97-AF65-F5344CB8AC3E}">
        <p14:creationId xmlns:p14="http://schemas.microsoft.com/office/powerpoint/2010/main" val="24658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581758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виявилося хибним.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може таке бути?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свої приклади таких висловлювань.</a:t>
            </a:r>
          </a:p>
        </p:txBody>
      </p:sp>
      <p:pic>
        <p:nvPicPr>
          <p:cNvPr id="9" name="Picture 2" descr="http://thumbs.dreamstime.com/z/true-false-businessman-don-t-know-361579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12246"/>
          <a:stretch/>
        </p:blipFill>
        <p:spPr bwMode="auto">
          <a:xfrm>
            <a:off x="1170688" y="4092491"/>
            <a:ext cx="3836108" cy="24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083" y="4092491"/>
            <a:ext cx="3096344" cy="2633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Розв’яжіть задачу.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Сашко виголосив істинне висловлювання. Наталка його </a:t>
            </a:r>
            <a:r>
              <a:rPr lang="ru-RU" sz="2800" b="1" i="1" kern="0" dirty="0">
                <a:solidFill>
                  <a:srgbClr val="FFFFFF"/>
                </a:solidFill>
              </a:rPr>
              <a:t>повторила, і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висловлювання</a:t>
            </a:r>
            <a:endParaRPr lang="ru-RU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4" y="12550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та впорядкування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математичній </a:t>
            </a:r>
            <a:r>
              <a:rPr lang="uk-UA" sz="2800" b="1" i="1" kern="0" dirty="0" err="1">
                <a:solidFill>
                  <a:srgbClr val="FFFFFF"/>
                </a:solidFill>
              </a:rPr>
              <a:t>логіці</a:t>
            </a:r>
            <a:r>
              <a:rPr lang="uk-UA" sz="2800" b="1" i="1" kern="0" dirty="0">
                <a:solidFill>
                  <a:srgbClr val="FFFFFF"/>
                </a:solidFill>
              </a:rPr>
              <a:t> хибність та істинність висловлювань позначають числами </a:t>
            </a:r>
            <a:r>
              <a:rPr lang="uk-UA" sz="2800" b="1" i="1" kern="0" dirty="0">
                <a:solidFill>
                  <a:srgbClr val="FFFF00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 відповідно.</a:t>
            </a:r>
          </a:p>
        </p:txBody>
      </p:sp>
      <p:pic>
        <p:nvPicPr>
          <p:cNvPr id="8" name="Picture 2" descr="http://actsreviewcenter.com/wp-content/uploads/2012/04/true_and_false_ppt_backgrou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23328" r="26031" b="26515"/>
          <a:stretch/>
        </p:blipFill>
        <p:spPr bwMode="auto">
          <a:xfrm>
            <a:off x="3811728" y="2400014"/>
            <a:ext cx="4968552" cy="39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4894" y="3714222"/>
            <a:ext cx="1621712" cy="1328023"/>
          </a:xfrm>
          <a:prstGeom prst="wedgeRoundRectCallout">
            <a:avLst>
              <a:gd name="adj1" fmla="val 77617"/>
              <a:gd name="adj2" fmla="val -5335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0736" y="3714222"/>
            <a:ext cx="1621712" cy="1328023"/>
          </a:xfrm>
          <a:prstGeom prst="wedgeRoundRectCallout">
            <a:avLst>
              <a:gd name="adj1" fmla="val -74533"/>
              <a:gd name="adj2" fmla="val -5772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65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72861</TotalTime>
  <Words>805</Words>
  <Application>Microsoft Office PowerPoint</Application>
  <PresentationFormat>Произвольный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Сортування та впорядкування об’єктів за деякою ознакою.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Сортування та впорядкування об’єктів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841</cp:revision>
  <dcterms:created xsi:type="dcterms:W3CDTF">2016-06-06T19:48:43Z</dcterms:created>
  <dcterms:modified xsi:type="dcterms:W3CDTF">2020-04-06T09:44:56Z</dcterms:modified>
</cp:coreProperties>
</file>