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55" r:id="rId3"/>
    <p:sldId id="1167" r:id="rId4"/>
    <p:sldId id="1145" r:id="rId5"/>
    <p:sldId id="1146" r:id="rId6"/>
    <p:sldId id="1147" r:id="rId7"/>
    <p:sldId id="1148" r:id="rId8"/>
    <p:sldId id="1149" r:id="rId9"/>
    <p:sldId id="1150" r:id="rId10"/>
    <p:sldId id="1151" r:id="rId11"/>
    <p:sldId id="1152" r:id="rId12"/>
    <p:sldId id="1153" r:id="rId13"/>
    <p:sldId id="1154" r:id="rId14"/>
    <p:sldId id="1134" r:id="rId15"/>
    <p:sldId id="709" r:id="rId16"/>
    <p:sldId id="1156" r:id="rId17"/>
    <p:sldId id="1157" r:id="rId18"/>
    <p:sldId id="1158" r:id="rId19"/>
    <p:sldId id="1159" r:id="rId20"/>
    <p:sldId id="1160" r:id="rId21"/>
    <p:sldId id="1161" r:id="rId22"/>
    <p:sldId id="711" r:id="rId23"/>
    <p:sldId id="929" r:id="rId24"/>
    <p:sldId id="304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0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31.10.2016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6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7200" dirty="0"/>
              <a:t>Складові комп’ютера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6378" y="5024538"/>
            <a:ext cx="1881778" cy="10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moni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86" y="3428050"/>
            <a:ext cx="1867562" cy="18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ardware, print, prin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08" y="4172952"/>
            <a:ext cx="2338287" cy="23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ardware, mous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22" y="5295613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hop.pwn-zone.com/uploads/shop/akustichna_sistema_edifier_s550_50ae644f916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34" y="3587772"/>
            <a:ext cx="1411693" cy="11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rive, harddisk, system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47" y="3635025"/>
            <a:ext cx="1778478" cy="1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8686" y="1530139"/>
            <a:ext cx="6853464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Має хвостик, очі-кнопки,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 боїться кішки! 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Під долонею працює   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Вправна, зручна...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8686" y="5610100"/>
            <a:ext cx="6853464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uk-UA" sz="6600" b="1" i="1" kern="0" dirty="0">
                <a:solidFill>
                  <a:srgbClr val="FFFFFF"/>
                </a:solidFill>
              </a:rPr>
              <a:t>Мишка</a:t>
            </a:r>
          </a:p>
        </p:txBody>
      </p:sp>
      <p:pic>
        <p:nvPicPr>
          <p:cNvPr id="15" name="Picture 2" descr="http://image.made-in-china.com/2f0j00VMltkDICCSbL/Wired-Optical-Mouse-LD-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8" y="2145177"/>
            <a:ext cx="4308580" cy="37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247554"/>
            <a:ext cx="6981935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Що це за поважний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Загадковий коробок?  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Лампочкою посміхнувся...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Діти, це...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0857" y="5610100"/>
            <a:ext cx="8711293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uk-UA" sz="6600" b="1" i="1" kern="0" dirty="0">
                <a:solidFill>
                  <a:srgbClr val="FFFFFF"/>
                </a:solidFill>
              </a:rPr>
              <a:t>Системний блок</a:t>
            </a:r>
          </a:p>
        </p:txBody>
      </p:sp>
      <p:pic>
        <p:nvPicPr>
          <p:cNvPr id="9" name="Picture 6" descr="zignum_t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36250" y="1801824"/>
            <a:ext cx="3012509" cy="36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Системний блок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системному блоці </a:t>
            </a:r>
            <a:r>
              <a:rPr lang="uk-UA" sz="2800" b="1" i="1" kern="0" dirty="0">
                <a:solidFill>
                  <a:srgbClr val="FFFFFF"/>
                </a:solidFill>
              </a:rPr>
              <a:t>містяться основні пристрої комп’ютера: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7" y="2297913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Пам’ять</a:t>
            </a:r>
            <a:r>
              <a:rPr lang="uk-UA" sz="2800" b="1" i="1" kern="0" dirty="0">
                <a:solidFill>
                  <a:srgbClr val="FFFFFF"/>
                </a:solidFill>
              </a:rPr>
              <a:t>, яка зберігає інформацію.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9819" y="2297913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Процесор</a:t>
            </a:r>
            <a:r>
              <a:rPr lang="uk-UA" sz="2800" b="1" i="1" kern="0" dirty="0">
                <a:solidFill>
                  <a:srgbClr val="FFFFFF"/>
                </a:solidFill>
              </a:rPr>
              <a:t>, який опрацьовує інформацію.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7095"/>
          <a:stretch/>
        </p:blipFill>
        <p:spPr>
          <a:xfrm>
            <a:off x="72007" y="3347622"/>
            <a:ext cx="3171183" cy="3096721"/>
          </a:xfrm>
          <a:prstGeom prst="rect">
            <a:avLst/>
          </a:prstGeom>
        </p:spPr>
      </p:pic>
      <p:pic>
        <p:nvPicPr>
          <p:cNvPr id="14" name="Picture 6" descr="https://fs02.androidpit.info/userfiles/6626797/image/_originals/ram-1-w6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/>
          <a:stretch/>
        </p:blipFill>
        <p:spPr bwMode="auto">
          <a:xfrm>
            <a:off x="2933825" y="4760686"/>
            <a:ext cx="3215994" cy="15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3dnews.ru/assets/external/illustrations/2014/08/29/900911/core-i7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04" y="3341007"/>
            <a:ext cx="2782754" cy="349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Вивчаємо 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вже знаєш, що комп’ютер допомагає людині працювати з інформацією. Як же вона потрапляє до комп’ютера? </a:t>
            </a:r>
          </a:p>
        </p:txBody>
      </p:sp>
      <p:sp>
        <p:nvSpPr>
          <p:cNvPr id="8" name="Shape 181"/>
          <p:cNvSpPr/>
          <p:nvPr/>
        </p:nvSpPr>
        <p:spPr>
          <a:xfrm>
            <a:off x="179386" y="4863116"/>
            <a:ext cx="1801996" cy="15646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" name="Shape 207"/>
          <p:cNvSpPr/>
          <p:nvPr/>
        </p:nvSpPr>
        <p:spPr>
          <a:xfrm>
            <a:off x="2315165" y="4759152"/>
            <a:ext cx="2195511" cy="20542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" name="Округлена прямокутна виноска 11"/>
          <p:cNvSpPr/>
          <p:nvPr/>
        </p:nvSpPr>
        <p:spPr>
          <a:xfrm>
            <a:off x="177863" y="6183230"/>
            <a:ext cx="1663062" cy="536736"/>
          </a:xfrm>
          <a:prstGeom prst="wedgeRoundRectCallout">
            <a:avLst>
              <a:gd name="adj1" fmla="val -2157"/>
              <a:gd name="adj2" fmla="val -97703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Мишка</a:t>
            </a:r>
          </a:p>
        </p:txBody>
      </p:sp>
      <p:sp>
        <p:nvSpPr>
          <p:cNvPr id="11" name="Округлена прямокутна виноска 12"/>
          <p:cNvSpPr/>
          <p:nvPr/>
        </p:nvSpPr>
        <p:spPr>
          <a:xfrm>
            <a:off x="4720669" y="6113899"/>
            <a:ext cx="1663062" cy="536736"/>
          </a:xfrm>
          <a:prstGeom prst="wedgeRoundRectCallout">
            <a:avLst>
              <a:gd name="adj1" fmla="val -93887"/>
              <a:gd name="adj2" fmla="val -2121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Сканер</a:t>
            </a:r>
          </a:p>
        </p:txBody>
      </p:sp>
      <p:pic>
        <p:nvPicPr>
          <p:cNvPr id="13" name="Picture 2" descr="keyboar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931297" y="3358577"/>
            <a:ext cx="2330951" cy="233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227"/>
          <p:cNvSpPr/>
          <p:nvPr/>
        </p:nvSpPr>
        <p:spPr>
          <a:xfrm>
            <a:off x="9416171" y="4413329"/>
            <a:ext cx="2576511" cy="23066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" name="Shape 228"/>
          <p:cNvSpPr/>
          <p:nvPr/>
        </p:nvSpPr>
        <p:spPr>
          <a:xfrm>
            <a:off x="6948007" y="3576749"/>
            <a:ext cx="2795586" cy="20970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6" name="Округлена прямокутна виноска 23"/>
          <p:cNvSpPr/>
          <p:nvPr/>
        </p:nvSpPr>
        <p:spPr>
          <a:xfrm>
            <a:off x="9640472" y="3726531"/>
            <a:ext cx="2460434" cy="596656"/>
          </a:xfrm>
          <a:prstGeom prst="wedgeRoundRectCallout">
            <a:avLst>
              <a:gd name="adj1" fmla="val -68607"/>
              <a:gd name="adj2" fmla="val 30876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Монітор</a:t>
            </a:r>
          </a:p>
        </p:txBody>
      </p:sp>
      <p:sp>
        <p:nvSpPr>
          <p:cNvPr id="17" name="Округлена прямокутна виноска 24"/>
          <p:cNvSpPr/>
          <p:nvPr/>
        </p:nvSpPr>
        <p:spPr>
          <a:xfrm>
            <a:off x="7464425" y="5673835"/>
            <a:ext cx="2108001" cy="596656"/>
          </a:xfrm>
          <a:prstGeom prst="wedgeRoundRectCallout">
            <a:avLst>
              <a:gd name="adj1" fmla="val 58541"/>
              <a:gd name="adj2" fmla="val -81024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Принтер</a:t>
            </a:r>
          </a:p>
        </p:txBody>
      </p:sp>
      <p:pic>
        <p:nvPicPr>
          <p:cNvPr id="18" name="Picture 4" descr="http://www.hardblog.net/img/hardblog/2012/05/1261069_1_9316-172216-4f057dd526ebd653d5f7aa956e8569d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29" y="4651506"/>
            <a:ext cx="1629521" cy="106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круглена прямокутна виноска 26"/>
          <p:cNvSpPr/>
          <p:nvPr/>
        </p:nvSpPr>
        <p:spPr>
          <a:xfrm>
            <a:off x="5140386" y="4338732"/>
            <a:ext cx="1663062" cy="536736"/>
          </a:xfrm>
          <a:prstGeom prst="wedgeRoundRectCallout">
            <a:avLst>
              <a:gd name="adj1" fmla="val 1242"/>
              <a:gd name="adj2" fmla="val 12210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Модем</a:t>
            </a:r>
          </a:p>
        </p:txBody>
      </p:sp>
      <p:sp>
        <p:nvSpPr>
          <p:cNvPr id="20" name="Стрілка вгору 3"/>
          <p:cNvSpPr/>
          <p:nvPr/>
        </p:nvSpPr>
        <p:spPr>
          <a:xfrm rot="2405099">
            <a:off x="6534328" y="3545478"/>
            <a:ext cx="792088" cy="934561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BBEAA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Стрілка вгору 28"/>
          <p:cNvSpPr/>
          <p:nvPr/>
        </p:nvSpPr>
        <p:spPr>
          <a:xfrm rot="19179755">
            <a:off x="4638805" y="3528619"/>
            <a:ext cx="792088" cy="934561"/>
          </a:xfrm>
          <a:prstGeom prst="upArrow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BBEAA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07" y="2660770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Клавіатура, миша, сканер — це </a:t>
            </a:r>
            <a:r>
              <a:rPr lang="uk-UA" sz="2800" b="1" i="1" kern="0" dirty="0">
                <a:solidFill>
                  <a:srgbClr val="FFFF00"/>
                </a:solidFill>
              </a:rPr>
              <a:t>пристрої введення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49819" y="2660770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Монітор, принтер — це </a:t>
            </a:r>
            <a:r>
              <a:rPr lang="uk-UA" sz="2800" b="1" i="1" kern="0" dirty="0">
                <a:solidFill>
                  <a:srgbClr val="FFFF00"/>
                </a:solidFill>
              </a:rPr>
              <a:t>пристрої виведення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1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Перша комп’ютерна миша мала вигляд дерев’яного коробка з </a:t>
            </a:r>
            <a:r>
              <a:rPr lang="uk-UA" sz="2800" b="1" i="1" kern="0" dirty="0" err="1">
                <a:solidFill>
                  <a:srgbClr val="FFFFFF"/>
                </a:solidFill>
              </a:rPr>
              <a:t>колесиками</a:t>
            </a:r>
            <a:r>
              <a:rPr lang="uk-UA" sz="2800" b="1" i="1" kern="0" dirty="0">
                <a:solidFill>
                  <a:srgbClr val="FFFFFF"/>
                </a:solidFill>
              </a:rPr>
              <a:t>. З нього до системного блока тягнувся дріт, який нагадував хвіст звичайної миші. За таку схожість цей комп’ютерний пристрій і назвали мишею.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30" y="3569824"/>
            <a:ext cx="4972835" cy="319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040" y="3569824"/>
            <a:ext cx="4531274" cy="319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складові комп’ютера ти знаєш?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ти знаєш пристрої введення інформації?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43968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 знаєш пристрої виведення інформації?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85" y="3204513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кросворд</a:t>
            </a:r>
          </a:p>
        </p:txBody>
      </p:sp>
      <p:pic>
        <p:nvPicPr>
          <p:cNvPr id="12" name="Picture 2" descr="computer, hardware, pc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99" y="2825434"/>
            <a:ext cx="3161928" cy="31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1723972" y="2609411"/>
          <a:ext cx="5184578" cy="316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/>
                    </a:p>
                  </a:txBody>
                  <a:tcPr marL="77768" marR="77768" marT="38884" marB="38884" anchor="ctr">
                    <a:lnL w="12700" cmpd="sng"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/>
                    </a:p>
                  </a:txBody>
                  <a:tcPr marL="77768" marR="77768" marT="38884" marB="38884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pSp>
        <p:nvGrpSpPr>
          <p:cNvPr id="14" name="Групувати 13"/>
          <p:cNvGrpSpPr/>
          <p:nvPr/>
        </p:nvGrpSpPr>
        <p:grpSpPr>
          <a:xfrm>
            <a:off x="2642609" y="5417722"/>
            <a:ext cx="5918754" cy="720080"/>
            <a:chOff x="1386338" y="5733256"/>
            <a:chExt cx="5918754" cy="720080"/>
          </a:xfrm>
        </p:grpSpPr>
        <p:sp>
          <p:nvSpPr>
            <p:cNvPr id="15" name="Округлена прямокутна виноска 8"/>
            <p:cNvSpPr/>
            <p:nvPr/>
          </p:nvSpPr>
          <p:spPr>
            <a:xfrm>
              <a:off x="6873044" y="6021288"/>
              <a:ext cx="432048" cy="432048"/>
            </a:xfrm>
            <a:prstGeom prst="wedgeRoundRectCallout">
              <a:avLst>
                <a:gd name="adj1" fmla="val 47515"/>
                <a:gd name="adj2" fmla="val -87553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7" name="Округлена прямокутна виноска 10"/>
            <p:cNvSpPr/>
            <p:nvPr/>
          </p:nvSpPr>
          <p:spPr>
            <a:xfrm>
              <a:off x="1386338" y="5733256"/>
              <a:ext cx="432048" cy="432048"/>
            </a:xfrm>
            <a:prstGeom prst="wedgeRoundRectCallout">
              <a:avLst>
                <a:gd name="adj1" fmla="val 87828"/>
                <a:gd name="adj2" fmla="val -40521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aphicFrame>
        <p:nvGraphicFramePr>
          <p:cNvPr id="20" name="Таблиця 19"/>
          <p:cNvGraphicFramePr>
            <a:graphicFrameLocks noGrp="1"/>
          </p:cNvGraphicFramePr>
          <p:nvPr>
            <p:extLst/>
          </p:nvPr>
        </p:nvGraphicFramePr>
        <p:xfrm>
          <a:off x="3205280" y="5417722"/>
          <a:ext cx="3703270" cy="3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і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у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1" name="Групувати 20"/>
          <p:cNvGrpSpPr/>
          <p:nvPr/>
        </p:nvGrpSpPr>
        <p:grpSpPr>
          <a:xfrm>
            <a:off x="5973893" y="2858793"/>
            <a:ext cx="4299057" cy="1622825"/>
            <a:chOff x="4717622" y="3174327"/>
            <a:chExt cx="4299057" cy="1622825"/>
          </a:xfrm>
        </p:grpSpPr>
        <p:sp>
          <p:nvSpPr>
            <p:cNvPr id="25" name="Округлена прямокутна виноска 12"/>
            <p:cNvSpPr/>
            <p:nvPr/>
          </p:nvSpPr>
          <p:spPr>
            <a:xfrm>
              <a:off x="4717622" y="3174327"/>
              <a:ext cx="432048" cy="432048"/>
            </a:xfrm>
            <a:prstGeom prst="wedgeRoundRectCallout">
              <a:avLst>
                <a:gd name="adj1" fmla="val 7202"/>
                <a:gd name="adj2" fmla="val 63621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26" name="Округлена прямокутна виноска 13"/>
            <p:cNvSpPr/>
            <p:nvPr/>
          </p:nvSpPr>
          <p:spPr>
            <a:xfrm>
              <a:off x="8584631" y="4365104"/>
              <a:ext cx="432048" cy="432048"/>
            </a:xfrm>
            <a:prstGeom prst="wedgeRoundRectCallout">
              <a:avLst>
                <a:gd name="adj1" fmla="val -103658"/>
                <a:gd name="adj2" fmla="val -3568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aphicFrame>
        <p:nvGraphicFramePr>
          <p:cNvPr id="27" name="Таблиця 26"/>
          <p:cNvGraphicFramePr>
            <a:graphicFrameLocks noGrp="1"/>
          </p:cNvGraphicFramePr>
          <p:nvPr>
            <p:extLst/>
          </p:nvPr>
        </p:nvGraphicFramePr>
        <p:xfrm>
          <a:off x="6166305" y="3313146"/>
          <a:ext cx="370327" cy="246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і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8" name="Групувати 27"/>
          <p:cNvGrpSpPr/>
          <p:nvPr/>
        </p:nvGrpSpPr>
        <p:grpSpPr>
          <a:xfrm>
            <a:off x="2083855" y="2825434"/>
            <a:ext cx="8280920" cy="3588887"/>
            <a:chOff x="827584" y="3140968"/>
            <a:chExt cx="8280920" cy="3588887"/>
          </a:xfrm>
        </p:grpSpPr>
        <p:pic>
          <p:nvPicPr>
            <p:cNvPr id="29" name="Picture 4" descr="mous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344" y="5589240"/>
              <a:ext cx="859160" cy="859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круглена прямокутна виноска 16"/>
            <p:cNvSpPr/>
            <p:nvPr/>
          </p:nvSpPr>
          <p:spPr>
            <a:xfrm>
              <a:off x="827584" y="3140968"/>
              <a:ext cx="432048" cy="432048"/>
            </a:xfrm>
            <a:prstGeom prst="wedgeRoundRectCallout">
              <a:avLst>
                <a:gd name="adj1" fmla="val -9594"/>
                <a:gd name="adj2" fmla="val 73699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1" name="Округлена прямокутна виноска 17"/>
            <p:cNvSpPr/>
            <p:nvPr/>
          </p:nvSpPr>
          <p:spPr>
            <a:xfrm>
              <a:off x="8275170" y="6297807"/>
              <a:ext cx="432048" cy="432048"/>
            </a:xfrm>
            <a:prstGeom prst="wedgeRoundRectCallout">
              <a:avLst>
                <a:gd name="adj1" fmla="val 37437"/>
                <a:gd name="adj2" fmla="val -90913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2083855" y="3329490"/>
          <a:ext cx="370327" cy="140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ш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3" name="Групувати 32"/>
          <p:cNvGrpSpPr/>
          <p:nvPr/>
        </p:nvGrpSpPr>
        <p:grpSpPr>
          <a:xfrm>
            <a:off x="1291767" y="2703707"/>
            <a:ext cx="6268994" cy="1345863"/>
            <a:chOff x="35496" y="3019241"/>
            <a:chExt cx="6268994" cy="1345863"/>
          </a:xfrm>
        </p:grpSpPr>
        <p:sp>
          <p:nvSpPr>
            <p:cNvPr id="34" name="Округлена прямокутна виноска 9"/>
            <p:cNvSpPr/>
            <p:nvPr/>
          </p:nvSpPr>
          <p:spPr>
            <a:xfrm>
              <a:off x="35496" y="3933056"/>
              <a:ext cx="432048" cy="432048"/>
            </a:xfrm>
            <a:prstGeom prst="wedgeRoundRectCallout">
              <a:avLst>
                <a:gd name="adj1" fmla="val 65152"/>
                <a:gd name="adj2" fmla="val -4659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35" name="Округлена прямокутна виноска 20"/>
            <p:cNvSpPr/>
            <p:nvPr/>
          </p:nvSpPr>
          <p:spPr>
            <a:xfrm>
              <a:off x="5872442" y="3019241"/>
              <a:ext cx="432048" cy="432048"/>
            </a:xfrm>
            <a:prstGeom prst="wedgeRoundRectCallout">
              <a:avLst>
                <a:gd name="adj1" fmla="val 101266"/>
                <a:gd name="adj2" fmla="val 70339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aphicFrame>
        <p:nvGraphicFramePr>
          <p:cNvPr id="36" name="Таблиця 35"/>
          <p:cNvGraphicFramePr>
            <a:graphicFrameLocks noGrp="1"/>
          </p:cNvGraphicFramePr>
          <p:nvPr>
            <p:extLst/>
          </p:nvPr>
        </p:nvGraphicFramePr>
        <p:xfrm>
          <a:off x="1723815" y="3657502"/>
          <a:ext cx="5184578" cy="35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7032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с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м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й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б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л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к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7" name="Picture 2" descr="emoticons, grin, happy, happy grin, smile, smiley, teeth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183" y="3678922"/>
            <a:ext cx="370648" cy="3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увати 37"/>
          <p:cNvGrpSpPr/>
          <p:nvPr/>
        </p:nvGrpSpPr>
        <p:grpSpPr>
          <a:xfrm>
            <a:off x="3884055" y="2127048"/>
            <a:ext cx="6172871" cy="1495563"/>
            <a:chOff x="2627784" y="2442582"/>
            <a:chExt cx="6172871" cy="1495563"/>
          </a:xfrm>
        </p:grpSpPr>
        <p:pic>
          <p:nvPicPr>
            <p:cNvPr id="39" name="Picture 2" descr="printer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5092" y="2442582"/>
              <a:ext cx="1495563" cy="149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Округлена прямокутна виноска 28"/>
            <p:cNvSpPr/>
            <p:nvPr/>
          </p:nvSpPr>
          <p:spPr>
            <a:xfrm>
              <a:off x="2627784" y="2492896"/>
              <a:ext cx="432048" cy="432048"/>
            </a:xfrm>
            <a:prstGeom prst="wedgeRoundRectCallout">
              <a:avLst>
                <a:gd name="adj1" fmla="val -9594"/>
                <a:gd name="adj2" fmla="val 73699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41" name="Округлена прямокутна виноска 29"/>
            <p:cNvSpPr/>
            <p:nvPr/>
          </p:nvSpPr>
          <p:spPr>
            <a:xfrm>
              <a:off x="7020272" y="2564904"/>
              <a:ext cx="432048" cy="432048"/>
            </a:xfrm>
            <a:prstGeom prst="wedgeRoundRectCallout">
              <a:avLst>
                <a:gd name="adj1" fmla="val 91188"/>
                <a:gd name="adj2" fmla="val 93856"/>
                <a:gd name="adj3" fmla="val 16667"/>
              </a:avLst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800" b="1" i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aphicFrame>
        <p:nvGraphicFramePr>
          <p:cNvPr id="42" name="Таблиця 41"/>
          <p:cNvGraphicFramePr>
            <a:graphicFrameLocks noGrp="1"/>
          </p:cNvGraphicFramePr>
          <p:nvPr>
            <p:extLst/>
          </p:nvPr>
        </p:nvGraphicFramePr>
        <p:xfrm>
          <a:off x="3964359" y="2609410"/>
          <a:ext cx="370327" cy="246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П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2039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dirty="0">
                          <a:solidFill>
                            <a:schemeClr val="tx1"/>
                          </a:solidFill>
                        </a:rPr>
                        <a:t>р</a:t>
                      </a:r>
                    </a:p>
                  </a:txBody>
                  <a:tcPr marL="77768" marR="77768" marT="38884" marB="38884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Мишка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7392" t="12709" r="9443" b="12758"/>
          <a:stretch/>
        </p:blipFill>
        <p:spPr>
          <a:xfrm>
            <a:off x="2184400" y="2656186"/>
            <a:ext cx="3240360" cy="1872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760" y="2629458"/>
            <a:ext cx="432048" cy="6891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808" y="2629458"/>
            <a:ext cx="432048" cy="68911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3216" y="2008114"/>
            <a:ext cx="3236062" cy="32360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230" y="2032537"/>
            <a:ext cx="432048" cy="689116"/>
          </a:xfrm>
          <a:prstGeom prst="rect">
            <a:avLst/>
          </a:prstGeom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14" name="Picture 2" descr="http://www.sq.com.ua/img/news/2013/january/25/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23241" r="51191" b="8720"/>
          <a:stretch/>
        </p:blipFill>
        <p:spPr bwMode="auto">
          <a:xfrm>
            <a:off x="1799706" y="2045207"/>
            <a:ext cx="2825248" cy="26715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954" y="2045207"/>
            <a:ext cx="432048" cy="6891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02" y="2045207"/>
            <a:ext cx="432048" cy="6891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03762" y="4337650"/>
            <a:ext cx="190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8000" b="1" dirty="0">
                <a:solidFill>
                  <a:srgbClr val="002060"/>
                </a:solidFill>
                <a:latin typeface="Arial" panose="020B0604020202020204" pitchFamily="34" charset="0"/>
              </a:rPr>
              <a:t>е=і</a:t>
            </a:r>
          </a:p>
        </p:txBody>
      </p:sp>
      <p:pic>
        <p:nvPicPr>
          <p:cNvPr id="18" name="Picture 4" descr="http://xn--90afnafetbfvo0j.xn--p1ai/sysfiles/43_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0" y="2454808"/>
            <a:ext cx="3846072" cy="26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948" y="2045207"/>
            <a:ext cx="432048" cy="689116"/>
          </a:xfrm>
          <a:prstGeom prst="rect">
            <a:avLst/>
          </a:prstGeom>
        </p:spPr>
      </p:pic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Монітор</a:t>
            </a:r>
          </a:p>
        </p:txBody>
      </p:sp>
      <p:sp>
        <p:nvSpPr>
          <p:cNvPr id="2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Монітор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994" y="2087904"/>
            <a:ext cx="432048" cy="6891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38070" y="2176874"/>
            <a:ext cx="1901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6600" b="1" dirty="0">
                <a:solidFill>
                  <a:srgbClr val="000000"/>
                </a:solidFill>
                <a:latin typeface="Arial" panose="020B0604020202020204" pitchFamily="34" charset="0"/>
              </a:rPr>
              <a:t>М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042" y="2272563"/>
            <a:ext cx="3637569" cy="27322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293" y="2219802"/>
            <a:ext cx="2857500" cy="2857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971" y="2194972"/>
            <a:ext cx="432048" cy="689116"/>
          </a:xfrm>
          <a:prstGeom prst="rect">
            <a:avLst/>
          </a:prstGeom>
        </p:spPr>
      </p:pic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Установіть порядок комп’ютерів від меншого до більшого</a:t>
            </a:r>
          </a:p>
        </p:txBody>
      </p:sp>
      <p:pic>
        <p:nvPicPr>
          <p:cNvPr id="8" name="Picture 7" descr="http://4.bp.blogspot.com/-VmREv625U-s/T-FCzIIfKEI/AAAAAAAABIg/w0qwzJdzg0Y/s1600/palm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16" y="4497375"/>
            <a:ext cx="2370678" cy="20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amitbhawani.com/blog/wp-content/uploads/2009/09/Convertible-Tablet-P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47" y="4546810"/>
            <a:ext cx="243205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92" y="4781478"/>
            <a:ext cx="2575026" cy="200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techtree.com/sites/default/files/2012/11/Samsung_Notebook_Series_5_ULTRA_Touch_540U3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32" y="2439794"/>
            <a:ext cx="2604085" cy="209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31"/>
          <p:cNvSpPr/>
          <p:nvPr/>
        </p:nvSpPr>
        <p:spPr>
          <a:xfrm>
            <a:off x="4949768" y="2159666"/>
            <a:ext cx="2427839" cy="242783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4" name="Shape 153"/>
          <p:cNvSpPr/>
          <p:nvPr/>
        </p:nvSpPr>
        <p:spPr>
          <a:xfrm>
            <a:off x="1781359" y="2260197"/>
            <a:ext cx="2150836" cy="2150836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15" name="Овальна виноска 6"/>
          <p:cNvSpPr/>
          <p:nvPr/>
        </p:nvSpPr>
        <p:spPr>
          <a:xfrm>
            <a:off x="1367702" y="2284538"/>
            <a:ext cx="675331" cy="716669"/>
          </a:xfrm>
          <a:prstGeom prst="wedgeEllipseCallout">
            <a:avLst>
              <a:gd name="adj1" fmla="val 76917"/>
              <a:gd name="adj2" fmla="val 46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Овальна виноска 15"/>
          <p:cNvSpPr/>
          <p:nvPr/>
        </p:nvSpPr>
        <p:spPr>
          <a:xfrm>
            <a:off x="1464342" y="4791153"/>
            <a:ext cx="675331" cy="716669"/>
          </a:xfrm>
          <a:prstGeom prst="wedgeEllipseCallout">
            <a:avLst>
              <a:gd name="adj1" fmla="val 76917"/>
              <a:gd name="adj2" fmla="val 46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7" name="Овальна виноска 16"/>
          <p:cNvSpPr/>
          <p:nvPr/>
        </p:nvSpPr>
        <p:spPr>
          <a:xfrm>
            <a:off x="4663165" y="4432818"/>
            <a:ext cx="675331" cy="716669"/>
          </a:xfrm>
          <a:prstGeom prst="wedgeEllipseCallout">
            <a:avLst>
              <a:gd name="adj1" fmla="val 76917"/>
              <a:gd name="adj2" fmla="val 46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8" name="Овальна виноска 17"/>
          <p:cNvSpPr/>
          <p:nvPr/>
        </p:nvSpPr>
        <p:spPr>
          <a:xfrm>
            <a:off x="8295705" y="4255420"/>
            <a:ext cx="675331" cy="716669"/>
          </a:xfrm>
          <a:prstGeom prst="wedgeEllipseCallout">
            <a:avLst>
              <a:gd name="adj1" fmla="val 76917"/>
              <a:gd name="adj2" fmla="val 46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9" name="Овальна виноска 18"/>
          <p:cNvSpPr/>
          <p:nvPr/>
        </p:nvSpPr>
        <p:spPr>
          <a:xfrm>
            <a:off x="8896531" y="2517526"/>
            <a:ext cx="675331" cy="716669"/>
          </a:xfrm>
          <a:prstGeom prst="wedgeEllipseCallout">
            <a:avLst>
              <a:gd name="adj1" fmla="val 76917"/>
              <a:gd name="adj2" fmla="val 46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sp>
        <p:nvSpPr>
          <p:cNvPr id="20" name="Овальна виноска 19"/>
          <p:cNvSpPr/>
          <p:nvPr/>
        </p:nvSpPr>
        <p:spPr>
          <a:xfrm>
            <a:off x="4274437" y="2192504"/>
            <a:ext cx="675331" cy="716669"/>
          </a:xfrm>
          <a:prstGeom prst="wedgeEllipseCallout">
            <a:avLst>
              <a:gd name="adj1" fmla="val 76917"/>
              <a:gd name="adj2" fmla="val 463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2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Колонка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959" y="2168545"/>
            <a:ext cx="432048" cy="68911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863102" y="2066949"/>
            <a:ext cx="3123186" cy="3123186"/>
          </a:xfrm>
          <a:prstGeom prst="ellipse">
            <a:avLst/>
          </a:prstGeom>
          <a:noFill/>
          <a:ln w="1270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38" y="1863999"/>
            <a:ext cx="3744416" cy="37444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007" y="2168545"/>
            <a:ext cx="432048" cy="6891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911" y="2168545"/>
            <a:ext cx="432048" cy="689116"/>
          </a:xfrm>
          <a:prstGeom prst="rect">
            <a:avLst/>
          </a:prstGeom>
        </p:spPr>
      </p:pic>
      <p:sp>
        <p:nvSpPr>
          <p:cNvPr id="1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8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2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Сканер</a:t>
            </a:r>
          </a:p>
        </p:txBody>
      </p:sp>
      <p:pic>
        <p:nvPicPr>
          <p:cNvPr id="19" name="Picture 2" descr="http://read-online.in.ua/inf/book/book254/imgbig2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26" y="2028666"/>
            <a:ext cx="1865571" cy="29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02950" y="4652607"/>
            <a:ext cx="1901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8000" b="1" dirty="0">
                <a:solidFill>
                  <a:srgbClr val="002060"/>
                </a:solidFill>
                <a:latin typeface="Arial" panose="020B0604020202020204" pitchFamily="34" charset="0"/>
              </a:rPr>
              <a:t>і=а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67408" y="2537621"/>
            <a:ext cx="19019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3800" b="1" dirty="0">
                <a:solidFill>
                  <a:srgbClr val="000000"/>
                </a:solidFill>
                <a:latin typeface="Arial" panose="020B0604020202020204" pitchFamily="34" charset="0"/>
              </a:rPr>
              <a:t>С</a:t>
            </a:r>
          </a:p>
        </p:txBody>
      </p:sp>
      <p:pic>
        <p:nvPicPr>
          <p:cNvPr id="24" name="Picture 4" descr="http://pkflukol.narod.ru/triton_5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15" y="2537621"/>
            <a:ext cx="4547541" cy="251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08" y="2131638"/>
            <a:ext cx="432048" cy="6891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897" y="2129671"/>
            <a:ext cx="432048" cy="689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0271" y="2129671"/>
            <a:ext cx="432048" cy="6891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3802" y="2129671"/>
            <a:ext cx="432048" cy="689116"/>
          </a:xfrm>
          <a:prstGeom prst="rect">
            <a:avLst/>
          </a:prstGeom>
        </p:spPr>
      </p:pic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0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t="-1473" r="7575"/>
          <a:stretch/>
        </p:blipFill>
        <p:spPr>
          <a:xfrm>
            <a:off x="1858090" y="1183912"/>
            <a:ext cx="7977204" cy="53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6378" y="5024538"/>
            <a:ext cx="1881778" cy="10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monito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86" y="3428050"/>
            <a:ext cx="1867562" cy="186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ardware, print, printer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08" y="4172952"/>
            <a:ext cx="2338287" cy="23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ardware, mous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322" y="5295613"/>
            <a:ext cx="780497" cy="7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shop.pwn-zone.com/uploads/shop/akustichna_sistema_edifier_s550_50ae644f916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34" y="3587772"/>
            <a:ext cx="1411693" cy="11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rive, harddisk, system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147" y="3635025"/>
            <a:ext cx="1778478" cy="1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2506502" y="2668705"/>
          <a:ext cx="5816085" cy="3672088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4" name="Таблиця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14210"/>
              </p:ext>
            </p:extLst>
          </p:nvPr>
        </p:nvGraphicFramePr>
        <p:xfrm>
          <a:off x="4609081" y="2664849"/>
          <a:ext cx="3701145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 </a:t>
                      </a:r>
                      <a:r>
                        <a:rPr lang="uk-UA" sz="2400" b="1" dirty="0" smtClean="0"/>
                        <a:t>п</a:t>
                      </a:r>
                      <a:endParaRPr lang="uk-UA" sz="2400" b="1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р</a:t>
                      </a: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uk-UA" sz="2400" b="1" dirty="0"/>
                        <a:t>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442191"/>
              </p:ext>
            </p:extLst>
          </p:nvPr>
        </p:nvGraphicFramePr>
        <p:xfrm>
          <a:off x="3037262" y="3145423"/>
          <a:ext cx="3701145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 </a:t>
                      </a:r>
                      <a:r>
                        <a:rPr lang="uk-UA" sz="2400" b="1" dirty="0" smtClean="0"/>
                        <a:t>к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 smtClean="0"/>
                        <a:t>р</a:t>
                      </a:r>
                      <a:endParaRPr lang="uk-UA" sz="2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1" name="Таблиця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45631"/>
              </p:ext>
            </p:extLst>
          </p:nvPr>
        </p:nvGraphicFramePr>
        <p:xfrm>
          <a:off x="4058218" y="3553782"/>
          <a:ext cx="211494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 smtClean="0"/>
                        <a:t>м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ш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я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977082"/>
              </p:ext>
            </p:extLst>
          </p:nvPr>
        </p:nvGraphicFramePr>
        <p:xfrm>
          <a:off x="4578167" y="4036981"/>
          <a:ext cx="317241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</a:t>
                      </a:r>
                      <a:r>
                        <a:rPr lang="uk-UA" sz="2400" b="1" baseline="0" dirty="0" smtClean="0"/>
                        <a:t>с</a:t>
                      </a:r>
                      <a:endParaRPr lang="uk-UA" sz="2400" b="1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е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Таблиця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35050"/>
              </p:ext>
            </p:extLst>
          </p:nvPr>
        </p:nvGraphicFramePr>
        <p:xfrm>
          <a:off x="2506338" y="4483392"/>
          <a:ext cx="3701145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м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4" name="Таблиця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205404"/>
              </p:ext>
            </p:extLst>
          </p:nvPr>
        </p:nvGraphicFramePr>
        <p:xfrm>
          <a:off x="3037297" y="4923577"/>
          <a:ext cx="422988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м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5" name="Таблиця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989125"/>
              </p:ext>
            </p:extLst>
          </p:nvPr>
        </p:nvGraphicFramePr>
        <p:xfrm>
          <a:off x="2489935" y="5404690"/>
          <a:ext cx="528735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 </a:t>
                      </a:r>
                      <a:r>
                        <a:rPr lang="uk-UA" sz="2400" b="1" baseline="0" dirty="0" smtClean="0"/>
                        <a:t>к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і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6" name="Таблиця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40775"/>
              </p:ext>
            </p:extLst>
          </p:nvPr>
        </p:nvGraphicFramePr>
        <p:xfrm>
          <a:off x="3012583" y="5881783"/>
          <a:ext cx="4229880" cy="459011"/>
        </p:xfrm>
        <a:graphic>
          <a:graphicData uri="http://schemas.openxmlformats.org/drawingml/2006/table">
            <a:tbl>
              <a:tblPr firstRow="1" bandRow="1"/>
              <a:tblGrid>
                <a:gridCol w="528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87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9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baseline="0" dirty="0"/>
                        <a:t>д</a:t>
                      </a:r>
                      <a:endParaRPr lang="uk-UA" sz="24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й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с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т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400" b="1" dirty="0"/>
                        <a:t>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" name="Групувати 2"/>
          <p:cNvGrpSpPr/>
          <p:nvPr/>
        </p:nvGrpSpPr>
        <p:grpSpPr>
          <a:xfrm>
            <a:off x="961714" y="893802"/>
            <a:ext cx="3605001" cy="2794110"/>
            <a:chOff x="623304" y="910680"/>
            <a:chExt cx="3605001" cy="2794110"/>
          </a:xfrm>
        </p:grpSpPr>
        <p:sp>
          <p:nvSpPr>
            <p:cNvPr id="37" name="Прямокутна виноска 26"/>
            <p:cNvSpPr/>
            <p:nvPr/>
          </p:nvSpPr>
          <p:spPr>
            <a:xfrm>
              <a:off x="3756036" y="2656384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pic>
          <p:nvPicPr>
            <p:cNvPr id="1026" name="Picture 2" descr="hardware, print, prin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216" y="910680"/>
              <a:ext cx="2794110" cy="279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Прямокутна виноска 26"/>
            <p:cNvSpPr/>
            <p:nvPr/>
          </p:nvSpPr>
          <p:spPr>
            <a:xfrm>
              <a:off x="623304" y="1706971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1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7" name="Групувати 6"/>
          <p:cNvGrpSpPr/>
          <p:nvPr/>
        </p:nvGrpSpPr>
        <p:grpSpPr>
          <a:xfrm>
            <a:off x="78007" y="2867759"/>
            <a:ext cx="2912972" cy="2803560"/>
            <a:chOff x="78007" y="2867759"/>
            <a:chExt cx="2912972" cy="2803560"/>
          </a:xfrm>
        </p:grpSpPr>
        <p:pic>
          <p:nvPicPr>
            <p:cNvPr id="1028" name="Picture 4" descr="Результат пошуку зображень за запитом &quot;ксерокс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07" y="3252210"/>
              <a:ext cx="2124000" cy="2419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ямокутна виноска 26"/>
            <p:cNvSpPr/>
            <p:nvPr/>
          </p:nvSpPr>
          <p:spPr>
            <a:xfrm>
              <a:off x="2518710" y="3140996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0" name="Прямокутна виноска 26"/>
            <p:cNvSpPr/>
            <p:nvPr/>
          </p:nvSpPr>
          <p:spPr>
            <a:xfrm>
              <a:off x="151923" y="2867759"/>
              <a:ext cx="472269" cy="435832"/>
            </a:xfrm>
            <a:prstGeom prst="wedgeRectCallout">
              <a:avLst>
                <a:gd name="adj1" fmla="val 55536"/>
                <a:gd name="adj2" fmla="val 93213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2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8" name="Групувати 7"/>
          <p:cNvGrpSpPr/>
          <p:nvPr/>
        </p:nvGrpSpPr>
        <p:grpSpPr>
          <a:xfrm>
            <a:off x="2431717" y="3610378"/>
            <a:ext cx="1626501" cy="872009"/>
            <a:chOff x="2431717" y="3610378"/>
            <a:chExt cx="1626501" cy="872009"/>
          </a:xfrm>
        </p:grpSpPr>
        <p:pic>
          <p:nvPicPr>
            <p:cNvPr id="16" name="Рисунок 15" descr="http://www.logoton.by/static/images/1024/80fa48f78c5e301a6b9be958d441e7d6.png"/>
            <p:cNvPicPr/>
            <p:nvPr/>
          </p:nvPicPr>
          <p:blipFill>
            <a:blip r:embed="rId5" cstate="print"/>
            <a:srcRect t="15487" b="18989"/>
            <a:stretch>
              <a:fillRect/>
            </a:stretch>
          </p:blipFill>
          <p:spPr bwMode="auto">
            <a:xfrm>
              <a:off x="2466449" y="3617134"/>
              <a:ext cx="1311420" cy="865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Прямокутна виноска 26"/>
            <p:cNvSpPr/>
            <p:nvPr/>
          </p:nvSpPr>
          <p:spPr>
            <a:xfrm>
              <a:off x="3585949" y="3610378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3" name="Прямокутна виноска 26"/>
            <p:cNvSpPr/>
            <p:nvPr/>
          </p:nvSpPr>
          <p:spPr>
            <a:xfrm>
              <a:off x="2431717" y="3931116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2800" b="1" i="1" kern="0" noProof="0" dirty="0">
                  <a:solidFill>
                    <a:srgbClr val="FFFFFF"/>
                  </a:solidFill>
                  <a:latin typeface="Verdana"/>
                </a:rPr>
                <a:t>3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4115182" y="1010165"/>
            <a:ext cx="3082329" cy="3481074"/>
            <a:chOff x="4115182" y="1010165"/>
            <a:chExt cx="3082329" cy="3481074"/>
          </a:xfrm>
        </p:grpSpPr>
        <p:pic>
          <p:nvPicPr>
            <p:cNvPr id="1030" name="Picture 6" descr="scanner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241" y="1010165"/>
              <a:ext cx="1749270" cy="1749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Прямокутна виноска 26"/>
            <p:cNvSpPr/>
            <p:nvPr/>
          </p:nvSpPr>
          <p:spPr>
            <a:xfrm>
              <a:off x="4115182" y="4055407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47" name="Прямокутна виноска 26"/>
            <p:cNvSpPr/>
            <p:nvPr/>
          </p:nvSpPr>
          <p:spPr>
            <a:xfrm>
              <a:off x="5098881" y="1630542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4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1998825" y="4507675"/>
            <a:ext cx="8652240" cy="2340060"/>
            <a:chOff x="1998825" y="4507675"/>
            <a:chExt cx="8652240" cy="2340060"/>
          </a:xfrm>
        </p:grpSpPr>
        <p:pic>
          <p:nvPicPr>
            <p:cNvPr id="18" name="Рисунок 17" descr="http://westua.net/userfiles/554e386276238241efe5c2f19be3f9ae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02814" y="4778544"/>
              <a:ext cx="2748251" cy="20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Прямокутна виноска 26"/>
            <p:cNvSpPr/>
            <p:nvPr/>
          </p:nvSpPr>
          <p:spPr>
            <a:xfrm>
              <a:off x="1998825" y="4507675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0" name="Прямокутна виноска 26"/>
            <p:cNvSpPr/>
            <p:nvPr/>
          </p:nvSpPr>
          <p:spPr>
            <a:xfrm>
              <a:off x="7793163" y="4844437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5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5" name="Групувати 44"/>
          <p:cNvGrpSpPr/>
          <p:nvPr/>
        </p:nvGrpSpPr>
        <p:grpSpPr>
          <a:xfrm>
            <a:off x="2532030" y="3213838"/>
            <a:ext cx="7156051" cy="2190851"/>
            <a:chOff x="2532030" y="3213838"/>
            <a:chExt cx="7156051" cy="2190851"/>
          </a:xfrm>
        </p:grpSpPr>
        <p:pic>
          <p:nvPicPr>
            <p:cNvPr id="19" name="Рисунок 18" descr="http://www.dancefirst.ru/sites/default/files/null/79874645_large_base_sono101_1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857" y="3213838"/>
              <a:ext cx="1758224" cy="122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Прямокутна виноска 26"/>
            <p:cNvSpPr/>
            <p:nvPr/>
          </p:nvSpPr>
          <p:spPr>
            <a:xfrm>
              <a:off x="2532030" y="4968857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4" name="Прямокутна виноска 26"/>
            <p:cNvSpPr/>
            <p:nvPr/>
          </p:nvSpPr>
          <p:spPr>
            <a:xfrm>
              <a:off x="7541150" y="3368634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1" kern="0" noProof="0" dirty="0">
                  <a:solidFill>
                    <a:srgbClr val="FFFFFF"/>
                  </a:solidFill>
                  <a:latin typeface="Verdana"/>
                </a:rPr>
                <a:t>6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48" name="Групувати 47"/>
          <p:cNvGrpSpPr/>
          <p:nvPr/>
        </p:nvGrpSpPr>
        <p:grpSpPr>
          <a:xfrm>
            <a:off x="1989614" y="3399218"/>
            <a:ext cx="10043696" cy="2467430"/>
            <a:chOff x="1989614" y="3399218"/>
            <a:chExt cx="10043696" cy="2467430"/>
          </a:xfrm>
        </p:grpSpPr>
        <p:pic>
          <p:nvPicPr>
            <p:cNvPr id="20" name="Рисунок 19" descr="http://factor-shop.ru/factor-shop/goods-b4735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842271" y="3788651"/>
              <a:ext cx="2191039" cy="1055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Прямокутна виноска 26"/>
            <p:cNvSpPr/>
            <p:nvPr/>
          </p:nvSpPr>
          <p:spPr>
            <a:xfrm>
              <a:off x="1989614" y="5430816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7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57" name="Прямокутна виноска 26"/>
            <p:cNvSpPr/>
            <p:nvPr/>
          </p:nvSpPr>
          <p:spPr>
            <a:xfrm>
              <a:off x="11260216" y="3399218"/>
              <a:ext cx="472269" cy="435832"/>
            </a:xfrm>
            <a:prstGeom prst="wedgeRectCallout">
              <a:avLst>
                <a:gd name="adj1" fmla="val -76617"/>
                <a:gd name="adj2" fmla="val 79892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7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grpSp>
        <p:nvGrpSpPr>
          <p:cNvPr id="51" name="Групувати 50"/>
          <p:cNvGrpSpPr/>
          <p:nvPr/>
        </p:nvGrpSpPr>
        <p:grpSpPr>
          <a:xfrm>
            <a:off x="2540314" y="1726712"/>
            <a:ext cx="8397477" cy="4609615"/>
            <a:chOff x="2540314" y="1726712"/>
            <a:chExt cx="8397477" cy="4609615"/>
          </a:xfrm>
        </p:grpSpPr>
        <p:pic>
          <p:nvPicPr>
            <p:cNvPr id="21" name="Рисунок 20" descr="http://img.elmir.ua/img/27589/640/480/geympad_logitech_f310_940-000111.jp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145509" y="1726712"/>
              <a:ext cx="1792282" cy="134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Прямокутна виноска 26"/>
            <p:cNvSpPr/>
            <p:nvPr/>
          </p:nvSpPr>
          <p:spPr>
            <a:xfrm>
              <a:off x="2540314" y="5900495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8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  <p:sp>
          <p:nvSpPr>
            <p:cNvPr id="60" name="Прямокутна виноска 26"/>
            <p:cNvSpPr/>
            <p:nvPr/>
          </p:nvSpPr>
          <p:spPr>
            <a:xfrm>
              <a:off x="8909374" y="1848131"/>
              <a:ext cx="472269" cy="435832"/>
            </a:xfrm>
            <a:prstGeom prst="wedgeRectCallout">
              <a:avLst>
                <a:gd name="adj1" fmla="val 70902"/>
                <a:gd name="adj2" fmla="val -6695"/>
              </a:avLst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i="1" kern="0" noProof="0" dirty="0">
                  <a:solidFill>
                    <a:srgbClr val="FFFFFF"/>
                  </a:solidFill>
                  <a:latin typeface="Verdana"/>
                </a:rPr>
                <a:t>8</a:t>
              </a:r>
              <a:endPara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endParaRPr>
            </a:p>
          </p:txBody>
        </p:sp>
      </p:grpSp>
      <p:sp>
        <p:nvSpPr>
          <p:cNvPr id="62" name="Стрілка вправо 30">
            <a:hlinkClick r:id="" action="ppaction://hlinkshowjump?jump=nextslide"/>
          </p:cNvPr>
          <p:cNvSpPr/>
          <p:nvPr/>
        </p:nvSpPr>
        <p:spPr>
          <a:xfrm>
            <a:off x="10392229" y="5560806"/>
            <a:ext cx="1723596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  <p:sp>
        <p:nvSpPr>
          <p:cNvPr id="5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На кого схожий комп’ютер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Людина завжди уважно придивлялася до довкілля. І саме природа підказала людині багато винаходів.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214" y="3674165"/>
            <a:ext cx="8890704" cy="2897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7214" y="2212763"/>
            <a:ext cx="10404935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Розглянь малюнки. Завдяки кому людина винайшла подані технічні засоби? Здогадайся, який винахід не відображений на малюнку.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252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На кого схожий комп’ютер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на кого схожий </a:t>
            </a:r>
            <a:r>
              <a:rPr lang="uk-UA" sz="2800" b="1" i="1" kern="0" dirty="0">
                <a:solidFill>
                  <a:srgbClr val="FFFF00"/>
                </a:solidFill>
              </a:rPr>
              <a:t>комп’ютер</a:t>
            </a:r>
            <a:r>
              <a:rPr lang="uk-UA" sz="2800" b="1" i="1" kern="0" dirty="0">
                <a:solidFill>
                  <a:srgbClr val="FFFFFF"/>
                </a:solidFill>
              </a:rPr>
              <a:t>? Мабуть, на людину. Комп’ютер теж, як і людина, працює з </a:t>
            </a:r>
            <a:r>
              <a:rPr lang="uk-UA" sz="2800" b="1" i="1" kern="0" dirty="0">
                <a:solidFill>
                  <a:srgbClr val="FFFF00"/>
                </a:solidFill>
              </a:rPr>
              <a:t>інформацією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http://www.ittrainingnepal.com/img/image/_42_article_sl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7" y="2301645"/>
            <a:ext cx="6320555" cy="428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dministrator, business, business man, male, man, user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13" y="1939824"/>
            <a:ext cx="4650769" cy="46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Вивчаємо 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3648" y="1196752"/>
            <a:ext cx="1071850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Запам’ятай назви  </a:t>
            </a:r>
            <a:r>
              <a:rPr lang="uk-UA" sz="3200" b="1" i="1" kern="0" dirty="0">
                <a:solidFill>
                  <a:srgbClr val="FFFF00"/>
                </a:solidFill>
              </a:rPr>
              <a:t>основних складових комп’ютера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4641347" y="2273970"/>
            <a:ext cx="4618768" cy="4545831"/>
            <a:chOff x="4641347" y="2273970"/>
            <a:chExt cx="4618768" cy="4545831"/>
          </a:xfrm>
        </p:grpSpPr>
        <p:pic>
          <p:nvPicPr>
            <p:cNvPr id="12" name="Picture 2" descr="computer, hardware, pc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347" y="2273970"/>
              <a:ext cx="4517168" cy="4517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mous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429" y="5896114"/>
              <a:ext cx="923686" cy="923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147315" y="2601034"/>
            <a:ext cx="3178673" cy="1077218"/>
          </a:xfrm>
          <a:prstGeom prst="wedgeRectCallout">
            <a:avLst>
              <a:gd name="adj1" fmla="val 65814"/>
              <a:gd name="adj2" fmla="val 1060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Системний блок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3200" y="2601033"/>
            <a:ext cx="3178673" cy="584775"/>
          </a:xfrm>
          <a:prstGeom prst="wedgeRectCallout">
            <a:avLst>
              <a:gd name="adj1" fmla="val -54276"/>
              <a:gd name="adj2" fmla="val 1829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Монітор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1757" y="5812679"/>
            <a:ext cx="3178673" cy="584775"/>
          </a:xfrm>
          <a:prstGeom prst="wedgeRectCallout">
            <a:avLst>
              <a:gd name="adj1" fmla="val 84992"/>
              <a:gd name="adj2" fmla="val -230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Клавіатура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58515" y="5115581"/>
            <a:ext cx="2899590" cy="584775"/>
          </a:xfrm>
          <a:prstGeom prst="wedgeRectCallout">
            <a:avLst>
              <a:gd name="adj1" fmla="val -59941"/>
              <a:gd name="adj2" fmla="val 12835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Миша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Вивчаємо 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Моноблок</a:t>
            </a:r>
            <a:r>
              <a:rPr lang="uk-UA" sz="2800" b="1" i="1" kern="0" dirty="0">
                <a:solidFill>
                  <a:srgbClr val="FFFFFF"/>
                </a:solidFill>
              </a:rPr>
              <a:t> – комп’ютер, у якому системний блок, монітор і часто інші пристрої об’єднані в один.</a:t>
            </a:r>
          </a:p>
        </p:txBody>
      </p:sp>
      <p:pic>
        <p:nvPicPr>
          <p:cNvPr id="1026" name="Picture 2" descr="Результат пошуку зображень за запитом &quot;монобл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055822"/>
            <a:ext cx="6053021" cy="45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моноблок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8" b="8714"/>
          <a:stretch/>
        </p:blipFill>
        <p:spPr bwMode="auto">
          <a:xfrm>
            <a:off x="6749143" y="2193365"/>
            <a:ext cx="5373007" cy="449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68686" y="3039625"/>
            <a:ext cx="6853464" cy="206210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Подивись у це вікно.  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Знаєш, чарівне воно.  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 вікні немає штор.  </a:t>
            </a:r>
          </a:p>
          <a:p>
            <a:pPr lvl="0" indent="457200" algn="just"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Що це, діти?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FF"/>
                </a:solidFill>
              </a:rPr>
              <a:t>Перевір</a:t>
            </a:r>
            <a:r>
              <a:rPr lang="uk-UA" sz="2800" b="1" i="1" kern="0" dirty="0">
                <a:solidFill>
                  <a:srgbClr val="FFFFFF"/>
                </a:solidFill>
              </a:rPr>
              <a:t>, чи добре ти запам’ятав назви основних складових комп’ютера. Спробуй відгадати загадки. 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68686" y="5610100"/>
            <a:ext cx="6853464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uk-UA" sz="6600" b="1" i="1" kern="0" dirty="0">
                <a:solidFill>
                  <a:srgbClr val="FFFFFF"/>
                </a:solidFill>
              </a:rPr>
              <a:t>Монітор</a:t>
            </a:r>
          </a:p>
        </p:txBody>
      </p:sp>
      <p:pic>
        <p:nvPicPr>
          <p:cNvPr id="4098" name="Picture 2" descr="Результат пошуку зображень за запитом &quot;монітор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4023" r="7836" b="6726"/>
          <a:stretch/>
        </p:blipFill>
        <p:spPr bwMode="auto">
          <a:xfrm>
            <a:off x="247202" y="2817750"/>
            <a:ext cx="4430531" cy="369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740" y="2965334"/>
            <a:ext cx="5369489" cy="28154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Основні складові комп’ютера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247554"/>
            <a:ext cx="685346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багато різних кнопок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струнка статура.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Відгадайте, діти, що це?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Це...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8686" y="5610100"/>
            <a:ext cx="6853464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uk-UA" sz="6600" b="1" i="1" kern="0" dirty="0">
                <a:solidFill>
                  <a:srgbClr val="FFFFFF"/>
                </a:solidFill>
              </a:rPr>
              <a:t>Клавіатура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5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73251</TotalTime>
  <Words>625</Words>
  <Application>Microsoft Office PowerPoint</Application>
  <PresentationFormat>Произвольный</PresentationFormat>
  <Paragraphs>242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Складові комп’ютера</vt:lpstr>
      <vt:lpstr>Запитання і завдання</vt:lpstr>
      <vt:lpstr>Розгадайте кросворд</vt:lpstr>
      <vt:lpstr>На кого схожий комп’ютер</vt:lpstr>
      <vt:lpstr>На кого схожий комп’ютер</vt:lpstr>
      <vt:lpstr>Вивчаємо основні складові комп’ютера</vt:lpstr>
      <vt:lpstr>Вивчаємо основні складові комп’ютера</vt:lpstr>
      <vt:lpstr>Основні складові комп’ютера</vt:lpstr>
      <vt:lpstr>Основні складові комп’ютера</vt:lpstr>
      <vt:lpstr>Основні складові комп’ютера</vt:lpstr>
      <vt:lpstr>Основні складові комп’ютера</vt:lpstr>
      <vt:lpstr>Системний блок</vt:lpstr>
      <vt:lpstr>Вивчаємо основні складові комп’ютера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Учень9</cp:lastModifiedBy>
  <cp:revision>921</cp:revision>
  <dcterms:created xsi:type="dcterms:W3CDTF">2016-06-06T19:48:43Z</dcterms:created>
  <dcterms:modified xsi:type="dcterms:W3CDTF">2016-10-31T13:51:25Z</dcterms:modified>
</cp:coreProperties>
</file>