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1221" r:id="rId3"/>
    <p:sldId id="1223" r:id="rId4"/>
    <p:sldId id="1224" r:id="rId5"/>
    <p:sldId id="1225" r:id="rId6"/>
    <p:sldId id="1246" r:id="rId7"/>
    <p:sldId id="1247" r:id="rId8"/>
    <p:sldId id="1222" r:id="rId9"/>
    <p:sldId id="1228" r:id="rId10"/>
    <p:sldId id="1229" r:id="rId11"/>
    <p:sldId id="1230" r:id="rId12"/>
    <p:sldId id="1239" r:id="rId13"/>
    <p:sldId id="1240" r:id="rId14"/>
    <p:sldId id="1134" r:id="rId15"/>
    <p:sldId id="709" r:id="rId16"/>
    <p:sldId id="1241" r:id="rId17"/>
    <p:sldId id="1231" r:id="rId18"/>
    <p:sldId id="1232" r:id="rId19"/>
    <p:sldId id="1233" r:id="rId20"/>
    <p:sldId id="1234" r:id="rId21"/>
    <p:sldId id="1235" r:id="rId22"/>
    <p:sldId id="1242" r:id="rId23"/>
    <p:sldId id="1243" r:id="rId24"/>
    <p:sldId id="711" r:id="rId25"/>
    <p:sldId id="929" r:id="rId26"/>
    <p:sldId id="304" r:id="rId27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19426B"/>
    <a:srgbClr val="CC66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із теми 2 –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Стиль із теми 2 –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D5ABB26-0587-4C30-8999-92F81FD0307C}" styleName="Без стилю та сі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9615" autoAdjust="0"/>
    <p:restoredTop sz="94660"/>
  </p:normalViewPr>
  <p:slideViewPr>
    <p:cSldViewPr snapToGrid="0">
      <p:cViewPr varScale="1">
        <p:scale>
          <a:sx n="69" d="100"/>
          <a:sy n="69" d="100"/>
        </p:scale>
        <p:origin x="-504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hyperlink" Target="http://teach-inf.at.ua/" TargetMode="External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9683"/>
          <a:stretch/>
        </p:blipFill>
        <p:spPr>
          <a:xfrm>
            <a:off x="0" y="0"/>
            <a:ext cx="4620901" cy="4720874"/>
          </a:xfrm>
          <a:prstGeom prst="rect">
            <a:avLst/>
          </a:prstGeom>
        </p:spPr>
      </p:pic>
      <p:sp>
        <p:nvSpPr>
          <p:cNvPr id="9" name="Rectangle 24"/>
          <p:cNvSpPr>
            <a:spLocks noChangeArrowheads="1"/>
          </p:cNvSpPr>
          <p:nvPr userDrawn="1"/>
        </p:nvSpPr>
        <p:spPr bwMode="auto">
          <a:xfrm>
            <a:off x="0" y="3527436"/>
            <a:ext cx="12192000" cy="335756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00484" y="6021300"/>
            <a:ext cx="5699686" cy="991249"/>
          </a:xfrm>
          <a:prstGeom prst="rect">
            <a:avLst/>
          </a:prstGeom>
        </p:spPr>
      </p:pic>
      <p:sp>
        <p:nvSpPr>
          <p:cNvPr id="11" name="Rectangle 17"/>
          <p:cNvSpPr>
            <a:spLocks noChangeArrowheads="1"/>
          </p:cNvSpPr>
          <p:nvPr userDrawn="1"/>
        </p:nvSpPr>
        <p:spPr bwMode="gray">
          <a:xfrm>
            <a:off x="0" y="3141663"/>
            <a:ext cx="12192000" cy="431800"/>
          </a:xfrm>
          <a:prstGeom prst="rect">
            <a:avLst/>
          </a:prstGeom>
          <a:solidFill>
            <a:srgbClr val="19426B"/>
          </a:solidFill>
          <a:ln w="9525">
            <a:solidFill>
              <a:srgbClr val="19426B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3" name="Oval 25"/>
          <p:cNvSpPr>
            <a:spLocks noChangeArrowheads="1"/>
          </p:cNvSpPr>
          <p:nvPr userDrawn="1"/>
        </p:nvSpPr>
        <p:spPr bwMode="ltGray">
          <a:xfrm>
            <a:off x="1258888" y="4508512"/>
            <a:ext cx="4248150" cy="1800225"/>
          </a:xfrm>
          <a:prstGeom prst="ellipse">
            <a:avLst/>
          </a:prstGeom>
          <a:gradFill rotWithShape="1">
            <a:gsLst>
              <a:gs pos="0">
                <a:srgbClr val="398AC7"/>
              </a:gs>
              <a:gs pos="100000">
                <a:srgbClr val="398AC7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4" name="Rectangle 4"/>
          <p:cNvSpPr txBox="1">
            <a:spLocks noChangeArrowheads="1"/>
          </p:cNvSpPr>
          <p:nvPr userDrawn="1"/>
        </p:nvSpPr>
        <p:spPr bwMode="auto">
          <a:xfrm>
            <a:off x="457200" y="6486536"/>
            <a:ext cx="2133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l" defTabSz="914400" rtl="0" eaLnBrk="1" latinLnBrk="0" hangingPunct="1">
              <a:defRPr sz="12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Rectangle 5"/>
          <p:cNvSpPr txBox="1">
            <a:spLocks noChangeArrowheads="1"/>
          </p:cNvSpPr>
          <p:nvPr userDrawn="1"/>
        </p:nvSpPr>
        <p:spPr>
          <a:xfrm>
            <a:off x="3124200" y="6486536"/>
            <a:ext cx="2895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ctr" defTabSz="914400" rtl="0" eaLnBrk="1" latinLnBrk="0" hangingPunct="1">
              <a:defRPr sz="1200" b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" name="Oval 18"/>
          <p:cNvSpPr>
            <a:spLocks noChangeArrowheads="1"/>
          </p:cNvSpPr>
          <p:nvPr userDrawn="1"/>
        </p:nvSpPr>
        <p:spPr bwMode="gray">
          <a:xfrm>
            <a:off x="276225" y="1255713"/>
            <a:ext cx="4656138" cy="4837112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dist="172739" dir="3238358" algn="ctr" rotWithShape="0">
              <a:srgbClr val="19426B"/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7" name="Freeform 21" descr="2"/>
          <p:cNvSpPr>
            <a:spLocks/>
          </p:cNvSpPr>
          <p:nvPr userDrawn="1"/>
        </p:nvSpPr>
        <p:spPr bwMode="gray">
          <a:xfrm>
            <a:off x="376245" y="2147896"/>
            <a:ext cx="2103437" cy="3032125"/>
          </a:xfrm>
          <a:custGeom>
            <a:avLst/>
            <a:gdLst>
              <a:gd name="T0" fmla="*/ 1325 w 1325"/>
              <a:gd name="T1" fmla="*/ 960 h 1910"/>
              <a:gd name="T2" fmla="*/ 414 w 1325"/>
              <a:gd name="T3" fmla="*/ 0 h 1910"/>
              <a:gd name="T4" fmla="*/ 27 w 1325"/>
              <a:gd name="T5" fmla="*/ 1014 h 1910"/>
              <a:gd name="T6" fmla="*/ 402 w 1325"/>
              <a:gd name="T7" fmla="*/ 1910 h 1910"/>
              <a:gd name="T8" fmla="*/ 1325 w 1325"/>
              <a:gd name="T9" fmla="*/ 960 h 1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25" h="1910">
                <a:moveTo>
                  <a:pt x="1325" y="960"/>
                </a:moveTo>
                <a:lnTo>
                  <a:pt x="414" y="0"/>
                </a:lnTo>
                <a:cubicBezTo>
                  <a:pt x="238" y="162"/>
                  <a:pt x="0" y="570"/>
                  <a:pt x="27" y="1014"/>
                </a:cubicBezTo>
                <a:cubicBezTo>
                  <a:pt x="53" y="1458"/>
                  <a:pt x="233" y="1748"/>
                  <a:pt x="402" y="1910"/>
                </a:cubicBezTo>
                <a:lnTo>
                  <a:pt x="1325" y="960"/>
                </a:lnTo>
                <a:close/>
              </a:path>
            </a:pathLst>
          </a:cu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76200" cmpd="sng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8" name="Freeform 19" descr="4"/>
          <p:cNvSpPr>
            <a:spLocks/>
          </p:cNvSpPr>
          <p:nvPr userDrawn="1"/>
        </p:nvSpPr>
        <p:spPr bwMode="gray">
          <a:xfrm>
            <a:off x="2625727" y="2119317"/>
            <a:ext cx="2139950" cy="3116263"/>
          </a:xfrm>
          <a:custGeom>
            <a:avLst/>
            <a:gdLst>
              <a:gd name="T0" fmla="*/ 951 w 1348"/>
              <a:gd name="T1" fmla="*/ 1963 h 1963"/>
              <a:gd name="T2" fmla="*/ 1338 w 1348"/>
              <a:gd name="T3" fmla="*/ 977 h 1963"/>
              <a:gd name="T4" fmla="*/ 905 w 1348"/>
              <a:gd name="T5" fmla="*/ 0 h 1963"/>
              <a:gd name="T6" fmla="*/ 0 w 1348"/>
              <a:gd name="T7" fmla="*/ 987 h 1963"/>
              <a:gd name="T8" fmla="*/ 951 w 1348"/>
              <a:gd name="T9" fmla="*/ 1963 h 19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8" h="1963">
                <a:moveTo>
                  <a:pt x="951" y="1963"/>
                </a:moveTo>
                <a:cubicBezTo>
                  <a:pt x="1244" y="1689"/>
                  <a:pt x="1348" y="1323"/>
                  <a:pt x="1338" y="977"/>
                </a:cubicBezTo>
                <a:cubicBezTo>
                  <a:pt x="1329" y="629"/>
                  <a:pt x="1132" y="226"/>
                  <a:pt x="905" y="0"/>
                </a:cubicBezTo>
                <a:lnTo>
                  <a:pt x="0" y="987"/>
                </a:lnTo>
                <a:lnTo>
                  <a:pt x="951" y="1963"/>
                </a:lnTo>
                <a:close/>
              </a:path>
            </a:pathLst>
          </a:cu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9" name="Freeform 20" descr="1"/>
          <p:cNvSpPr>
            <a:spLocks/>
          </p:cNvSpPr>
          <p:nvPr userDrawn="1"/>
        </p:nvSpPr>
        <p:spPr bwMode="gray">
          <a:xfrm>
            <a:off x="1130307" y="1416060"/>
            <a:ext cx="2873375" cy="2182813"/>
          </a:xfrm>
          <a:custGeom>
            <a:avLst/>
            <a:gdLst>
              <a:gd name="T0" fmla="*/ 905 w 1810"/>
              <a:gd name="T1" fmla="*/ 1375 h 1375"/>
              <a:gd name="T2" fmla="*/ 1810 w 1810"/>
              <a:gd name="T3" fmla="*/ 395 h 1375"/>
              <a:gd name="T4" fmla="*/ 876 w 1810"/>
              <a:gd name="T5" fmla="*/ 24 h 1375"/>
              <a:gd name="T6" fmla="*/ 0 w 1810"/>
              <a:gd name="T7" fmla="*/ 396 h 1375"/>
              <a:gd name="T8" fmla="*/ 905 w 1810"/>
              <a:gd name="T9" fmla="*/ 1375 h 1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10" h="1375">
                <a:moveTo>
                  <a:pt x="905" y="1375"/>
                </a:moveTo>
                <a:lnTo>
                  <a:pt x="1810" y="395"/>
                </a:lnTo>
                <a:cubicBezTo>
                  <a:pt x="1612" y="176"/>
                  <a:pt x="1300" y="0"/>
                  <a:pt x="876" y="24"/>
                </a:cubicBezTo>
                <a:cubicBezTo>
                  <a:pt x="452" y="48"/>
                  <a:pt x="252" y="149"/>
                  <a:pt x="0" y="396"/>
                </a:cubicBezTo>
                <a:lnTo>
                  <a:pt x="905" y="1375"/>
                </a:lnTo>
                <a:close/>
              </a:path>
            </a:pathLst>
          </a:cu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0" name="Freeform 22" descr="55282"/>
          <p:cNvSpPr>
            <a:spLocks/>
          </p:cNvSpPr>
          <p:nvPr userDrawn="1"/>
        </p:nvSpPr>
        <p:spPr bwMode="gray">
          <a:xfrm>
            <a:off x="1085855" y="3730636"/>
            <a:ext cx="2962275" cy="2219325"/>
          </a:xfrm>
          <a:custGeom>
            <a:avLst/>
            <a:gdLst>
              <a:gd name="T0" fmla="*/ 927 w 1866"/>
              <a:gd name="T1" fmla="*/ 0 h 1398"/>
              <a:gd name="T2" fmla="*/ 0 w 1866"/>
              <a:gd name="T3" fmla="*/ 975 h 1398"/>
              <a:gd name="T4" fmla="*/ 996 w 1866"/>
              <a:gd name="T5" fmla="*/ 1387 h 1398"/>
              <a:gd name="T6" fmla="*/ 1866 w 1866"/>
              <a:gd name="T7" fmla="*/ 996 h 1398"/>
              <a:gd name="T8" fmla="*/ 927 w 1866"/>
              <a:gd name="T9" fmla="*/ 0 h 1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66" h="1398">
                <a:moveTo>
                  <a:pt x="927" y="0"/>
                </a:moveTo>
                <a:lnTo>
                  <a:pt x="0" y="975"/>
                </a:lnTo>
                <a:cubicBezTo>
                  <a:pt x="203" y="1204"/>
                  <a:pt x="607" y="1398"/>
                  <a:pt x="996" y="1387"/>
                </a:cubicBezTo>
                <a:cubicBezTo>
                  <a:pt x="1385" y="1375"/>
                  <a:pt x="1707" y="1159"/>
                  <a:pt x="1866" y="996"/>
                </a:cubicBezTo>
                <a:lnTo>
                  <a:pt x="927" y="0"/>
                </a:lnTo>
                <a:close/>
              </a:path>
            </a:pathLst>
          </a:cu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1" name="Oval 23"/>
          <p:cNvSpPr>
            <a:spLocks noChangeArrowheads="1"/>
          </p:cNvSpPr>
          <p:nvPr userDrawn="1"/>
        </p:nvSpPr>
        <p:spPr bwMode="gray">
          <a:xfrm>
            <a:off x="1806578" y="2954337"/>
            <a:ext cx="1655763" cy="1655763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 userDrawn="1"/>
        </p:nvSpPr>
        <p:spPr>
          <a:xfrm>
            <a:off x="1864996" y="2579231"/>
            <a:ext cx="141061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5000" b="1" i="1" dirty="0">
                <a:solidFill>
                  <a:srgbClr val="002060"/>
                </a:solidFill>
                <a:latin typeface="Arial" panose="020B0604020202020204" pitchFamily="34" charset="0"/>
              </a:rPr>
              <a:t>4</a:t>
            </a:r>
            <a:endParaRPr lang="uk-UA" sz="15000" b="1" i="1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25" name="Заголовок 1"/>
          <p:cNvSpPr>
            <a:spLocks noGrp="1"/>
          </p:cNvSpPr>
          <p:nvPr>
            <p:ph type="ctrTitle"/>
          </p:nvPr>
        </p:nvSpPr>
        <p:spPr>
          <a:xfrm>
            <a:off x="4847770" y="584394"/>
            <a:ext cx="7151587" cy="1801607"/>
          </a:xfrm>
        </p:spPr>
        <p:txBody>
          <a:bodyPr anchor="ctr">
            <a:normAutofit/>
          </a:bodyPr>
          <a:lstStyle>
            <a:lvl1pPr algn="r">
              <a:defRPr kumimoji="0" lang="uk-UA" sz="4400" b="1" i="0" u="none" strike="noStrike" kern="1200" cap="none" spc="0" normalizeH="0" baseline="0" dirty="0">
                <a:ln>
                  <a:noFill/>
                </a:ln>
                <a:solidFill>
                  <a:srgbClr val="19426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erdana"/>
                <a:ea typeface="+mj-ea"/>
                <a:cs typeface="+mj-cs"/>
              </a:defRPr>
            </a:lvl1pPr>
          </a:lstStyle>
          <a:p>
            <a:r>
              <a:rPr lang="uk-UA" dirty="0"/>
              <a:t>Зразок заголовка</a:t>
            </a:r>
          </a:p>
        </p:txBody>
      </p:sp>
      <p:sp>
        <p:nvSpPr>
          <p:cNvPr id="26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5032382" y="3184362"/>
            <a:ext cx="7138989" cy="40341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lang="uk-UA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marR="0" lvl="0" indent="0" algn="r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BC00"/>
              </a:buClr>
              <a:buSzTx/>
              <a:buFont typeface="Wingdings" panose="05000000000000000000" pitchFamily="2" charset="2"/>
              <a:buNone/>
              <a:tabLst/>
            </a:pPr>
            <a:r>
              <a:rPr lang="uk-UA" dirty="0"/>
              <a:t>Зразок підзаголовка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xmlns="" val="16450611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30.10.2016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4096995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30.10.2016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7633298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5"/>
          <p:cNvSpPr>
            <a:spLocks noChangeArrowheads="1"/>
          </p:cNvSpPr>
          <p:nvPr userDrawn="1"/>
        </p:nvSpPr>
        <p:spPr bwMode="gray">
          <a:xfrm>
            <a:off x="0" y="798521"/>
            <a:ext cx="12192000" cy="312737"/>
          </a:xfrm>
          <a:prstGeom prst="rect">
            <a:avLst/>
          </a:prstGeom>
          <a:solidFill>
            <a:srgbClr val="19426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8" name="Rectangle 16"/>
          <p:cNvSpPr>
            <a:spLocks noChangeArrowheads="1"/>
          </p:cNvSpPr>
          <p:nvPr userDrawn="1"/>
        </p:nvSpPr>
        <p:spPr bwMode="white">
          <a:xfrm>
            <a:off x="0" y="11"/>
            <a:ext cx="12192000" cy="83661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grpSp>
        <p:nvGrpSpPr>
          <p:cNvPr id="9" name="Group 17"/>
          <p:cNvGrpSpPr>
            <a:grpSpLocks/>
          </p:cNvGrpSpPr>
          <p:nvPr userDrawn="1"/>
        </p:nvGrpSpPr>
        <p:grpSpPr bwMode="auto">
          <a:xfrm>
            <a:off x="10287570" y="188919"/>
            <a:ext cx="1665288" cy="1512887"/>
            <a:chOff x="4604" y="119"/>
            <a:chExt cx="1049" cy="953"/>
          </a:xfrm>
        </p:grpSpPr>
        <p:sp>
          <p:nvSpPr>
            <p:cNvPr id="10" name="Oval 18"/>
            <p:cNvSpPr>
              <a:spLocks noChangeArrowheads="1"/>
            </p:cNvSpPr>
            <p:nvPr userDrawn="1"/>
          </p:nvSpPr>
          <p:spPr bwMode="gray">
            <a:xfrm>
              <a:off x="4921" y="845"/>
              <a:ext cx="732" cy="227"/>
            </a:xfrm>
            <a:prstGeom prst="ellipse">
              <a:avLst/>
            </a:prstGeom>
            <a:gradFill rotWithShape="1">
              <a:gsLst>
                <a:gs pos="0">
                  <a:srgbClr val="19426B"/>
                </a:gs>
                <a:gs pos="100000">
                  <a:srgbClr val="19426B">
                    <a:gamma/>
                    <a:tint val="0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1" name="Oval 19"/>
            <p:cNvSpPr>
              <a:spLocks noChangeArrowheads="1"/>
            </p:cNvSpPr>
            <p:nvPr userDrawn="1"/>
          </p:nvSpPr>
          <p:spPr bwMode="gray">
            <a:xfrm>
              <a:off x="4604" y="119"/>
              <a:ext cx="932" cy="91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dist="63500" dir="2212194" algn="ctr" rotWithShape="0">
                <a:srgbClr val="19426B"/>
              </a:outerShdw>
            </a:effectLst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2" name="Freeform 20" descr="4"/>
            <p:cNvSpPr>
              <a:spLocks/>
            </p:cNvSpPr>
            <p:nvPr userDrawn="1"/>
          </p:nvSpPr>
          <p:spPr bwMode="gray">
            <a:xfrm>
              <a:off x="5077" y="281"/>
              <a:ext cx="426" cy="588"/>
            </a:xfrm>
            <a:custGeom>
              <a:avLst/>
              <a:gdLst>
                <a:gd name="T0" fmla="*/ 951 w 1348"/>
                <a:gd name="T1" fmla="*/ 1963 h 1963"/>
                <a:gd name="T2" fmla="*/ 1338 w 1348"/>
                <a:gd name="T3" fmla="*/ 977 h 1963"/>
                <a:gd name="T4" fmla="*/ 905 w 1348"/>
                <a:gd name="T5" fmla="*/ 0 h 1963"/>
                <a:gd name="T6" fmla="*/ 0 w 1348"/>
                <a:gd name="T7" fmla="*/ 987 h 1963"/>
                <a:gd name="T8" fmla="*/ 951 w 1348"/>
                <a:gd name="T9" fmla="*/ 1963 h 1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8" h="1963">
                  <a:moveTo>
                    <a:pt x="951" y="1963"/>
                  </a:moveTo>
                  <a:cubicBezTo>
                    <a:pt x="1244" y="1689"/>
                    <a:pt x="1348" y="1323"/>
                    <a:pt x="1338" y="977"/>
                  </a:cubicBezTo>
                  <a:cubicBezTo>
                    <a:pt x="1329" y="629"/>
                    <a:pt x="1132" y="226"/>
                    <a:pt x="905" y="0"/>
                  </a:cubicBezTo>
                  <a:lnTo>
                    <a:pt x="0" y="987"/>
                  </a:lnTo>
                  <a:lnTo>
                    <a:pt x="951" y="1963"/>
                  </a:lnTo>
                  <a:close/>
                </a:path>
              </a:pathLst>
            </a:cu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3" name="Freeform 21" descr="1"/>
            <p:cNvSpPr>
              <a:spLocks/>
            </p:cNvSpPr>
            <p:nvPr userDrawn="1"/>
          </p:nvSpPr>
          <p:spPr bwMode="gray">
            <a:xfrm>
              <a:off x="4779" y="144"/>
              <a:ext cx="572" cy="416"/>
            </a:xfrm>
            <a:custGeom>
              <a:avLst/>
              <a:gdLst>
                <a:gd name="T0" fmla="*/ 905 w 1810"/>
                <a:gd name="T1" fmla="*/ 1388 h 1388"/>
                <a:gd name="T2" fmla="*/ 1810 w 1810"/>
                <a:gd name="T3" fmla="*/ 408 h 1388"/>
                <a:gd name="T4" fmla="*/ 874 w 1810"/>
                <a:gd name="T5" fmla="*/ 40 h 1388"/>
                <a:gd name="T6" fmla="*/ 0 w 1810"/>
                <a:gd name="T7" fmla="*/ 409 h 1388"/>
                <a:gd name="T8" fmla="*/ 905 w 1810"/>
                <a:gd name="T9" fmla="*/ 1388 h 1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0" h="1388">
                  <a:moveTo>
                    <a:pt x="905" y="1388"/>
                  </a:moveTo>
                  <a:lnTo>
                    <a:pt x="1810" y="408"/>
                  </a:lnTo>
                  <a:cubicBezTo>
                    <a:pt x="1612" y="189"/>
                    <a:pt x="1272" y="0"/>
                    <a:pt x="874" y="40"/>
                  </a:cubicBezTo>
                  <a:cubicBezTo>
                    <a:pt x="541" y="52"/>
                    <a:pt x="252" y="162"/>
                    <a:pt x="0" y="409"/>
                  </a:cubicBezTo>
                  <a:lnTo>
                    <a:pt x="905" y="1388"/>
                  </a:lnTo>
                  <a:close/>
                </a:path>
              </a:pathLst>
            </a:cu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4" name="Freeform 22" descr="2"/>
            <p:cNvSpPr>
              <a:spLocks/>
            </p:cNvSpPr>
            <p:nvPr userDrawn="1"/>
          </p:nvSpPr>
          <p:spPr bwMode="gray">
            <a:xfrm>
              <a:off x="4629" y="286"/>
              <a:ext cx="419" cy="572"/>
            </a:xfrm>
            <a:custGeom>
              <a:avLst/>
              <a:gdLst>
                <a:gd name="T0" fmla="*/ 1325 w 1325"/>
                <a:gd name="T1" fmla="*/ 960 h 1910"/>
                <a:gd name="T2" fmla="*/ 414 w 1325"/>
                <a:gd name="T3" fmla="*/ 0 h 1910"/>
                <a:gd name="T4" fmla="*/ 27 w 1325"/>
                <a:gd name="T5" fmla="*/ 1014 h 1910"/>
                <a:gd name="T6" fmla="*/ 402 w 1325"/>
                <a:gd name="T7" fmla="*/ 1910 h 1910"/>
                <a:gd name="T8" fmla="*/ 1325 w 1325"/>
                <a:gd name="T9" fmla="*/ 960 h 1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5" h="1910">
                  <a:moveTo>
                    <a:pt x="1325" y="960"/>
                  </a:moveTo>
                  <a:lnTo>
                    <a:pt x="414" y="0"/>
                  </a:lnTo>
                  <a:cubicBezTo>
                    <a:pt x="238" y="162"/>
                    <a:pt x="0" y="570"/>
                    <a:pt x="27" y="1014"/>
                  </a:cubicBezTo>
                  <a:cubicBezTo>
                    <a:pt x="53" y="1458"/>
                    <a:pt x="233" y="1748"/>
                    <a:pt x="402" y="1910"/>
                  </a:cubicBezTo>
                  <a:lnTo>
                    <a:pt x="1325" y="960"/>
                  </a:lnTo>
                  <a:close/>
                </a:path>
              </a:pathLst>
            </a:cu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5" name="Freeform 23" descr="55282"/>
            <p:cNvSpPr>
              <a:spLocks/>
            </p:cNvSpPr>
            <p:nvPr userDrawn="1"/>
          </p:nvSpPr>
          <p:spPr bwMode="gray">
            <a:xfrm>
              <a:off x="4770" y="585"/>
              <a:ext cx="590" cy="418"/>
            </a:xfrm>
            <a:custGeom>
              <a:avLst/>
              <a:gdLst>
                <a:gd name="T0" fmla="*/ 927 w 1866"/>
                <a:gd name="T1" fmla="*/ 0 h 1398"/>
                <a:gd name="T2" fmla="*/ 0 w 1866"/>
                <a:gd name="T3" fmla="*/ 975 h 1398"/>
                <a:gd name="T4" fmla="*/ 996 w 1866"/>
                <a:gd name="T5" fmla="*/ 1387 h 1398"/>
                <a:gd name="T6" fmla="*/ 1866 w 1866"/>
                <a:gd name="T7" fmla="*/ 996 h 1398"/>
                <a:gd name="T8" fmla="*/ 927 w 1866"/>
                <a:gd name="T9" fmla="*/ 0 h 1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66" h="1398">
                  <a:moveTo>
                    <a:pt x="927" y="0"/>
                  </a:moveTo>
                  <a:lnTo>
                    <a:pt x="0" y="975"/>
                  </a:lnTo>
                  <a:cubicBezTo>
                    <a:pt x="203" y="1204"/>
                    <a:pt x="607" y="1398"/>
                    <a:pt x="996" y="1387"/>
                  </a:cubicBezTo>
                  <a:cubicBezTo>
                    <a:pt x="1385" y="1375"/>
                    <a:pt x="1707" y="1159"/>
                    <a:pt x="1866" y="996"/>
                  </a:cubicBezTo>
                  <a:lnTo>
                    <a:pt x="927" y="0"/>
                  </a:lnTo>
                  <a:close/>
                </a:path>
              </a:pathLst>
            </a:cu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6" name="Oval 24"/>
            <p:cNvSpPr>
              <a:spLocks noChangeArrowheads="1"/>
            </p:cNvSpPr>
            <p:nvPr userDrawn="1"/>
          </p:nvSpPr>
          <p:spPr bwMode="gray">
            <a:xfrm>
              <a:off x="4914" y="438"/>
              <a:ext cx="329" cy="3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  <p:sp>
        <p:nvSpPr>
          <p:cNvPr id="17" name="TextBox 16"/>
          <p:cNvSpPr txBox="1"/>
          <p:nvPr userDrawn="1"/>
        </p:nvSpPr>
        <p:spPr>
          <a:xfrm>
            <a:off x="10777240" y="566632"/>
            <a:ext cx="7565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sz="4400" b="1" i="1" dirty="0">
                <a:solidFill>
                  <a:srgbClr val="19426B"/>
                </a:solidFill>
                <a:latin typeface="Arial" panose="020B0604020202020204" pitchFamily="34" charset="0"/>
              </a:rPr>
              <a:t>4</a:t>
            </a:r>
          </a:p>
        </p:txBody>
      </p:sp>
      <p:grpSp>
        <p:nvGrpSpPr>
          <p:cNvPr id="19" name="Групувати 18"/>
          <p:cNvGrpSpPr/>
          <p:nvPr userDrawn="1"/>
        </p:nvGrpSpPr>
        <p:grpSpPr>
          <a:xfrm>
            <a:off x="-15225" y="6529734"/>
            <a:ext cx="4680520" cy="328282"/>
            <a:chOff x="467544" y="6485698"/>
            <a:chExt cx="4680520" cy="328281"/>
          </a:xfrm>
        </p:grpSpPr>
        <p:pic>
          <p:nvPicPr>
            <p:cNvPr id="20" name="Picture 3" descr="E:\Робота\Вчитель Інформатики\~~~Сайт~~~\teach-inf.at.ua\FTP\krfb_6465.pn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6296" y="6485698"/>
              <a:ext cx="321568" cy="321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467544" y="6506203"/>
              <a:ext cx="4680520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i="1" dirty="0">
                  <a:solidFill>
                    <a:srgbClr val="19426B"/>
                  </a:solidFill>
                  <a:latin typeface="Verdana"/>
                </a:rPr>
                <a:t> </a:t>
              </a:r>
              <a:r>
                <a:rPr lang="uk-UA" sz="1400" i="1" dirty="0">
                  <a:solidFill>
                    <a:srgbClr val="19426B"/>
                  </a:solidFill>
                  <a:latin typeface="Verdana"/>
                </a:rPr>
                <a:t/>
              </a:r>
              <a:r>
                <a:rPr lang="en-US" sz="1400" b="1" i="1" dirty="0">
                  <a:solidFill>
                    <a:srgbClr val="19426B"/>
                  </a:solidFill>
                  <a:latin typeface="Verdana"/>
                  <a:hlinkClick r:id="rId7" tooltip="Перейти на сайт"/>
                </a:rPr>
                <a:t/>
              </a:r>
              <a:endParaRPr lang="ru-RU" sz="1400" b="1" i="1" dirty="0">
                <a:solidFill>
                  <a:srgbClr val="19426B"/>
                </a:solidFill>
                <a:latin typeface="Verdana"/>
              </a:endParaRPr>
            </a:p>
          </p:txBody>
        </p:sp>
      </p:grpSp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lnSpcReduction="10000"/>
          </a:bodyPr>
          <a:lstStyle>
            <a:lvl1pPr>
              <a:defRPr kumimoji="0" lang="uk-UA" sz="32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lvl="0" fontAlgn="base">
              <a:lnSpc>
                <a:spcPct val="100000"/>
              </a:lnSpc>
              <a:spcAft>
                <a:spcPct val="0"/>
              </a:spcAft>
            </a:pPr>
            <a:r>
              <a:rPr lang="uk-UA" dirty="0"/>
              <a:t>Зразок заголовка</a:t>
            </a:r>
          </a:p>
        </p:txBody>
      </p:sp>
    </p:spTree>
    <p:extLst>
      <p:ext uri="{BB962C8B-B14F-4D97-AF65-F5344CB8AC3E}">
        <p14:creationId xmlns:p14="http://schemas.microsoft.com/office/powerpoint/2010/main" xmlns="" val="17173988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30.10.2016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7239118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і області з вмі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30.10.2016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9140328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30.10.2016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42799790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30.10.2016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8645969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30.10.2016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0403829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30.10.2016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5383177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30.10.2016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038992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E9269-1560-433C-88F4-3A78CD881B3D}" type="datetimeFigureOut">
              <a:rPr lang="uk-UA" smtClean="0"/>
              <a:pPr/>
              <a:t>30.10.2016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922809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4.png"/><Relationship Id="rId7" Type="http://schemas.openxmlformats.org/officeDocument/2006/relationships/image" Target="../media/image4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3.png"/><Relationship Id="rId10" Type="http://schemas.openxmlformats.org/officeDocument/2006/relationships/image" Target="../media/image49.png"/><Relationship Id="rId4" Type="http://schemas.microsoft.com/office/2007/relationships/hdphoto" Target="../media/hdphoto3.wdp"/><Relationship Id="rId9" Type="http://schemas.openxmlformats.org/officeDocument/2006/relationships/image" Target="../media/image4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10" Type="http://schemas.openxmlformats.org/officeDocument/2006/relationships/image" Target="../media/image59.jpeg"/><Relationship Id="rId4" Type="http://schemas.openxmlformats.org/officeDocument/2006/relationships/image" Target="../media/image53.png"/><Relationship Id="rId9" Type="http://schemas.openxmlformats.org/officeDocument/2006/relationships/image" Target="../media/image5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ідзаголовок 2"/>
          <p:cNvSpPr>
            <a:spLocks noGrp="1"/>
          </p:cNvSpPr>
          <p:nvPr>
            <p:ph type="subTitle" idx="4294967295"/>
          </p:nvPr>
        </p:nvSpPr>
        <p:spPr>
          <a:xfrm>
            <a:off x="5032382" y="3184362"/>
            <a:ext cx="7138989" cy="403410"/>
          </a:xfrm>
        </p:spPr>
        <p:txBody>
          <a:bodyPr anchor="ctr">
            <a:normAutofit/>
          </a:bodyPr>
          <a:lstStyle/>
          <a:p>
            <a:pPr marL="0" indent="0" algn="r">
              <a:buNone/>
            </a:pPr>
            <a:r>
              <a:rPr lang="uk-UA" sz="1600" b="1" dirty="0">
                <a:solidFill>
                  <a:srgbClr val="FFFFFF"/>
                </a:solidFill>
                <a:latin typeface="Verdana"/>
              </a:rPr>
              <a:t>За новою програмою</a:t>
            </a:r>
          </a:p>
        </p:txBody>
      </p:sp>
      <p:sp>
        <p:nvSpPr>
          <p:cNvPr id="6" name="Округлена прямокутна виноска 5"/>
          <p:cNvSpPr/>
          <p:nvPr/>
        </p:nvSpPr>
        <p:spPr>
          <a:xfrm>
            <a:off x="126612" y="6175807"/>
            <a:ext cx="2448272" cy="619472"/>
          </a:xfrm>
          <a:prstGeom prst="wedgeRoundRectCallout">
            <a:avLst>
              <a:gd name="adj1" fmla="val 367"/>
              <a:gd name="adj2" fmla="val 49864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Урок </a:t>
            </a:r>
            <a:r>
              <a:rPr lang="uk-UA" sz="3600" b="1" i="1" kern="0" noProof="0" dirty="0">
                <a:solidFill>
                  <a:srgbClr val="002060"/>
                </a:solidFill>
                <a:latin typeface="Verdana"/>
              </a:rPr>
              <a:t>32</a:t>
            </a:r>
            <a:endParaRPr kumimoji="0" lang="uk-UA" sz="3600" b="1" i="1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8" name="Заголовок 1"/>
          <p:cNvSpPr>
            <a:spLocks noGrp="1"/>
          </p:cNvSpPr>
          <p:nvPr>
            <p:ph type="ctrTitle"/>
          </p:nvPr>
        </p:nvSpPr>
        <p:spPr>
          <a:xfrm>
            <a:off x="4847771" y="668802"/>
            <a:ext cx="7137066" cy="1801607"/>
          </a:xfrm>
        </p:spPr>
        <p:txBody>
          <a:bodyPr>
            <a:noAutofit/>
          </a:bodyPr>
          <a:lstStyle/>
          <a:p>
            <a:r>
              <a:rPr lang="uk-UA" sz="5400" dirty="0"/>
              <a:t>Кодування та декодування інформації</a:t>
            </a:r>
          </a:p>
        </p:txBody>
      </p:sp>
      <p:pic>
        <p:nvPicPr>
          <p:cNvPr id="2" name="Picture 2" descr="code, computer, creative, html, process, technology, web development ic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572532"/>
            <a:ext cx="2407920" cy="2407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code, computer, creative, html, process, technology, web development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225125" y="3644298"/>
            <a:ext cx="2336154" cy="2336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574352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 fontScale="90000"/>
          </a:bodyPr>
          <a:lstStyle/>
          <a:p>
            <a:r>
              <a:rPr lang="uk-UA" dirty="0"/>
              <a:t>Кодування та декодування інформації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5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32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6024" y="3704599"/>
            <a:ext cx="8789305" cy="266260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27746" y="2785403"/>
            <a:ext cx="5314950" cy="54292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466392" y="1196763"/>
            <a:ext cx="10655758" cy="1384995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Декодуй повідомлення, подане азбукою Морзе, і  дізнайся, який сигнал лиха прийнятий в усьому світі.</a:t>
            </a:r>
          </a:p>
        </p:txBody>
      </p:sp>
      <p:pic>
        <p:nvPicPr>
          <p:cNvPr id="13" name="Picture 2" descr="help, question mark ic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7191" y="1236819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158237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5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 fontScale="90000"/>
          </a:bodyPr>
          <a:lstStyle/>
          <a:p>
            <a:r>
              <a:rPr lang="uk-UA" dirty="0"/>
              <a:t>Кодування та декодування інформації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Шарада</a:t>
            </a:r>
            <a:r>
              <a:rPr lang="uk-UA" sz="2800" b="1" i="1" kern="0" dirty="0">
                <a:solidFill>
                  <a:srgbClr val="FFFFFF"/>
                </a:solidFill>
              </a:rPr>
              <a:t> — це загадка, в якій закодовано слово, що складається з кількох частин. Наприклад:</a:t>
            </a:r>
          </a:p>
        </p:txBody>
      </p:sp>
      <p:sp>
        <p:nvSpPr>
          <p:cNvPr id="11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5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32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9" name="Picture 2" descr="https://encrypted-tbn0.gstatic.com/images?q=tbn:ANd9GcSnCm1rb4vbxzLBO7Kvg67NAqWXaMGrQC8uBhKUJDEuwYCIIZy4x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20509" y="2278064"/>
            <a:ext cx="4177656" cy="27800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72008" y="2278064"/>
            <a:ext cx="7103707" cy="4031873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rgbClr val="FFFFFF"/>
                </a:solidFill>
              </a:rPr>
              <a:t>Спочатку прийменник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rgbClr val="FFFFFF"/>
                </a:solidFill>
              </a:rPr>
              <a:t>з двох букв відгадай.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rgbClr val="FFFFFF"/>
                </a:solidFill>
              </a:rPr>
              <a:t>Будинок за містом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rgbClr val="FFFFFF"/>
                </a:solidFill>
              </a:rPr>
              <a:t>до нього додай.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rgbClr val="FFFFFF"/>
                </a:solidFill>
              </a:rPr>
              <a:t>Це слово всім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rgbClr val="FFFFFF"/>
                </a:solidFill>
              </a:rPr>
              <a:t>добре відоме.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rgbClr val="FFFFFF"/>
                </a:solidFill>
              </a:rPr>
              <a:t>Ти з ним зустрічаєшся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rgbClr val="FFFFFF"/>
                </a:solidFill>
              </a:rPr>
              <a:t>в класі й удома.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21142" y="6076566"/>
            <a:ext cx="4171524" cy="707886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4000" b="1" i="1" kern="0" dirty="0">
                <a:solidFill>
                  <a:srgbClr val="FFFFFF"/>
                </a:solidFill>
              </a:rPr>
              <a:t>Задача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820509" y="5243500"/>
            <a:ext cx="4177656" cy="707886"/>
          </a:xfrm>
          <a:prstGeom prst="rect">
            <a:avLst/>
          </a:prstGeom>
          <a:solidFill>
            <a:srgbClr val="0000FF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0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Відповідь:</a:t>
            </a:r>
          </a:p>
        </p:txBody>
      </p:sp>
    </p:spTree>
    <p:extLst>
      <p:ext uri="{BB962C8B-B14F-4D97-AF65-F5344CB8AC3E}">
        <p14:creationId xmlns:p14="http://schemas.microsoft.com/office/powerpoint/2010/main" xmlns="" val="9838135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 animBg="1"/>
      <p:bldP spid="14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 fontScale="90000"/>
          </a:bodyPr>
          <a:lstStyle/>
          <a:p>
            <a:r>
              <a:rPr lang="uk-UA" dirty="0"/>
              <a:t>Кодування та декодування інформації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2677656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Під час зберігання або передавання повідомлень </a:t>
            </a:r>
            <a:r>
              <a:rPr lang="uk-UA" sz="2800" b="1" i="1" kern="0" dirty="0" smtClean="0">
                <a:solidFill>
                  <a:srgbClr val="FFFFFF"/>
                </a:solidFill>
              </a:rPr>
              <a:t>відбувається  </a:t>
            </a:r>
            <a:r>
              <a:rPr lang="uk-UA" sz="2800" b="1" i="1" kern="0" dirty="0">
                <a:solidFill>
                  <a:srgbClr val="FFFF00"/>
                </a:solidFill>
              </a:rPr>
              <a:t>кодування</a:t>
            </a:r>
            <a:r>
              <a:rPr lang="uk-UA" sz="2800" b="1" i="1" kern="0" dirty="0">
                <a:solidFill>
                  <a:srgbClr val="FFFFFF"/>
                </a:solidFill>
              </a:rPr>
              <a:t>  повідомлень, тобто подання їх за допомогою визначеного набору символів.  </a:t>
            </a:r>
            <a:r>
              <a:rPr lang="uk-UA" sz="2800" b="1" i="1" kern="0" dirty="0">
                <a:solidFill>
                  <a:srgbClr val="FFFF00"/>
                </a:solidFill>
              </a:rPr>
              <a:t>Символ</a:t>
            </a:r>
            <a:r>
              <a:rPr lang="uk-UA" sz="2800" b="1" i="1" kern="0" dirty="0">
                <a:solidFill>
                  <a:srgbClr val="FFFFFF"/>
                </a:solidFill>
              </a:rPr>
              <a:t>  – це умовне позначення якогось предмета, поняття або явища.</a:t>
            </a:r>
          </a:p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Наприклад, учень пише диктант.</a:t>
            </a:r>
          </a:p>
        </p:txBody>
      </p:sp>
      <p:sp>
        <p:nvSpPr>
          <p:cNvPr id="11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5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32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3591" y="3951909"/>
            <a:ext cx="9226975" cy="2521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992613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 fontScale="90000"/>
          </a:bodyPr>
          <a:lstStyle/>
          <a:p>
            <a:r>
              <a:rPr lang="uk-UA" dirty="0"/>
              <a:t>Кодування та декодування інформації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>
                <a:solidFill>
                  <a:srgbClr val="FFFFFF"/>
                </a:solidFill>
              </a:rPr>
              <a:t>Ви знаєте, що існує лише сім нот, за допомогою яких можна створити (закодувати) будь-яку мелодію.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11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5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32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08" y="2256761"/>
            <a:ext cx="12050142" cy="1966584"/>
          </a:xfrm>
          <a:prstGeom prst="rect">
            <a:avLst/>
          </a:prstGeom>
        </p:spPr>
      </p:pic>
      <p:pic>
        <p:nvPicPr>
          <p:cNvPr id="9" name="Picture 2" descr="http://yak-prosto.com/images/c/1/yak-navchitisya-chitati-not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03078" y="4298240"/>
            <a:ext cx="4341107" cy="2370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454308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 err="1"/>
              <a:t>Цікавинки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5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ru-RU" sz="1200" kern="0" dirty="0">
                <a:solidFill>
                  <a:srgbClr val="000000"/>
                </a:solidFill>
                <a:latin typeface="Verdana" pitchFamily="34" charset="0"/>
              </a:rPr>
              <a:t>2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008" y="1196763"/>
            <a:ext cx="12050142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А чи знаєш ти, що перші комп’ютери не мали жорстких дисків і всі програми завантажувалися з дискет? Саме тому в більшості програм кнопка, що позначає команду  Зберегти, має вигляд дискети.</a:t>
            </a:r>
          </a:p>
        </p:txBody>
      </p:sp>
      <p:pic>
        <p:nvPicPr>
          <p:cNvPr id="11" name="Picture 2" descr="save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04017" y="3059142"/>
            <a:ext cx="3586124" cy="3586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431301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Запитання і завдання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http://nvip.com.ua/sites/default/files/imagecache/original_watermark/pictures/news/q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525774" y="4780449"/>
            <a:ext cx="1663554" cy="2053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lvl="0" indent="-457200" algn="just">
              <a:buFont typeface="+mj-lt"/>
              <a:buAutoNum type="arabicPeriod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Як ви розумієте, що таке кодування повідомлень?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2008" y="1816516"/>
            <a:ext cx="12050142" cy="954107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2"/>
              <a:defRPr/>
            </a:pPr>
            <a:r>
              <a:rPr lang="uk-UA" sz="2800" b="1" i="1" kern="0" dirty="0">
                <a:solidFill>
                  <a:srgbClr val="002060"/>
                </a:solidFill>
              </a:rPr>
              <a:t>Які способи кодування текстових повідомлень ви знаєте?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2008" y="2916735"/>
            <a:ext cx="12050142" cy="523220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>
              <a:buFont typeface="+mj-lt"/>
              <a:buAutoNum type="arabicPeriod" startAt="3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Як ви розумієте, що таке декодування повідомлень?</a:t>
            </a:r>
          </a:p>
        </p:txBody>
      </p:sp>
      <p:sp>
        <p:nvSpPr>
          <p:cNvPr id="10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5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ru-RU" sz="1200" kern="0" dirty="0">
                <a:solidFill>
                  <a:srgbClr val="000000"/>
                </a:solidFill>
                <a:latin typeface="Verdana" pitchFamily="34" charset="0"/>
              </a:rPr>
              <a:t>2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3" name="Picture 2" descr="code, computer, css, html, html5, responsive, web ic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18096" y="3439955"/>
            <a:ext cx="3253565" cy="3253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705899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Запитання і завдання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Розгадайте ребус</a:t>
            </a:r>
          </a:p>
        </p:txBody>
      </p:sp>
      <p:sp>
        <p:nvSpPr>
          <p:cNvPr id="11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5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32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14" name="Picture 2" descr="http://www.zarobytyhroshi.com/images/243_1c7236e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27977" y="5301208"/>
            <a:ext cx="1561356" cy="1561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4700501" y="5445224"/>
            <a:ext cx="6179706" cy="102155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5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Times New Roman" panose="02020603050405020304" pitchFamily="18" charset="0"/>
              </a:rPr>
              <a:t>Декодування</a:t>
            </a: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034" y="1889965"/>
            <a:ext cx="11150701" cy="3210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117016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Запитання і завдання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Пронумеруй букви в таблиці та закодуй повідомлення.</a:t>
            </a:r>
          </a:p>
        </p:txBody>
      </p:sp>
      <p:sp>
        <p:nvSpPr>
          <p:cNvPr id="4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5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ru-RU" sz="1200" kern="0" dirty="0">
                <a:solidFill>
                  <a:srgbClr val="000000"/>
                </a:solidFill>
                <a:latin typeface="Verdana" pitchFamily="34" charset="0"/>
              </a:rPr>
              <a:t>2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98903" y="2276591"/>
            <a:ext cx="10396352" cy="715089"/>
          </a:xfrm>
          <a:prstGeom prst="round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БЕЗ ВІРНОГО ДРУГА ВЕЛИКА ТУГА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65973" y="3053672"/>
            <a:ext cx="7968452" cy="3540346"/>
          </a:xfrm>
          <a:prstGeom prst="rect">
            <a:avLst/>
          </a:prstGeom>
        </p:spPr>
      </p:pic>
      <p:graphicFrame>
        <p:nvGraphicFramePr>
          <p:cNvPr id="15" name="Таблиця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046923089"/>
              </p:ext>
            </p:extLst>
          </p:nvPr>
        </p:nvGraphicFramePr>
        <p:xfrm>
          <a:off x="2227913" y="4205800"/>
          <a:ext cx="4464493" cy="443197"/>
        </p:xfrm>
        <a:graphic>
          <a:graphicData uri="http://schemas.openxmlformats.org/drawingml/2006/table">
            <a:tbl>
              <a:tblPr firstRow="1" bandRow="1"/>
              <a:tblGrid>
                <a:gridCol w="405863">
                  <a:extLst>
                    <a:ext uri="{9D8B030D-6E8A-4147-A177-3AD203B41FA5}">
                      <a16:colId xmlns:a16="http://schemas.microsoft.com/office/drawing/2014/main" xmlns="" val="1248614820"/>
                    </a:ext>
                  </a:extLst>
                </a:gridCol>
                <a:gridCol w="405863">
                  <a:extLst>
                    <a:ext uri="{9D8B030D-6E8A-4147-A177-3AD203B41FA5}">
                      <a16:colId xmlns:a16="http://schemas.microsoft.com/office/drawing/2014/main" xmlns="" val="2261077658"/>
                    </a:ext>
                  </a:extLst>
                </a:gridCol>
                <a:gridCol w="405863">
                  <a:extLst>
                    <a:ext uri="{9D8B030D-6E8A-4147-A177-3AD203B41FA5}">
                      <a16:colId xmlns:a16="http://schemas.microsoft.com/office/drawing/2014/main" xmlns="" val="1764796341"/>
                    </a:ext>
                  </a:extLst>
                </a:gridCol>
                <a:gridCol w="405863">
                  <a:extLst>
                    <a:ext uri="{9D8B030D-6E8A-4147-A177-3AD203B41FA5}">
                      <a16:colId xmlns:a16="http://schemas.microsoft.com/office/drawing/2014/main" xmlns="" val="1584660637"/>
                    </a:ext>
                  </a:extLst>
                </a:gridCol>
                <a:gridCol w="405863">
                  <a:extLst>
                    <a:ext uri="{9D8B030D-6E8A-4147-A177-3AD203B41FA5}">
                      <a16:colId xmlns:a16="http://schemas.microsoft.com/office/drawing/2014/main" xmlns="" val="3999892331"/>
                    </a:ext>
                  </a:extLst>
                </a:gridCol>
                <a:gridCol w="405863">
                  <a:extLst>
                    <a:ext uri="{9D8B030D-6E8A-4147-A177-3AD203B41FA5}">
                      <a16:colId xmlns:a16="http://schemas.microsoft.com/office/drawing/2014/main" xmlns="" val="3686584231"/>
                    </a:ext>
                  </a:extLst>
                </a:gridCol>
                <a:gridCol w="405863">
                  <a:extLst>
                    <a:ext uri="{9D8B030D-6E8A-4147-A177-3AD203B41FA5}">
                      <a16:colId xmlns:a16="http://schemas.microsoft.com/office/drawing/2014/main" xmlns="" val="1683998352"/>
                    </a:ext>
                  </a:extLst>
                </a:gridCol>
                <a:gridCol w="405863">
                  <a:extLst>
                    <a:ext uri="{9D8B030D-6E8A-4147-A177-3AD203B41FA5}">
                      <a16:colId xmlns:a16="http://schemas.microsoft.com/office/drawing/2014/main" xmlns="" val="4162154159"/>
                    </a:ext>
                  </a:extLst>
                </a:gridCol>
                <a:gridCol w="405863">
                  <a:extLst>
                    <a:ext uri="{9D8B030D-6E8A-4147-A177-3AD203B41FA5}">
                      <a16:colId xmlns:a16="http://schemas.microsoft.com/office/drawing/2014/main" xmlns="" val="247887642"/>
                    </a:ext>
                  </a:extLst>
                </a:gridCol>
                <a:gridCol w="405863">
                  <a:extLst>
                    <a:ext uri="{9D8B030D-6E8A-4147-A177-3AD203B41FA5}">
                      <a16:colId xmlns:a16="http://schemas.microsoft.com/office/drawing/2014/main" xmlns="" val="782305068"/>
                    </a:ext>
                  </a:extLst>
                </a:gridCol>
                <a:gridCol w="405863">
                  <a:extLst>
                    <a:ext uri="{9D8B030D-6E8A-4147-A177-3AD203B41FA5}">
                      <a16:colId xmlns:a16="http://schemas.microsoft.com/office/drawing/2014/main" xmlns="" val="3283020856"/>
                    </a:ext>
                  </a:extLst>
                </a:gridCol>
              </a:tblGrid>
              <a:tr h="44319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200" b="1" i="1" dirty="0">
                          <a:solidFill>
                            <a:srgbClr val="000000"/>
                          </a:solidFill>
                        </a:rPr>
                        <a:t>1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200" b="1" i="1" dirty="0">
                          <a:solidFill>
                            <a:srgbClr val="000000"/>
                          </a:solidFill>
                        </a:rPr>
                        <a:t>2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200" b="1" i="1" dirty="0">
                          <a:solidFill>
                            <a:srgbClr val="000000"/>
                          </a:solidFill>
                        </a:rPr>
                        <a:t>3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200" b="1" i="1" dirty="0">
                          <a:solidFill>
                            <a:srgbClr val="000000"/>
                          </a:solidFill>
                        </a:rPr>
                        <a:t>4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200" b="1" i="1" dirty="0">
                          <a:solidFill>
                            <a:srgbClr val="000000"/>
                          </a:solidFill>
                        </a:rPr>
                        <a:t>5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200" b="1" i="1" dirty="0">
                          <a:solidFill>
                            <a:srgbClr val="000000"/>
                          </a:solidFill>
                        </a:rPr>
                        <a:t>6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200" b="1" i="1" dirty="0">
                          <a:solidFill>
                            <a:srgbClr val="000000"/>
                          </a:solidFill>
                        </a:rPr>
                        <a:t>7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200" b="1" i="1" dirty="0">
                          <a:solidFill>
                            <a:srgbClr val="000000"/>
                          </a:solidFill>
                        </a:rPr>
                        <a:t>8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200" b="1" i="1" dirty="0">
                          <a:solidFill>
                            <a:srgbClr val="000000"/>
                          </a:solidFill>
                        </a:rPr>
                        <a:t>9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200" b="1" i="1" dirty="0">
                          <a:solidFill>
                            <a:srgbClr val="000000"/>
                          </a:solidFill>
                        </a:rPr>
                        <a:t>10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200" b="1" i="1" dirty="0">
                          <a:solidFill>
                            <a:srgbClr val="000000"/>
                          </a:solidFill>
                        </a:rPr>
                        <a:t>11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467395079"/>
                  </a:ext>
                </a:extLst>
              </a:tr>
            </a:tbl>
          </a:graphicData>
        </a:graphic>
      </p:graphicFrame>
      <p:graphicFrame>
        <p:nvGraphicFramePr>
          <p:cNvPr id="16" name="Таблиця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870768661"/>
              </p:ext>
            </p:extLst>
          </p:nvPr>
        </p:nvGraphicFramePr>
        <p:xfrm>
          <a:off x="2227913" y="5178310"/>
          <a:ext cx="4464493" cy="443197"/>
        </p:xfrm>
        <a:graphic>
          <a:graphicData uri="http://schemas.openxmlformats.org/drawingml/2006/table">
            <a:tbl>
              <a:tblPr firstRow="1" bandRow="1"/>
              <a:tblGrid>
                <a:gridCol w="405863">
                  <a:extLst>
                    <a:ext uri="{9D8B030D-6E8A-4147-A177-3AD203B41FA5}">
                      <a16:colId xmlns:a16="http://schemas.microsoft.com/office/drawing/2014/main" xmlns="" val="1248614820"/>
                    </a:ext>
                  </a:extLst>
                </a:gridCol>
                <a:gridCol w="405863">
                  <a:extLst>
                    <a:ext uri="{9D8B030D-6E8A-4147-A177-3AD203B41FA5}">
                      <a16:colId xmlns:a16="http://schemas.microsoft.com/office/drawing/2014/main" xmlns="" val="2261077658"/>
                    </a:ext>
                  </a:extLst>
                </a:gridCol>
                <a:gridCol w="405863">
                  <a:extLst>
                    <a:ext uri="{9D8B030D-6E8A-4147-A177-3AD203B41FA5}">
                      <a16:colId xmlns:a16="http://schemas.microsoft.com/office/drawing/2014/main" xmlns="" val="1764796341"/>
                    </a:ext>
                  </a:extLst>
                </a:gridCol>
                <a:gridCol w="405863">
                  <a:extLst>
                    <a:ext uri="{9D8B030D-6E8A-4147-A177-3AD203B41FA5}">
                      <a16:colId xmlns:a16="http://schemas.microsoft.com/office/drawing/2014/main" xmlns="" val="1584660637"/>
                    </a:ext>
                  </a:extLst>
                </a:gridCol>
                <a:gridCol w="405863">
                  <a:extLst>
                    <a:ext uri="{9D8B030D-6E8A-4147-A177-3AD203B41FA5}">
                      <a16:colId xmlns:a16="http://schemas.microsoft.com/office/drawing/2014/main" xmlns="" val="3999892331"/>
                    </a:ext>
                  </a:extLst>
                </a:gridCol>
                <a:gridCol w="405863">
                  <a:extLst>
                    <a:ext uri="{9D8B030D-6E8A-4147-A177-3AD203B41FA5}">
                      <a16:colId xmlns:a16="http://schemas.microsoft.com/office/drawing/2014/main" xmlns="" val="3686584231"/>
                    </a:ext>
                  </a:extLst>
                </a:gridCol>
                <a:gridCol w="405863">
                  <a:extLst>
                    <a:ext uri="{9D8B030D-6E8A-4147-A177-3AD203B41FA5}">
                      <a16:colId xmlns:a16="http://schemas.microsoft.com/office/drawing/2014/main" xmlns="" val="1683998352"/>
                    </a:ext>
                  </a:extLst>
                </a:gridCol>
                <a:gridCol w="405863">
                  <a:extLst>
                    <a:ext uri="{9D8B030D-6E8A-4147-A177-3AD203B41FA5}">
                      <a16:colId xmlns:a16="http://schemas.microsoft.com/office/drawing/2014/main" xmlns="" val="4162154159"/>
                    </a:ext>
                  </a:extLst>
                </a:gridCol>
                <a:gridCol w="405863">
                  <a:extLst>
                    <a:ext uri="{9D8B030D-6E8A-4147-A177-3AD203B41FA5}">
                      <a16:colId xmlns:a16="http://schemas.microsoft.com/office/drawing/2014/main" xmlns="" val="247887642"/>
                    </a:ext>
                  </a:extLst>
                </a:gridCol>
                <a:gridCol w="405863">
                  <a:extLst>
                    <a:ext uri="{9D8B030D-6E8A-4147-A177-3AD203B41FA5}">
                      <a16:colId xmlns:a16="http://schemas.microsoft.com/office/drawing/2014/main" xmlns="" val="782305068"/>
                    </a:ext>
                  </a:extLst>
                </a:gridCol>
                <a:gridCol w="405863">
                  <a:extLst>
                    <a:ext uri="{9D8B030D-6E8A-4147-A177-3AD203B41FA5}">
                      <a16:colId xmlns:a16="http://schemas.microsoft.com/office/drawing/2014/main" xmlns="" val="3283020856"/>
                    </a:ext>
                  </a:extLst>
                </a:gridCol>
              </a:tblGrid>
              <a:tr h="44319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200" b="1" i="1" dirty="0">
                          <a:solidFill>
                            <a:srgbClr val="000000"/>
                          </a:solidFill>
                        </a:rPr>
                        <a:t>12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200" b="1" i="1" dirty="0">
                          <a:solidFill>
                            <a:srgbClr val="000000"/>
                          </a:solidFill>
                        </a:rPr>
                        <a:t>13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200" b="1" i="1" dirty="0">
                          <a:solidFill>
                            <a:srgbClr val="000000"/>
                          </a:solidFill>
                        </a:rPr>
                        <a:t>14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200" b="1" i="1" dirty="0">
                          <a:solidFill>
                            <a:srgbClr val="000000"/>
                          </a:solidFill>
                        </a:rPr>
                        <a:t>15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200" b="1" i="1" dirty="0">
                          <a:solidFill>
                            <a:srgbClr val="000000"/>
                          </a:solidFill>
                        </a:rPr>
                        <a:t>16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200" b="1" i="1" dirty="0">
                          <a:solidFill>
                            <a:srgbClr val="000000"/>
                          </a:solidFill>
                        </a:rPr>
                        <a:t>17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200" b="1" i="1" dirty="0">
                          <a:solidFill>
                            <a:srgbClr val="000000"/>
                          </a:solidFill>
                        </a:rPr>
                        <a:t>18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200" b="1" i="1" dirty="0">
                          <a:solidFill>
                            <a:srgbClr val="000000"/>
                          </a:solidFill>
                        </a:rPr>
                        <a:t>19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200" b="1" i="1" dirty="0">
                          <a:solidFill>
                            <a:srgbClr val="000000"/>
                          </a:solidFill>
                        </a:rPr>
                        <a:t>20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200" b="1" i="1" dirty="0">
                          <a:solidFill>
                            <a:srgbClr val="000000"/>
                          </a:solidFill>
                        </a:rPr>
                        <a:t>21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200" b="1" i="1" dirty="0">
                          <a:solidFill>
                            <a:srgbClr val="000000"/>
                          </a:solidFill>
                        </a:rPr>
                        <a:t>22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467395079"/>
                  </a:ext>
                </a:extLst>
              </a:tr>
            </a:tbl>
          </a:graphicData>
        </a:graphic>
      </p:graphicFrame>
      <p:graphicFrame>
        <p:nvGraphicFramePr>
          <p:cNvPr id="17" name="Таблиця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982094430"/>
              </p:ext>
            </p:extLst>
          </p:nvPr>
        </p:nvGraphicFramePr>
        <p:xfrm>
          <a:off x="2225262" y="6150820"/>
          <a:ext cx="4464493" cy="443197"/>
        </p:xfrm>
        <a:graphic>
          <a:graphicData uri="http://schemas.openxmlformats.org/drawingml/2006/table">
            <a:tbl>
              <a:tblPr firstRow="1" bandRow="1"/>
              <a:tblGrid>
                <a:gridCol w="405863">
                  <a:extLst>
                    <a:ext uri="{9D8B030D-6E8A-4147-A177-3AD203B41FA5}">
                      <a16:colId xmlns:a16="http://schemas.microsoft.com/office/drawing/2014/main" xmlns="" val="1248614820"/>
                    </a:ext>
                  </a:extLst>
                </a:gridCol>
                <a:gridCol w="405863">
                  <a:extLst>
                    <a:ext uri="{9D8B030D-6E8A-4147-A177-3AD203B41FA5}">
                      <a16:colId xmlns:a16="http://schemas.microsoft.com/office/drawing/2014/main" xmlns="" val="2261077658"/>
                    </a:ext>
                  </a:extLst>
                </a:gridCol>
                <a:gridCol w="405863">
                  <a:extLst>
                    <a:ext uri="{9D8B030D-6E8A-4147-A177-3AD203B41FA5}">
                      <a16:colId xmlns:a16="http://schemas.microsoft.com/office/drawing/2014/main" xmlns="" val="1764796341"/>
                    </a:ext>
                  </a:extLst>
                </a:gridCol>
                <a:gridCol w="405863">
                  <a:extLst>
                    <a:ext uri="{9D8B030D-6E8A-4147-A177-3AD203B41FA5}">
                      <a16:colId xmlns:a16="http://schemas.microsoft.com/office/drawing/2014/main" xmlns="" val="1584660637"/>
                    </a:ext>
                  </a:extLst>
                </a:gridCol>
                <a:gridCol w="405863">
                  <a:extLst>
                    <a:ext uri="{9D8B030D-6E8A-4147-A177-3AD203B41FA5}">
                      <a16:colId xmlns:a16="http://schemas.microsoft.com/office/drawing/2014/main" xmlns="" val="3999892331"/>
                    </a:ext>
                  </a:extLst>
                </a:gridCol>
                <a:gridCol w="405863">
                  <a:extLst>
                    <a:ext uri="{9D8B030D-6E8A-4147-A177-3AD203B41FA5}">
                      <a16:colId xmlns:a16="http://schemas.microsoft.com/office/drawing/2014/main" xmlns="" val="3686584231"/>
                    </a:ext>
                  </a:extLst>
                </a:gridCol>
                <a:gridCol w="405863">
                  <a:extLst>
                    <a:ext uri="{9D8B030D-6E8A-4147-A177-3AD203B41FA5}">
                      <a16:colId xmlns:a16="http://schemas.microsoft.com/office/drawing/2014/main" xmlns="" val="1683998352"/>
                    </a:ext>
                  </a:extLst>
                </a:gridCol>
                <a:gridCol w="405863">
                  <a:extLst>
                    <a:ext uri="{9D8B030D-6E8A-4147-A177-3AD203B41FA5}">
                      <a16:colId xmlns:a16="http://schemas.microsoft.com/office/drawing/2014/main" xmlns="" val="4162154159"/>
                    </a:ext>
                  </a:extLst>
                </a:gridCol>
                <a:gridCol w="405863">
                  <a:extLst>
                    <a:ext uri="{9D8B030D-6E8A-4147-A177-3AD203B41FA5}">
                      <a16:colId xmlns:a16="http://schemas.microsoft.com/office/drawing/2014/main" xmlns="" val="247887642"/>
                    </a:ext>
                  </a:extLst>
                </a:gridCol>
                <a:gridCol w="405863">
                  <a:extLst>
                    <a:ext uri="{9D8B030D-6E8A-4147-A177-3AD203B41FA5}">
                      <a16:colId xmlns:a16="http://schemas.microsoft.com/office/drawing/2014/main" xmlns="" val="782305068"/>
                    </a:ext>
                  </a:extLst>
                </a:gridCol>
                <a:gridCol w="405863">
                  <a:extLst>
                    <a:ext uri="{9D8B030D-6E8A-4147-A177-3AD203B41FA5}">
                      <a16:colId xmlns:a16="http://schemas.microsoft.com/office/drawing/2014/main" xmlns="" val="3283020856"/>
                    </a:ext>
                  </a:extLst>
                </a:gridCol>
              </a:tblGrid>
              <a:tr h="44319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200" b="1" i="1" dirty="0">
                          <a:solidFill>
                            <a:srgbClr val="000000"/>
                          </a:solidFill>
                        </a:rPr>
                        <a:t>23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200" b="1" i="1" dirty="0">
                          <a:solidFill>
                            <a:srgbClr val="000000"/>
                          </a:solidFill>
                        </a:rPr>
                        <a:t>24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200" b="1" i="1" dirty="0">
                          <a:solidFill>
                            <a:srgbClr val="000000"/>
                          </a:solidFill>
                        </a:rPr>
                        <a:t>25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200" b="1" i="1" dirty="0">
                          <a:solidFill>
                            <a:srgbClr val="000000"/>
                          </a:solidFill>
                        </a:rPr>
                        <a:t>26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200" b="1" i="1" dirty="0">
                          <a:solidFill>
                            <a:srgbClr val="000000"/>
                          </a:solidFill>
                        </a:rPr>
                        <a:t>27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200" b="1" i="1" dirty="0">
                          <a:solidFill>
                            <a:srgbClr val="000000"/>
                          </a:solidFill>
                        </a:rPr>
                        <a:t>28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200" b="1" i="1" dirty="0">
                          <a:solidFill>
                            <a:srgbClr val="000000"/>
                          </a:solidFill>
                        </a:rPr>
                        <a:t>29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200" b="1" i="1" dirty="0">
                          <a:solidFill>
                            <a:srgbClr val="000000"/>
                          </a:solidFill>
                        </a:rPr>
                        <a:t>30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200" b="1" i="1" dirty="0">
                          <a:solidFill>
                            <a:srgbClr val="000000"/>
                          </a:solidFill>
                        </a:rPr>
                        <a:t>31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200" b="1" i="1" dirty="0">
                          <a:solidFill>
                            <a:srgbClr val="000000"/>
                          </a:solidFill>
                        </a:rPr>
                        <a:t>32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200" b="1" i="1" dirty="0">
                          <a:solidFill>
                            <a:srgbClr val="000000"/>
                          </a:solidFill>
                        </a:rPr>
                        <a:t>33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467395079"/>
                  </a:ext>
                </a:extLst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7084583" y="4698564"/>
            <a:ext cx="29498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sz="2000" b="1" i="1" dirty="0">
                <a:solidFill>
                  <a:srgbClr val="000000"/>
                </a:solidFill>
                <a:latin typeface="Arial" panose="020B0604020202020204" pitchFamily="34" charset="0"/>
              </a:rPr>
              <a:t>2 7 10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084583" y="4970522"/>
            <a:ext cx="29201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sz="2000" b="1" i="1" dirty="0">
                <a:solidFill>
                  <a:srgbClr val="000000"/>
                </a:solidFill>
                <a:latin typeface="Arial" panose="020B0604020202020204" pitchFamily="34" charset="0"/>
              </a:rPr>
              <a:t>3 12 21 18 19 4 19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084583" y="5221397"/>
            <a:ext cx="29201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sz="2000" b="1" i="1" dirty="0">
                <a:solidFill>
                  <a:srgbClr val="000000"/>
                </a:solidFill>
                <a:latin typeface="Arial" panose="020B0604020202020204" pitchFamily="34" charset="0"/>
              </a:rPr>
              <a:t>6 21 24 4 1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084583" y="5495542"/>
            <a:ext cx="29201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sz="2000" b="1" i="1" dirty="0">
                <a:solidFill>
                  <a:srgbClr val="000000"/>
                </a:solidFill>
                <a:latin typeface="Arial" panose="020B0604020202020204" pitchFamily="34" charset="0"/>
              </a:rPr>
              <a:t>3 7 16 11 15 1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099407" y="5744230"/>
            <a:ext cx="29201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sz="2000" b="1" i="1" dirty="0">
                <a:solidFill>
                  <a:srgbClr val="000000"/>
                </a:solidFill>
                <a:latin typeface="Arial" panose="020B0604020202020204" pitchFamily="34" charset="0"/>
              </a:rPr>
              <a:t>23 24 4 1</a:t>
            </a:r>
          </a:p>
        </p:txBody>
      </p:sp>
    </p:spTree>
    <p:extLst>
      <p:ext uri="{BB962C8B-B14F-4D97-AF65-F5344CB8AC3E}">
        <p14:creationId xmlns:p14="http://schemas.microsoft.com/office/powerpoint/2010/main" xmlns="" val="15427057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Click="0">
        <p14:gallery dir="l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8" grpId="0"/>
      <p:bldP spid="19" grpId="0"/>
      <p:bldP spid="20" grpId="0"/>
      <p:bldP spid="21" grpId="0"/>
      <p:bldP spid="2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Запитання і завдання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Спочатку прийменник з трьох букв відгадай, Від «коней» дві літери перші додай,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Візьми дві останні від слова «корова»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— І ось ми отримали слово... .</a:t>
            </a:r>
          </a:p>
        </p:txBody>
      </p:sp>
      <p:sp>
        <p:nvSpPr>
          <p:cNvPr id="4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5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ru-RU" sz="1200" kern="0" dirty="0">
                <a:solidFill>
                  <a:srgbClr val="000000"/>
                </a:solidFill>
                <a:latin typeface="Verdana" pitchFamily="34" charset="0"/>
              </a:rPr>
              <a:t>2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10" name="Picture 2" descr="http://kovel.ua/files/imagecache/800x600s/object/logo/goldenhorseshoe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660" b="9120"/>
          <a:stretch/>
        </p:blipFill>
        <p:spPr bwMode="auto">
          <a:xfrm>
            <a:off x="1438804" y="3165448"/>
            <a:ext cx="3644641" cy="3269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7554984" y="4373966"/>
            <a:ext cx="4171524" cy="707886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4000" b="1" i="1" kern="0" dirty="0">
                <a:solidFill>
                  <a:srgbClr val="FFFFFF"/>
                </a:solidFill>
              </a:rPr>
              <a:t>Підкова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554351" y="3540900"/>
            <a:ext cx="4177656" cy="707886"/>
          </a:xfrm>
          <a:prstGeom prst="rect">
            <a:avLst/>
          </a:prstGeom>
          <a:solidFill>
            <a:srgbClr val="0000FF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0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Відповідь:</a:t>
            </a:r>
          </a:p>
        </p:txBody>
      </p:sp>
    </p:spTree>
    <p:extLst>
      <p:ext uri="{BB962C8B-B14F-4D97-AF65-F5344CB8AC3E}">
        <p14:creationId xmlns:p14="http://schemas.microsoft.com/office/powerpoint/2010/main" xmlns="" val="27703622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Click="0">
        <p14:gallery dir="l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Запитання і завдання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Букви закодовані за допомогою прапорців.</a:t>
            </a:r>
          </a:p>
        </p:txBody>
      </p:sp>
      <p:sp>
        <p:nvSpPr>
          <p:cNvPr id="4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5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ru-RU" sz="1200" kern="0" dirty="0">
                <a:solidFill>
                  <a:srgbClr val="000000"/>
                </a:solidFill>
                <a:latin typeface="Verdana" pitchFamily="34" charset="0"/>
              </a:rPr>
              <a:t>2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01270" y="3335353"/>
            <a:ext cx="7920880" cy="31510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772022" y="4282994"/>
            <a:ext cx="4350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sz="2800" b="1" i="1" dirty="0">
                <a:solidFill>
                  <a:srgbClr val="000000"/>
                </a:solidFill>
                <a:latin typeface="Arial" panose="020B0604020202020204" pitchFamily="34" charset="0"/>
              </a:rPr>
              <a:t>Країна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729662" y="5230635"/>
            <a:ext cx="4350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sz="2800" b="1" i="1" dirty="0">
                <a:solidFill>
                  <a:srgbClr val="000000"/>
                </a:solidFill>
                <a:latin typeface="Arial" panose="020B0604020202020204" pitchFamily="34" charset="0"/>
              </a:rPr>
              <a:t>знань</a:t>
            </a: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39630" y="1749233"/>
            <a:ext cx="8314898" cy="155180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72008" y="3365511"/>
            <a:ext cx="3926555" cy="1384995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Декодуй і назви подане повідомлення.</a:t>
            </a:r>
          </a:p>
        </p:txBody>
      </p:sp>
    </p:spTree>
    <p:extLst>
      <p:ext uri="{BB962C8B-B14F-4D97-AF65-F5344CB8AC3E}">
        <p14:creationId xmlns:p14="http://schemas.microsoft.com/office/powerpoint/2010/main" xmlns="" val="19647476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Click="0">
        <p14:gallery dir="l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5" grpId="0"/>
      <p:bldP spid="16" grpId="0"/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Логічна розминка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Розгадайте ребус</a:t>
            </a:r>
          </a:p>
        </p:txBody>
      </p:sp>
      <p:sp>
        <p:nvSpPr>
          <p:cNvPr id="11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5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32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grpSp>
        <p:nvGrpSpPr>
          <p:cNvPr id="8" name="Групувати 7"/>
          <p:cNvGrpSpPr/>
          <p:nvPr/>
        </p:nvGrpSpPr>
        <p:grpSpPr>
          <a:xfrm>
            <a:off x="286192" y="2076524"/>
            <a:ext cx="11341928" cy="3145568"/>
            <a:chOff x="323528" y="2516938"/>
            <a:chExt cx="8311283" cy="2305050"/>
          </a:xfrm>
        </p:grpSpPr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23528" y="2516938"/>
              <a:ext cx="6343650" cy="2305050"/>
            </a:xfrm>
            <a:prstGeom prst="rect">
              <a:avLst/>
            </a:prstGeom>
          </p:spPr>
        </p:pic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39336" y="2636912"/>
              <a:ext cx="1895475" cy="1952625"/>
            </a:xfrm>
            <a:prstGeom prst="rect">
              <a:avLst/>
            </a:prstGeom>
          </p:spPr>
        </p:pic>
      </p:grpSp>
      <p:pic>
        <p:nvPicPr>
          <p:cNvPr id="14" name="Picture 2" descr="http://www.zarobytyhroshi.com/images/243_1c7236e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27977" y="5301208"/>
            <a:ext cx="1561356" cy="1561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4700501" y="5445224"/>
            <a:ext cx="6179706" cy="102155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5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Times New Roman" panose="02020603050405020304" pitchFamily="18" charset="0"/>
              </a:rPr>
              <a:t>Кодування</a:t>
            </a:r>
          </a:p>
        </p:txBody>
      </p:sp>
    </p:spTree>
    <p:extLst>
      <p:ext uri="{BB962C8B-B14F-4D97-AF65-F5344CB8AC3E}">
        <p14:creationId xmlns:p14="http://schemas.microsoft.com/office/powerpoint/2010/main" xmlns="" val="20666971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Запитання і завдання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5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ru-RU" sz="1200" kern="0" dirty="0">
                <a:solidFill>
                  <a:srgbClr val="000000"/>
                </a:solidFill>
                <a:latin typeface="Verdana" pitchFamily="34" charset="0"/>
              </a:rPr>
              <a:t>2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11699" y="4776230"/>
            <a:ext cx="8716440" cy="164643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314643" y="4892019"/>
            <a:ext cx="576064" cy="578882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К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495875" y="4892019"/>
            <a:ext cx="576064" cy="578882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а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677107" y="4892019"/>
            <a:ext cx="576064" cy="578882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л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828822" y="4876813"/>
            <a:ext cx="576064" cy="578882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и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975766" y="4876813"/>
            <a:ext cx="576064" cy="578882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н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11449" y="4876813"/>
            <a:ext cx="576064" cy="578882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а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35292" y="1863127"/>
            <a:ext cx="8314898" cy="1551805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55224" y="5558573"/>
            <a:ext cx="1052619" cy="870685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79851" y="5630581"/>
            <a:ext cx="1067261" cy="72008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31979" y="5558573"/>
            <a:ext cx="1080120" cy="800089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19533" y="5571849"/>
            <a:ext cx="1116701" cy="85082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736235" y="5568277"/>
            <a:ext cx="1162534" cy="854392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29960" y="5630581"/>
            <a:ext cx="1067261" cy="72008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72008" y="3589818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Розглянь малюнок. Назви і закодуй назву рослинного символу України.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Букви закодовані за допомогою прапорців.</a:t>
            </a:r>
          </a:p>
        </p:txBody>
      </p:sp>
    </p:spTree>
    <p:extLst>
      <p:ext uri="{BB962C8B-B14F-4D97-AF65-F5344CB8AC3E}">
        <p14:creationId xmlns:p14="http://schemas.microsoft.com/office/powerpoint/2010/main" xmlns="" val="1850708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Click="0">
        <p14:gallery dir="l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50"/>
                            </p:stCondLst>
                            <p:childTnLst>
                              <p:par>
                                <p:cTn id="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250"/>
                            </p:stCondLst>
                            <p:childTnLst>
                              <p:par>
                                <p:cTn id="4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750"/>
                            </p:stCondLst>
                            <p:childTnLst>
                              <p:par>
                                <p:cTn id="5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50"/>
                            </p:stCondLst>
                            <p:childTnLst>
                              <p:par>
                                <p:cTn id="6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500"/>
                            </p:stCondLst>
                            <p:childTnLst>
                              <p:par>
                                <p:cTn id="7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250"/>
                            </p:stCondLst>
                            <p:childTnLst>
                              <p:par>
                                <p:cTn id="7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3000"/>
                            </p:stCondLst>
                            <p:childTnLst>
                              <p:par>
                                <p:cTn id="7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3750"/>
                            </p:stCondLst>
                            <p:childTnLst>
                              <p:par>
                                <p:cTn id="8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23" grpId="0" animBg="1"/>
      <p:bldP spid="2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Запитання і завдання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Правило кодування</a:t>
            </a:r>
            <a:r>
              <a:rPr lang="uk-UA" sz="2800" b="1" i="1" kern="0" dirty="0">
                <a:solidFill>
                  <a:srgbClr val="FFFFFF"/>
                </a:solidFill>
              </a:rPr>
              <a:t>: кожну   літеру   повідомлення замінити її порядковим номером в алфавіті.</a:t>
            </a:r>
          </a:p>
        </p:txBody>
      </p:sp>
      <p:sp>
        <p:nvSpPr>
          <p:cNvPr id="4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5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ru-RU" sz="1200" kern="0" dirty="0">
                <a:solidFill>
                  <a:srgbClr val="000000"/>
                </a:solidFill>
                <a:latin typeface="Verdana" pitchFamily="34" charset="0"/>
              </a:rPr>
              <a:t>2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2007" y="2278064"/>
            <a:ext cx="4747965" cy="1569660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6 19 2 21 19 17 24</a:t>
            </a:r>
          </a:p>
          <a:p>
            <a:pPr marL="0" marR="0" lvl="0" indent="0" algn="just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3 22 32 6 11</a:t>
            </a:r>
          </a:p>
          <a:p>
            <a:pPr marL="0" marR="0" lvl="0" indent="0" algn="just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6 19 2 21 7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4773" y="2355085"/>
            <a:ext cx="7067377" cy="393722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2006" y="4162212"/>
            <a:ext cx="4747965" cy="1754326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Доброму</a:t>
            </a:r>
          </a:p>
          <a:p>
            <a:pPr marL="0" marR="0" lvl="0" indent="0" algn="just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всюди</a:t>
            </a:r>
          </a:p>
          <a:p>
            <a:pPr marL="0" marR="0" lvl="0" indent="0" algn="just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добре</a:t>
            </a:r>
          </a:p>
        </p:txBody>
      </p:sp>
    </p:spTree>
    <p:extLst>
      <p:ext uri="{BB962C8B-B14F-4D97-AF65-F5344CB8AC3E}">
        <p14:creationId xmlns:p14="http://schemas.microsoft.com/office/powerpoint/2010/main" xmlns="" val="8146342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Click="0">
        <p14:gallery dir="l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Запитання і завдання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Правило кодування</a:t>
            </a:r>
            <a:r>
              <a:rPr lang="uk-UA" sz="2800" b="1" i="1" kern="0" dirty="0">
                <a:solidFill>
                  <a:srgbClr val="FFFFFF"/>
                </a:solidFill>
              </a:rPr>
              <a:t>: кожну   літеру   повідомлення замінити її порядковим номером в алфавіті.</a:t>
            </a:r>
          </a:p>
        </p:txBody>
      </p:sp>
      <p:sp>
        <p:nvSpPr>
          <p:cNvPr id="4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5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ru-RU" sz="1200" kern="0" dirty="0">
                <a:solidFill>
                  <a:srgbClr val="000000"/>
                </a:solidFill>
                <a:latin typeface="Verdana" pitchFamily="34" charset="0"/>
              </a:rPr>
              <a:t>2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2007" y="2278064"/>
            <a:ext cx="4747965" cy="1785104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200" b="1" i="1" kern="0" dirty="0">
                <a:solidFill>
                  <a:srgbClr val="FFFFFF"/>
                </a:solidFill>
              </a:rPr>
              <a:t>18 1 14 2 12 16 31 29 19 32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200" b="1" i="1" kern="0" dirty="0">
                <a:solidFill>
                  <a:srgbClr val="FFFFFF"/>
                </a:solidFill>
              </a:rPr>
              <a:t>21 12 28 15 19 32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200" b="1" i="1" kern="0" dirty="0">
                <a:solidFill>
                  <a:srgbClr val="FFFFFF"/>
                </a:solidFill>
              </a:rPr>
              <a:t>24 15 21 1 13 18 11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200" b="1" i="1" kern="0" dirty="0">
                <a:solidFill>
                  <a:srgbClr val="FFFFFF"/>
                </a:solidFill>
              </a:rPr>
              <a:t>8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200" b="1" i="1" kern="0" dirty="0">
                <a:solidFill>
                  <a:srgbClr val="FFFFFF"/>
                </a:solidFill>
              </a:rPr>
              <a:t>6 18 12 20 21 19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4773" y="2278064"/>
            <a:ext cx="7067377" cy="393722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7932" y="4174864"/>
            <a:ext cx="4747965" cy="2554545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rgbClr val="FFFFFF"/>
                </a:solidFill>
              </a:rPr>
              <a:t>Найбільшою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rgbClr val="FFFFFF"/>
                </a:solidFill>
              </a:rPr>
              <a:t>річкою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rgbClr val="FFFFFF"/>
                </a:solidFill>
              </a:rPr>
              <a:t>України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rgbClr val="FFFFFF"/>
                </a:solidFill>
              </a:rPr>
              <a:t>є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rgbClr val="FFFFFF"/>
                </a:solidFill>
              </a:rPr>
              <a:t>Дніпро</a:t>
            </a:r>
          </a:p>
        </p:txBody>
      </p:sp>
    </p:spTree>
    <p:extLst>
      <p:ext uri="{BB962C8B-B14F-4D97-AF65-F5344CB8AC3E}">
        <p14:creationId xmlns:p14="http://schemas.microsoft.com/office/powerpoint/2010/main" xmlns="" val="29792456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Click="0">
        <p14:gallery dir="l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Запитання і завдання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Правило кодування</a:t>
            </a:r>
            <a:r>
              <a:rPr lang="uk-UA" sz="2800" b="1" i="1" kern="0" dirty="0">
                <a:solidFill>
                  <a:srgbClr val="FFFFFF"/>
                </a:solidFill>
              </a:rPr>
              <a:t>: кожну літеру повідомлення замі­нили її порядковим номером в алфавіті, але відлік літер починається з кінця алфавіту.</a:t>
            </a:r>
          </a:p>
        </p:txBody>
      </p:sp>
      <p:sp>
        <p:nvSpPr>
          <p:cNvPr id="4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5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ru-RU" sz="1200" kern="0" dirty="0">
                <a:solidFill>
                  <a:srgbClr val="000000"/>
                </a:solidFill>
                <a:latin typeface="Verdana" pitchFamily="34" charset="0"/>
              </a:rPr>
              <a:t>2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2007" y="2665521"/>
            <a:ext cx="4747965" cy="1569660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30 15 31 27 13 18 33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16 33 20 31 23 4 33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30 15 13 33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19 33 13 14 33 11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7932" y="4391841"/>
            <a:ext cx="4747965" cy="2062103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rgbClr val="FFFFFF"/>
                </a:solidFill>
              </a:rPr>
              <a:t>Говерла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rgbClr val="FFFFFF"/>
                </a:solidFill>
              </a:rPr>
              <a:t>Найвища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rgbClr val="FFFFFF"/>
                </a:solidFill>
              </a:rPr>
              <a:t>Гора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rgbClr val="FFFFFF"/>
                </a:solidFill>
              </a:rPr>
              <a:t>Карпат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0698" y="2657434"/>
            <a:ext cx="7039877" cy="3951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04584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Click="0">
        <p14:gallery dir="l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100" dirty="0"/>
              <a:t>Працюємо за комп’ютером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3299" y="1318731"/>
            <a:ext cx="2349261" cy="2361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59994" y="1409239"/>
            <a:ext cx="2337244" cy="2349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11248" y="3259041"/>
            <a:ext cx="2349261" cy="2337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7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0566" y="1336057"/>
            <a:ext cx="2337244" cy="234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623671" y="1897399"/>
            <a:ext cx="2397327" cy="234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9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3144" y="4006748"/>
            <a:ext cx="2337246" cy="2349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0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21311" y="4303410"/>
            <a:ext cx="2373294" cy="2349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" descr="http://t0.gstatic.com/images?q=tbn:ANd9GcSe5S2wIycSjCJnvBJb6S68gKQkYJZJcWKlfAdQh1r7-rOn538i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40466" y="4427663"/>
            <a:ext cx="3168352" cy="21007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5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32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81201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100" dirty="0"/>
              <a:t>Працюємо за комп’ютером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082" t="-1473" r="7575"/>
          <a:stretch/>
        </p:blipFill>
        <p:spPr>
          <a:xfrm>
            <a:off x="1858090" y="1183912"/>
            <a:ext cx="7977204" cy="5332736"/>
          </a:xfrm>
          <a:prstGeom prst="rect">
            <a:avLst/>
          </a:prstGeom>
        </p:spPr>
      </p:pic>
      <p:sp>
        <p:nvSpPr>
          <p:cNvPr id="6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5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32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178812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uk-UA" sz="5400" dirty="0"/>
              <a:t>Дякую за увагу!</a:t>
            </a:r>
          </a:p>
        </p:txBody>
      </p:sp>
      <p:sp>
        <p:nvSpPr>
          <p:cNvPr id="4" name="Підзаголовок 2"/>
          <p:cNvSpPr>
            <a:spLocks noGrp="1"/>
          </p:cNvSpPr>
          <p:nvPr>
            <p:ph type="subTitle" idx="4294967295"/>
          </p:nvPr>
        </p:nvSpPr>
        <p:spPr>
          <a:xfrm>
            <a:off x="5032382" y="3184362"/>
            <a:ext cx="7138989" cy="403410"/>
          </a:xfrm>
        </p:spPr>
        <p:txBody>
          <a:bodyPr anchor="ctr">
            <a:normAutofit/>
          </a:bodyPr>
          <a:lstStyle/>
          <a:p>
            <a:pPr marL="0" indent="0" algn="r">
              <a:buNone/>
            </a:pPr>
            <a:r>
              <a:rPr lang="uk-UA" sz="1600" b="1" dirty="0">
                <a:solidFill>
                  <a:srgbClr val="FFFFFF"/>
                </a:solidFill>
                <a:latin typeface="Verdana"/>
              </a:rPr>
              <a:t>За новою програмою</a:t>
            </a:r>
          </a:p>
        </p:txBody>
      </p:sp>
      <p:sp>
        <p:nvSpPr>
          <p:cNvPr id="7" name="Округлена прямокутна виноска 5"/>
          <p:cNvSpPr/>
          <p:nvPr/>
        </p:nvSpPr>
        <p:spPr>
          <a:xfrm>
            <a:off x="126612" y="6175807"/>
            <a:ext cx="2448272" cy="619472"/>
          </a:xfrm>
          <a:prstGeom prst="wedgeRoundRectCallout">
            <a:avLst>
              <a:gd name="adj1" fmla="val 367"/>
              <a:gd name="adj2" fmla="val 49864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Урок </a:t>
            </a:r>
            <a:r>
              <a:rPr lang="uk-UA" sz="3600" b="1" i="1" kern="0" noProof="0" dirty="0">
                <a:solidFill>
                  <a:srgbClr val="002060"/>
                </a:solidFill>
                <a:latin typeface="Verdana"/>
              </a:rPr>
              <a:t>32</a:t>
            </a:r>
            <a:endParaRPr kumimoji="0" lang="uk-UA" sz="3600" b="1" i="1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8" name="Picture 2" descr="code, computer, creative, html, process, technology, web development ic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572532"/>
            <a:ext cx="2407920" cy="2407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ode, computer, creative, html, process, technology, web development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225125" y="3644298"/>
            <a:ext cx="2336154" cy="2336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644960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 fontScale="90000"/>
          </a:bodyPr>
          <a:lstStyle/>
          <a:p>
            <a:r>
              <a:rPr lang="uk-UA" dirty="0"/>
              <a:t>Кодування та декодування інформації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Символи, з яких складаються текстові </a:t>
            </a:r>
            <a:r>
              <a:rPr lang="uk-UA" sz="2800" b="1" i="1" kern="0" dirty="0" smtClean="0">
                <a:solidFill>
                  <a:srgbClr val="FFFFFF"/>
                </a:solidFill>
              </a:rPr>
              <a:t>повідомлення</a:t>
            </a:r>
            <a:r>
              <a:rPr lang="uk-UA" sz="2800" b="1" i="1" kern="0" dirty="0">
                <a:solidFill>
                  <a:srgbClr val="FFFFFF"/>
                </a:solidFill>
              </a:rPr>
              <a:t>, можна подати за допомогою жестів, умовних сигналів, інших символів.</a:t>
            </a:r>
          </a:p>
        </p:txBody>
      </p:sp>
      <p:sp>
        <p:nvSpPr>
          <p:cNvPr id="11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5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32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8" name="Picture 2" descr="http://kupava.veselun.info/wp-content/uploads/2011/03/sygnal-reguluvalnyka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008" y="2888300"/>
            <a:ext cx="5549159" cy="3276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://oratorprofi.ru/wp-content/uploads/2012/08/Zhesty-orator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13992" y="2888301"/>
            <a:ext cx="3276139" cy="3276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http://kak-bog.ru/sites/default/files/mimika_i_zhesty_zhenshchin_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790131" y="2888301"/>
            <a:ext cx="3332019" cy="3332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987645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 fontScale="90000"/>
          </a:bodyPr>
          <a:lstStyle/>
          <a:p>
            <a:r>
              <a:rPr lang="uk-UA" dirty="0"/>
              <a:t>Кодування та декодування інформації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Наприклад, моряки </a:t>
            </a:r>
            <a:r>
              <a:rPr lang="uk-UA" sz="2800" b="1" i="1" kern="0" dirty="0" smtClean="0">
                <a:solidFill>
                  <a:srgbClr val="FFFFFF"/>
                </a:solidFill>
              </a:rPr>
              <a:t>передають </a:t>
            </a:r>
            <a:r>
              <a:rPr lang="uk-UA" sz="2800" b="1" i="1" kern="0" dirty="0">
                <a:solidFill>
                  <a:srgbClr val="FFFFFF"/>
                </a:solidFill>
              </a:rPr>
              <a:t>повідомлення з корабля на корабель за допомогою  </a:t>
            </a:r>
            <a:r>
              <a:rPr lang="uk-UA" sz="2800" b="1" i="1" kern="0" dirty="0" smtClean="0">
                <a:solidFill>
                  <a:srgbClr val="FFFF00"/>
                </a:solidFill>
              </a:rPr>
              <a:t>семафорної </a:t>
            </a:r>
            <a:r>
              <a:rPr lang="uk-UA" sz="2800" b="1" i="1" kern="0" dirty="0">
                <a:solidFill>
                  <a:srgbClr val="FFFF00"/>
                </a:solidFill>
              </a:rPr>
              <a:t>азбуки</a:t>
            </a:r>
            <a:r>
              <a:rPr lang="uk-UA" sz="2800" b="1" i="1" kern="0" dirty="0">
                <a:solidFill>
                  <a:srgbClr val="FFFFFF"/>
                </a:solidFill>
              </a:rPr>
              <a:t>. Кожній букві </a:t>
            </a:r>
            <a:r>
              <a:rPr lang="uk-UA" sz="2800" b="1" i="1" kern="0" dirty="0" smtClean="0">
                <a:solidFill>
                  <a:srgbClr val="FFFFFF"/>
                </a:solidFill>
              </a:rPr>
              <a:t>відповідає </a:t>
            </a:r>
            <a:r>
              <a:rPr lang="uk-UA" sz="2800" b="1" i="1" kern="0" dirty="0">
                <a:solidFill>
                  <a:srgbClr val="FFFFFF"/>
                </a:solidFill>
              </a:rPr>
              <a:t>певне положення рук із прапорцями.</a:t>
            </a:r>
          </a:p>
        </p:txBody>
      </p:sp>
      <p:sp>
        <p:nvSpPr>
          <p:cNvPr id="11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5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32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5060" y="3058365"/>
            <a:ext cx="4504037" cy="3381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811610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 fontScale="90000"/>
          </a:bodyPr>
          <a:lstStyle/>
          <a:p>
            <a:r>
              <a:rPr lang="uk-UA" dirty="0"/>
              <a:t>Кодування та декодування інформації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Для передавання повідомлень на далекі відстані винайшли </a:t>
            </a:r>
            <a:r>
              <a:rPr lang="uk-UA" sz="2800" b="1" i="1" kern="0" dirty="0">
                <a:solidFill>
                  <a:srgbClr val="FFFF00"/>
                </a:solidFill>
              </a:rPr>
              <a:t>азбуку Морзе</a:t>
            </a:r>
            <a:r>
              <a:rPr lang="uk-UA" sz="2800" b="1" i="1" kern="0" dirty="0">
                <a:solidFill>
                  <a:srgbClr val="FFFFFF"/>
                </a:solidFill>
              </a:rPr>
              <a:t>. Вона складається з крапок і тире, послідовність яких відповідає певним буквам.</a:t>
            </a:r>
          </a:p>
        </p:txBody>
      </p:sp>
      <p:sp>
        <p:nvSpPr>
          <p:cNvPr id="11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5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32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08" y="2722797"/>
            <a:ext cx="12050142" cy="3650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119137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 fontScale="90000"/>
          </a:bodyPr>
          <a:lstStyle/>
          <a:p>
            <a:r>
              <a:rPr lang="uk-UA" dirty="0"/>
              <a:t>Кодування та декодування інформації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Якщо в такому коді замість крапок поставити цифру 0, замість тире — 1, то повідомлення будуть записані за допомогою лише двох цифр — </a:t>
            </a:r>
            <a:r>
              <a:rPr lang="en-US" sz="2800" b="1" i="1" kern="0" dirty="0">
                <a:solidFill>
                  <a:srgbClr val="FFFF00"/>
                </a:solidFill>
              </a:rPr>
              <a:t>0</a:t>
            </a:r>
            <a:r>
              <a:rPr lang="en-US" sz="2800" b="1" i="1" kern="0" dirty="0">
                <a:solidFill>
                  <a:srgbClr val="FFFFFF"/>
                </a:solidFill>
              </a:rPr>
              <a:t> </a:t>
            </a:r>
            <a:r>
              <a:rPr lang="uk-UA" sz="2800" b="1" i="1" kern="0" dirty="0">
                <a:solidFill>
                  <a:srgbClr val="FFFFFF"/>
                </a:solidFill>
              </a:rPr>
              <a:t>і </a:t>
            </a:r>
            <a:r>
              <a:rPr lang="uk-UA" sz="2800" b="1" i="1" kern="0" dirty="0">
                <a:solidFill>
                  <a:srgbClr val="FFFF00"/>
                </a:solidFill>
              </a:rPr>
              <a:t>1</a:t>
            </a:r>
            <a:r>
              <a:rPr lang="uk-UA" sz="2800" b="1" i="1" kern="0" dirty="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11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5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32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8" name="Picture 2" descr="http://www.profi-forex.org/system/news/A01-13_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27745" y="2682467"/>
            <a:ext cx="5140271" cy="3855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2007" y="2682467"/>
            <a:ext cx="6561267" cy="353943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Працюючи за комп'ютером, ти вводиш з клавіатури букви, цифри та інші символи. Вони потрапляють у пам'ять комп'ютера у вигляді кодів (послідовності 0 і 1) і зберігаються там закодованими.</a:t>
            </a:r>
          </a:p>
        </p:txBody>
      </p:sp>
    </p:spTree>
    <p:extLst>
      <p:ext uri="{BB962C8B-B14F-4D97-AF65-F5344CB8AC3E}">
        <p14:creationId xmlns:p14="http://schemas.microsoft.com/office/powerpoint/2010/main" xmlns="" val="16723768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 fontScale="90000"/>
          </a:bodyPr>
          <a:lstStyle/>
          <a:p>
            <a:r>
              <a:rPr lang="uk-UA" dirty="0"/>
              <a:t>Кодування та декодування інформації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Так, цифра 1 перетворюється на код 00000001, цифра 3 — на 00000011, буква Б — на 10000001 тощо.</a:t>
            </a:r>
          </a:p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У такому коді кожна з цифр 0 або 1 називається </a:t>
            </a:r>
            <a:r>
              <a:rPr lang="uk-UA" sz="2800" b="1" i="1" kern="0" dirty="0">
                <a:solidFill>
                  <a:srgbClr val="FFFF00"/>
                </a:solidFill>
              </a:rPr>
              <a:t>біт</a:t>
            </a:r>
            <a:r>
              <a:rPr lang="uk-UA" sz="2800" b="1" i="1" kern="0" dirty="0">
                <a:solidFill>
                  <a:srgbClr val="FFFFFF"/>
                </a:solidFill>
              </a:rPr>
              <a:t>, а код завдовжки у вісім бітів називається </a:t>
            </a:r>
            <a:r>
              <a:rPr lang="uk-UA" sz="2800" b="1" i="1" kern="0" dirty="0">
                <a:solidFill>
                  <a:srgbClr val="FFFF00"/>
                </a:solidFill>
              </a:rPr>
              <a:t>байт</a:t>
            </a:r>
            <a:r>
              <a:rPr lang="uk-UA" sz="2800" b="1" i="1" kern="0" dirty="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11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5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32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10" name="Picture 2" descr="http://www.downstech.com.au/images/compute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38657" y="4178401"/>
            <a:ext cx="3835912" cy="2391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403648" y="3134038"/>
            <a:ext cx="6082033" cy="954107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1 </a:t>
            </a:r>
            <a:r>
              <a:rPr lang="uk-UA" sz="2800" b="1" i="1" kern="0" dirty="0">
                <a:solidFill>
                  <a:srgbClr val="FFFF00"/>
                </a:solidFill>
              </a:rPr>
              <a:t>біт</a:t>
            </a:r>
            <a:r>
              <a:rPr lang="uk-UA" sz="2800" b="1" i="1" kern="0" dirty="0">
                <a:solidFill>
                  <a:srgbClr val="FFFFFF"/>
                </a:solidFill>
              </a:rPr>
              <a:t> — це символ 0 або 1</a:t>
            </a:r>
          </a:p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1 </a:t>
            </a:r>
            <a:r>
              <a:rPr lang="uk-UA" sz="2800" b="1" i="1" kern="0" dirty="0">
                <a:solidFill>
                  <a:srgbClr val="FFFF00"/>
                </a:solidFill>
              </a:rPr>
              <a:t>байт</a:t>
            </a:r>
            <a:r>
              <a:rPr lang="uk-UA" sz="2800" b="1" i="1" kern="0" dirty="0">
                <a:solidFill>
                  <a:srgbClr val="FFFFFF"/>
                </a:solidFill>
              </a:rPr>
              <a:t> = 8 біт</a:t>
            </a:r>
          </a:p>
        </p:txBody>
      </p:sp>
      <p:pic>
        <p:nvPicPr>
          <p:cNvPr id="14" name="Picture 2" descr="alert, attention, danger, error, exclamation, hanger, message, problem, warning ic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2440" y="3172330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Результат пошуку зображень за запитом &quot;binary number system&quot;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312"/>
          <a:stretch/>
        </p:blipFill>
        <p:spPr bwMode="auto">
          <a:xfrm>
            <a:off x="7557688" y="3134038"/>
            <a:ext cx="4564461" cy="3343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151698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 fontScale="90000"/>
          </a:bodyPr>
          <a:lstStyle/>
          <a:p>
            <a:r>
              <a:rPr lang="uk-UA" dirty="0"/>
              <a:t>Кодування та декодування інформації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5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32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9" name="Picture 2" descr="http://xn--80aqf6ah.com.ua/uploads/posts/2013-01/10-faktv-pro-kodi-shifri_1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55696" y="2709939"/>
            <a:ext cx="6758863" cy="38095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403648" y="1196752"/>
            <a:ext cx="10718502" cy="1384995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Кодування </a:t>
            </a:r>
            <a:r>
              <a:rPr lang="uk-UA" sz="2800" b="1" i="1" kern="0" dirty="0">
                <a:solidFill>
                  <a:srgbClr val="FFFFFF"/>
                </a:solidFill>
              </a:rPr>
              <a:t>— це перетворення повідомлень у зручну для передавання, зберігання та опрацювання форму.</a:t>
            </a:r>
          </a:p>
        </p:txBody>
      </p:sp>
      <p:pic>
        <p:nvPicPr>
          <p:cNvPr id="12" name="Picture 2" descr="alert, attention, danger, error, exclamation, hanger, message, problem, warning ic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2440" y="1235044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17723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100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 fontScale="90000"/>
          </a:bodyPr>
          <a:lstStyle/>
          <a:p>
            <a:r>
              <a:rPr lang="uk-UA" dirty="0"/>
              <a:t>Кодування та декодування інформації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5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32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6303" y="2974621"/>
            <a:ext cx="3801322" cy="141251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07658" y="2983034"/>
            <a:ext cx="2873964" cy="169163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463595" y="4866679"/>
            <a:ext cx="2884649" cy="715089"/>
          </a:xfrm>
          <a:prstGeom prst="round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Хом’як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507658" y="4866679"/>
            <a:ext cx="2884649" cy="715089"/>
          </a:xfrm>
          <a:prstGeom prst="round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Рука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403648" y="1196752"/>
            <a:ext cx="10718502" cy="954107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Перетворення закодованих повідомлень у зрозумі­лий вигляд називають  </a:t>
            </a:r>
            <a:r>
              <a:rPr lang="uk-UA" sz="2800" b="1" i="1" kern="0" dirty="0">
                <a:solidFill>
                  <a:srgbClr val="FFFF00"/>
                </a:solidFill>
              </a:rPr>
              <a:t>декодуванням</a:t>
            </a:r>
            <a:r>
              <a:rPr lang="uk-UA" sz="2800" b="1" i="1" kern="0" dirty="0">
                <a:solidFill>
                  <a:srgbClr val="FFFFFF"/>
                </a:solidFill>
              </a:rPr>
              <a:t>.</a:t>
            </a:r>
          </a:p>
        </p:txBody>
      </p:sp>
      <p:pic>
        <p:nvPicPr>
          <p:cNvPr id="15" name="Picture 2" descr="alert, attention, danger, error, exclamation, hanger, message, problem, warning ic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2440" y="1235044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043859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Настроювані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73413</TotalTime>
  <Words>879</Words>
  <Application>Microsoft Office PowerPoint</Application>
  <PresentationFormat>Произвольный</PresentationFormat>
  <Paragraphs>174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Кодування та декодування інформації</vt:lpstr>
      <vt:lpstr>Логічна розминка</vt:lpstr>
      <vt:lpstr>Кодування та декодування інформації</vt:lpstr>
      <vt:lpstr>Кодування та декодування інформації</vt:lpstr>
      <vt:lpstr>Кодування та декодування інформації</vt:lpstr>
      <vt:lpstr>Кодування та декодування інформації</vt:lpstr>
      <vt:lpstr>Кодування та декодування інформації</vt:lpstr>
      <vt:lpstr>Кодування та декодування інформації</vt:lpstr>
      <vt:lpstr>Кодування та декодування інформації</vt:lpstr>
      <vt:lpstr>Кодування та декодування інформації</vt:lpstr>
      <vt:lpstr>Кодування та декодування інформації</vt:lpstr>
      <vt:lpstr>Кодування та декодування інформації</vt:lpstr>
      <vt:lpstr>Кодування та декодування інформації</vt:lpstr>
      <vt:lpstr>Цікавинки</vt:lpstr>
      <vt:lpstr>Запитання і завдання</vt:lpstr>
      <vt:lpstr>Запитання і завдання</vt:lpstr>
      <vt:lpstr>Запитання і завдання</vt:lpstr>
      <vt:lpstr>Запитання і завдання</vt:lpstr>
      <vt:lpstr>Запитання і завдання</vt:lpstr>
      <vt:lpstr>Запитання і завдання</vt:lpstr>
      <vt:lpstr>Запитання і завдання</vt:lpstr>
      <vt:lpstr>Запитання і завдання</vt:lpstr>
      <vt:lpstr>Запитання і завдання</vt:lpstr>
      <vt:lpstr>Працюємо за комп’ютером</vt:lpstr>
      <vt:lpstr>Працюємо за комп’ютером</vt:lpstr>
      <vt:lpstr>Дякую за увагу!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Мацаєнко Сергій</dc:creator>
  <cp:lastModifiedBy>Учень</cp:lastModifiedBy>
  <cp:revision>975</cp:revision>
  <dcterms:created xsi:type="dcterms:W3CDTF">2016-06-06T19:48:43Z</dcterms:created>
  <dcterms:modified xsi:type="dcterms:W3CDTF">2016-10-30T08:17:30Z</dcterms:modified>
</cp:coreProperties>
</file>