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17" r:id="rId3"/>
    <p:sldId id="1199" r:id="rId4"/>
    <p:sldId id="1200" r:id="rId5"/>
    <p:sldId id="1201" r:id="rId6"/>
    <p:sldId id="1202" r:id="rId7"/>
    <p:sldId id="1203" r:id="rId8"/>
    <p:sldId id="1222" r:id="rId9"/>
    <p:sldId id="1221" r:id="rId10"/>
    <p:sldId id="1218" r:id="rId11"/>
    <p:sldId id="1219" r:id="rId12"/>
    <p:sldId id="1220" r:id="rId13"/>
    <p:sldId id="1204" r:id="rId14"/>
    <p:sldId id="1205" r:id="rId15"/>
    <p:sldId id="1134" r:id="rId16"/>
    <p:sldId id="709" r:id="rId17"/>
    <p:sldId id="1214" r:id="rId18"/>
    <p:sldId id="1215" r:id="rId19"/>
    <p:sldId id="1216" r:id="rId20"/>
    <p:sldId id="1156" r:id="rId21"/>
    <p:sldId id="1207" r:id="rId22"/>
    <p:sldId id="1208" r:id="rId23"/>
    <p:sldId id="1209" r:id="rId24"/>
    <p:sldId id="1210" r:id="rId25"/>
    <p:sldId id="711" r:id="rId26"/>
    <p:sldId id="929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7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microsoft.com/office/2007/relationships/hdphoto" Target="../media/hdphoto4.wdp"/><Relationship Id="rId5" Type="http://schemas.openxmlformats.org/officeDocument/2006/relationships/image" Target="../media/image54.jpeg"/><Relationship Id="rId10" Type="http://schemas.openxmlformats.org/officeDocument/2006/relationships/image" Target="../media/image58.png"/><Relationship Id="rId4" Type="http://schemas.microsoft.com/office/2007/relationships/hdphoto" Target="../media/hdphoto2.wdp"/><Relationship Id="rId9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Зберігання інформації. Носії інформації.</a:t>
            </a:r>
          </a:p>
        </p:txBody>
      </p:sp>
      <p:pic>
        <p:nvPicPr>
          <p:cNvPr id="1026" name="Picture 2" descr="disk, harddisk, hd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182" y="3664390"/>
            <a:ext cx="2511418" cy="25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uter, data, device, office, storage, usb ic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018" y="3664390"/>
            <a:ext cx="1882970" cy="18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ory ca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6211" y="4550647"/>
            <a:ext cx="1625160" cy="16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517478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Носієм   даних   у   </a:t>
            </a:r>
            <a:r>
              <a:rPr lang="uk-UA" sz="2800" b="1" i="1" kern="0" dirty="0">
                <a:solidFill>
                  <a:srgbClr val="FFFF00"/>
                </a:solidFill>
              </a:rPr>
              <a:t>накопичувачі   на жорстких магнітних дисках</a:t>
            </a:r>
            <a:r>
              <a:rPr lang="uk-UA" sz="2800" b="1" i="1" kern="0" dirty="0">
                <a:solidFill>
                  <a:srgbClr val="FFFFFF"/>
                </a:solidFill>
              </a:rPr>
              <a:t> (НЖМД)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один або кілька металевих дисків, покритих шаром магнітної речовини. Запис даних виконується шляхом намагнічування ділянок поверхні диска з використанням електромагнітної головки, яка виконує і зчитування даних.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095"/>
          <a:stretch/>
        </p:blipFill>
        <p:spPr>
          <a:xfrm>
            <a:off x="6665128" y="1196762"/>
            <a:ext cx="5409406" cy="5282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5127" y="1196762"/>
            <a:ext cx="5409407" cy="830997"/>
          </a:xfrm>
          <a:prstGeom prst="wedgeRectCallout">
            <a:avLst>
              <a:gd name="adj1" fmla="val 1169"/>
              <a:gd name="adj2" fmla="val 1044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Поверхня одного з жорстких дисків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5126" y="5648154"/>
            <a:ext cx="5409407" cy="461665"/>
          </a:xfrm>
          <a:prstGeom prst="wedgeRectCallout">
            <a:avLst>
              <a:gd name="adj1" fmla="val 7072"/>
              <a:gd name="adj2" fmla="val -4457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Електромагнітна головка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30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90936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Пристрої </a:t>
            </a:r>
            <a:r>
              <a:rPr lang="uk-UA" sz="2800" b="1" i="1" kern="0" dirty="0">
                <a:solidFill>
                  <a:srgbClr val="FFFF00"/>
                </a:solidFill>
              </a:rPr>
              <a:t>флеш-пам'яті</a:t>
            </a:r>
            <a:r>
              <a:rPr lang="uk-UA" sz="2800" b="1" i="1" kern="0" dirty="0">
                <a:solidFill>
                  <a:srgbClr val="FFFFFF"/>
                </a:solidFill>
              </a:rPr>
              <a:t> останнім часом набули широкого розповсюдження і використовуються не тільки як пристрої для перенесення даних між комп'ютерами, але і як основний пристрій зовнішньої пам'яті в переносних комп'ютерах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5167081"/>
            <a:ext cx="1194264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нетбуках, планшетних комп'ютерах, не кажучи вже про мобільні пристрої, а також фото- і відеокамери. </a:t>
            </a:r>
            <a:r>
              <a:rPr lang="uk-UA" sz="2800" b="1" i="1" kern="0" dirty="0">
                <a:solidFill>
                  <a:srgbClr val="FFFF00"/>
                </a:solidFill>
              </a:rPr>
              <a:t>Флеш-пам'ять</a:t>
            </a:r>
            <a:r>
              <a:rPr lang="uk-UA" sz="2800" b="1" i="1" kern="0" dirty="0">
                <a:solidFill>
                  <a:srgbClr val="FFFFFF"/>
                </a:solidFill>
              </a:rPr>
              <a:t> значно зменшила використання оптичних дисків.</a:t>
            </a:r>
          </a:p>
        </p:txBody>
      </p:sp>
      <p:pic>
        <p:nvPicPr>
          <p:cNvPr id="3076" name="Picture 4" descr="http://alltablets.ru/images/content/news/10-2011/kingston_flash_mem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462" y="1182249"/>
            <a:ext cx="4805136" cy="39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76273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Зі збільшенням ємності пристроїв флеш-пам'яті вони почали активно використовуватися і як замінники накопичувачів на жорстких магнітних дисках. Такі пристрої отримали назву </a:t>
            </a:r>
            <a:r>
              <a:rPr lang="uk-UA" sz="2800" b="1" i="1" kern="0" dirty="0" err="1">
                <a:solidFill>
                  <a:srgbClr val="FFFF00"/>
                </a:solidFill>
              </a:rPr>
              <a:t>твердотілих</a:t>
            </a:r>
            <a:r>
              <a:rPr lang="uk-UA" sz="2800" b="1" i="1" kern="0" dirty="0">
                <a:solidFill>
                  <a:srgbClr val="FFFF00"/>
                </a:solidFill>
              </a:rPr>
              <a:t> накопичувачів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00"/>
                </a:solidFill>
              </a:rPr>
              <a:t>SSD-</a:t>
            </a:r>
            <a:r>
              <a:rPr lang="uk-UA" sz="2800" b="1" i="1" kern="0" dirty="0">
                <a:solidFill>
                  <a:srgbClr val="FFFF00"/>
                </a:solidFill>
              </a:rPr>
              <a:t>дисків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100" name="Picture 4" descr="http://img.kr.news.samsung.com/kr/wp-content/uploads/2013/04/SSD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3" t="3887" r="10711" b="5656"/>
          <a:stretch/>
        </p:blipFill>
        <p:spPr bwMode="auto">
          <a:xfrm>
            <a:off x="5910385" y="1196763"/>
            <a:ext cx="6034873" cy="54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90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480970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Повідомлення, зафіксовані на носії у вигляді, зручному для зберігання й опрацювання, утворюють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http://image.tsn.ua/media/images2/original/Nov2012/383696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105" y="1196763"/>
            <a:ext cx="6978045" cy="523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90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120"/>
          <p:cNvSpPr/>
          <p:nvPr/>
        </p:nvSpPr>
        <p:spPr>
          <a:xfrm>
            <a:off x="291446" y="2514364"/>
            <a:ext cx="5135959" cy="39875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" name="Shape 121"/>
          <p:cNvSpPr/>
          <p:nvPr/>
        </p:nvSpPr>
        <p:spPr>
          <a:xfrm>
            <a:off x="5836038" y="2454244"/>
            <a:ext cx="6079638" cy="40476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- зафіксовані повідомлення, тобто збережені на носії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7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Уявляєш, оптичний диск може вмістити стільки текстових даних, що якщо їх надрукувати і покласти аркуші один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одний</a:t>
            </a:r>
            <a:r>
              <a:rPr lang="uk-UA" sz="2800" b="1" i="1" kern="0" dirty="0">
                <a:solidFill>
                  <a:srgbClr val="FFFFFF"/>
                </a:solidFill>
              </a:rPr>
              <a:t>, то висота цих аркушів становитиме аж 70 метрів!</a:t>
            </a:r>
          </a:p>
        </p:txBody>
      </p:sp>
      <p:pic>
        <p:nvPicPr>
          <p:cNvPr id="12" name="Picture 2" descr="cd, disc, 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080" y="3198848"/>
            <a:ext cx="3097448" cy="30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arbc.ru/img/enterprise/52390/makulatur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396" y="3139856"/>
            <a:ext cx="2867246" cy="3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13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носії повідомлення?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носії повідомлень ви знаєте?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43968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Назви сучасні носії повідомлень?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pic>
        <p:nvPicPr>
          <p:cNvPr id="2050" name="Picture 2" descr="sav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560" y="3062846"/>
            <a:ext cx="34747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58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2720714" y="1736527"/>
          <a:ext cx="5112568" cy="2736305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xmlns="" val="409075943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93897731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957236415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49338865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149084649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562695969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930686685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605287708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1382378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154133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5542633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1052141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8629648"/>
                  </a:ext>
                </a:extLst>
              </a:tr>
            </a:tbl>
          </a:graphicData>
        </a:graphic>
      </p:graphicFrame>
      <p:graphicFrame>
        <p:nvGraphicFramePr>
          <p:cNvPr id="50" name="Таблиця 49"/>
          <p:cNvGraphicFramePr>
            <a:graphicFrameLocks noGrp="1"/>
          </p:cNvGraphicFramePr>
          <p:nvPr>
            <p:extLst/>
          </p:nvPr>
        </p:nvGraphicFramePr>
        <p:xfrm>
          <a:off x="4637927" y="1736527"/>
          <a:ext cx="3195355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xmlns="" val="185407169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00222841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438307472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54433108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551129720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4110121"/>
                  </a:ext>
                </a:extLst>
              </a:tr>
            </a:tbl>
          </a:graphicData>
        </a:graphic>
      </p:graphicFrame>
      <p:grpSp>
        <p:nvGrpSpPr>
          <p:cNvPr id="51" name="Групувати 50"/>
          <p:cNvGrpSpPr/>
          <p:nvPr/>
        </p:nvGrpSpPr>
        <p:grpSpPr>
          <a:xfrm>
            <a:off x="4191054" y="1205000"/>
            <a:ext cx="7259260" cy="3048666"/>
            <a:chOff x="3090012" y="1674910"/>
            <a:chExt cx="7259260" cy="3048666"/>
          </a:xfrm>
        </p:grpSpPr>
        <p:pic>
          <p:nvPicPr>
            <p:cNvPr id="52" name="Picture 4" descr="http://muza.ck.ua/img/p/587-848-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233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606" y="1674910"/>
              <a:ext cx="3048666" cy="304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Округлена прямокутна виноска 27"/>
            <p:cNvSpPr/>
            <p:nvPr/>
          </p:nvSpPr>
          <p:spPr>
            <a:xfrm>
              <a:off x="3090012" y="2780928"/>
              <a:ext cx="416682" cy="448677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</a:p>
          </p:txBody>
        </p:sp>
        <p:sp>
          <p:nvSpPr>
            <p:cNvPr id="54" name="Округлена прямокутна виноска 28"/>
            <p:cNvSpPr/>
            <p:nvPr/>
          </p:nvSpPr>
          <p:spPr>
            <a:xfrm>
              <a:off x="7542943" y="2051417"/>
              <a:ext cx="644430" cy="693913"/>
            </a:xfrm>
            <a:prstGeom prst="wedgeRoundRectCallout">
              <a:avLst>
                <a:gd name="adj1" fmla="val 56726"/>
                <a:gd name="adj2" fmla="val 71488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</a:p>
          </p:txBody>
        </p:sp>
      </p:grpSp>
      <p:graphicFrame>
        <p:nvGraphicFramePr>
          <p:cNvPr id="55" name="Таблиця 54"/>
          <p:cNvGraphicFramePr>
            <a:graphicFrameLocks noGrp="1"/>
          </p:cNvGraphicFramePr>
          <p:nvPr>
            <p:extLst/>
          </p:nvPr>
        </p:nvGraphicFramePr>
        <p:xfrm>
          <a:off x="4637926" y="2283788"/>
          <a:ext cx="3195355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xmlns="" val="51006002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976226337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444777025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412295728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654443485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0246245"/>
                  </a:ext>
                </a:extLst>
              </a:tr>
            </a:tbl>
          </a:graphicData>
        </a:graphic>
      </p:graphicFrame>
      <p:graphicFrame>
        <p:nvGraphicFramePr>
          <p:cNvPr id="59" name="Таблиця 58"/>
          <p:cNvGraphicFramePr>
            <a:graphicFrameLocks noGrp="1"/>
          </p:cNvGraphicFramePr>
          <p:nvPr>
            <p:extLst/>
          </p:nvPr>
        </p:nvGraphicFramePr>
        <p:xfrm>
          <a:off x="3998856" y="2830527"/>
          <a:ext cx="2556284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xmlns="" val="384153661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762699787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015590684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619621214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0231303"/>
                  </a:ext>
                </a:extLst>
              </a:tr>
            </a:tbl>
          </a:graphicData>
        </a:graphic>
      </p:graphicFrame>
      <p:grpSp>
        <p:nvGrpSpPr>
          <p:cNvPr id="60" name="Групувати 59"/>
          <p:cNvGrpSpPr/>
          <p:nvPr/>
        </p:nvGrpSpPr>
        <p:grpSpPr>
          <a:xfrm>
            <a:off x="3523232" y="3377788"/>
            <a:ext cx="8362657" cy="2559524"/>
            <a:chOff x="2422190" y="3847698"/>
            <a:chExt cx="8362657" cy="2559524"/>
          </a:xfrm>
        </p:grpSpPr>
        <p:pic>
          <p:nvPicPr>
            <p:cNvPr id="61" name="Picture 8" descr="https://encrypted-tbn3.gstatic.com/images?q=tbn:ANd9GcRb9ywbwJLOWY-QzdbTt6OUshOdFyMNqG8RgQGE66CgK79t0Z6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570" y="4428976"/>
              <a:ext cx="3391277" cy="1978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Округлена прямокутна виноска 38"/>
            <p:cNvSpPr/>
            <p:nvPr/>
          </p:nvSpPr>
          <p:spPr>
            <a:xfrm>
              <a:off x="2422190" y="3847698"/>
              <a:ext cx="416682" cy="448677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4</a:t>
              </a:r>
            </a:p>
          </p:txBody>
        </p:sp>
        <p:sp>
          <p:nvSpPr>
            <p:cNvPr id="63" name="Округлена прямокутна виноска 39"/>
            <p:cNvSpPr/>
            <p:nvPr/>
          </p:nvSpPr>
          <p:spPr>
            <a:xfrm>
              <a:off x="6596089" y="4953604"/>
              <a:ext cx="640207" cy="689365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4</a:t>
              </a:r>
            </a:p>
          </p:txBody>
        </p:sp>
      </p:grpSp>
      <p:graphicFrame>
        <p:nvGraphicFramePr>
          <p:cNvPr id="64" name="Таблиця 63"/>
          <p:cNvGraphicFramePr>
            <a:graphicFrameLocks noGrp="1"/>
          </p:cNvGraphicFramePr>
          <p:nvPr>
            <p:extLst/>
          </p:nvPr>
        </p:nvGraphicFramePr>
        <p:xfrm>
          <a:off x="3998855" y="3377788"/>
          <a:ext cx="3834426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xmlns="" val="179858000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845103821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404961762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865203523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1718284382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906476814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472899"/>
                  </a:ext>
                </a:extLst>
              </a:tr>
            </a:tbl>
          </a:graphicData>
        </a:graphic>
      </p:graphicFrame>
      <p:grpSp>
        <p:nvGrpSpPr>
          <p:cNvPr id="65" name="Групувати 64"/>
          <p:cNvGrpSpPr/>
          <p:nvPr/>
        </p:nvGrpSpPr>
        <p:grpSpPr>
          <a:xfrm>
            <a:off x="72521" y="3959066"/>
            <a:ext cx="2573155" cy="2597657"/>
            <a:chOff x="-827593" y="4428976"/>
            <a:chExt cx="2573155" cy="2597657"/>
          </a:xfrm>
        </p:grpSpPr>
        <p:sp>
          <p:nvSpPr>
            <p:cNvPr id="66" name="Округлена прямокутна виноска 22"/>
            <p:cNvSpPr/>
            <p:nvPr/>
          </p:nvSpPr>
          <p:spPr>
            <a:xfrm>
              <a:off x="1328880" y="4428976"/>
              <a:ext cx="416682" cy="448677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5</a:t>
              </a:r>
            </a:p>
          </p:txBody>
        </p:sp>
        <p:pic>
          <p:nvPicPr>
            <p:cNvPr id="67" name="Picture 10" descr="http://podari-gazetu.ru/images/asset/002/236/552/2236552/desktop.jpg?14258231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100000" l="0" r="995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7593" y="4944772"/>
              <a:ext cx="2573155" cy="2081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8" name="Таблиця 67"/>
          <p:cNvGraphicFramePr>
            <a:graphicFrameLocks noGrp="1"/>
          </p:cNvGraphicFramePr>
          <p:nvPr>
            <p:extLst/>
          </p:nvPr>
        </p:nvGraphicFramePr>
        <p:xfrm>
          <a:off x="2725072" y="3926384"/>
          <a:ext cx="3195355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xmlns="" val="752166984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424746407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286206958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377240616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xmlns="" val="2370528242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ї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81236"/>
                  </a:ext>
                </a:extLst>
              </a:tr>
            </a:tbl>
          </a:graphicData>
        </a:graphic>
      </p:graphicFrame>
      <p:sp>
        <p:nvSpPr>
          <p:cNvPr id="70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590642" y="5763938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32330" y="2039968"/>
            <a:ext cx="3807584" cy="2080964"/>
            <a:chOff x="132330" y="2039968"/>
            <a:chExt cx="3807584" cy="2080964"/>
          </a:xfrm>
        </p:grpSpPr>
        <p:grpSp>
          <p:nvGrpSpPr>
            <p:cNvPr id="56" name="Групувати 55"/>
            <p:cNvGrpSpPr/>
            <p:nvPr/>
          </p:nvGrpSpPr>
          <p:grpSpPr>
            <a:xfrm>
              <a:off x="440546" y="2208444"/>
              <a:ext cx="3499368" cy="1912488"/>
              <a:chOff x="-660496" y="2678354"/>
              <a:chExt cx="3499368" cy="1912488"/>
            </a:xfrm>
          </p:grpSpPr>
          <p:pic>
            <p:nvPicPr>
              <p:cNvPr id="57" name="Picture 6" descr="cd, disc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0496" y="2678354"/>
                <a:ext cx="1912486" cy="1912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Округлена прямокутна виноска 32"/>
              <p:cNvSpPr/>
              <p:nvPr/>
            </p:nvSpPr>
            <p:spPr>
              <a:xfrm>
                <a:off x="2422190" y="3308946"/>
                <a:ext cx="416682" cy="448677"/>
              </a:xfrm>
              <a:prstGeom prst="wedgeRoundRectCallout">
                <a:avLst>
                  <a:gd name="adj1" fmla="val 68169"/>
                  <a:gd name="adj2" fmla="val -9277"/>
                  <a:gd name="adj3" fmla="val 16667"/>
                </a:avLst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1" kern="0" dirty="0">
                    <a:solidFill>
                      <a:srgbClr val="FFFFFF"/>
                    </a:solidFill>
                    <a:latin typeface="Verdana"/>
                  </a:rPr>
                  <a:t>3</a:t>
                </a:r>
                <a:endParaRPr lang="uk-UA" sz="2800" b="1" i="1" kern="0" dirty="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72" name="Округлена прямокутна виноска 39"/>
            <p:cNvSpPr/>
            <p:nvPr/>
          </p:nvSpPr>
          <p:spPr>
            <a:xfrm>
              <a:off x="132330" y="2039968"/>
              <a:ext cx="640207" cy="689365"/>
            </a:xfrm>
            <a:prstGeom prst="wedgeRoundRectCallout">
              <a:avLst>
                <a:gd name="adj1" fmla="val 52043"/>
                <a:gd name="adj2" fmla="val 72021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3</a:t>
              </a:r>
            </a:p>
          </p:txBody>
        </p:sp>
      </p:grpSp>
      <p:pic>
        <p:nvPicPr>
          <p:cNvPr id="1026" name="Picture 2" descr="Результат пошуку зображень за запитом &quot;education on PC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73" b="13726"/>
          <a:stretch/>
        </p:blipFill>
        <p:spPr bwMode="auto">
          <a:xfrm>
            <a:off x="3939914" y="4569818"/>
            <a:ext cx="3031908" cy="19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увати 6"/>
          <p:cNvGrpSpPr/>
          <p:nvPr/>
        </p:nvGrpSpPr>
        <p:grpSpPr>
          <a:xfrm>
            <a:off x="1473114" y="990421"/>
            <a:ext cx="3134622" cy="1649505"/>
            <a:chOff x="1473114" y="990421"/>
            <a:chExt cx="3134622" cy="1649505"/>
          </a:xfrm>
        </p:grpSpPr>
        <p:grpSp>
          <p:nvGrpSpPr>
            <p:cNvPr id="47" name="Групувати 46"/>
            <p:cNvGrpSpPr/>
            <p:nvPr/>
          </p:nvGrpSpPr>
          <p:grpSpPr>
            <a:xfrm>
              <a:off x="1860133" y="990421"/>
              <a:ext cx="2747603" cy="1649505"/>
              <a:chOff x="759091" y="1460331"/>
              <a:chExt cx="2747603" cy="1649505"/>
            </a:xfrm>
          </p:grpSpPr>
          <p:pic>
            <p:nvPicPr>
              <p:cNvPr id="48" name="Picture 2" descr="http://rostislav.kiev.ua/wp-content/uploads/2014/04/knig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3947" b="93797" l="8714" r="8628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91" y="1460331"/>
                <a:ext cx="2170401" cy="1649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Округлена прямокутна виноска 23"/>
              <p:cNvSpPr/>
              <p:nvPr/>
            </p:nvSpPr>
            <p:spPr>
              <a:xfrm>
                <a:off x="3090012" y="2195575"/>
                <a:ext cx="416682" cy="448677"/>
              </a:xfrm>
              <a:prstGeom prst="wedgeRoundRectCallout">
                <a:avLst>
                  <a:gd name="adj1" fmla="val 68169"/>
                  <a:gd name="adj2" fmla="val -9277"/>
                  <a:gd name="adj3" fmla="val 16667"/>
                </a:avLst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73" name="Округлена прямокутна виноска 39"/>
            <p:cNvSpPr/>
            <p:nvPr/>
          </p:nvSpPr>
          <p:spPr>
            <a:xfrm>
              <a:off x="1473114" y="1239098"/>
              <a:ext cx="640207" cy="689365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</a:p>
          </p:txBody>
        </p:sp>
      </p:grpSp>
      <p:sp>
        <p:nvSpPr>
          <p:cNvPr id="3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0917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Носій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221" y="1283782"/>
            <a:ext cx="7895023" cy="4061298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7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Диск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452" y="1324934"/>
            <a:ext cx="8966698" cy="3991387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3747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Дисковод</a:t>
            </a:r>
          </a:p>
        </p:txBody>
      </p:sp>
      <p:pic>
        <p:nvPicPr>
          <p:cNvPr id="12" name="Picture 2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18" y="1564853"/>
            <a:ext cx="11484342" cy="389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4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урок праці Олесь приніс 9 аркушів кольорового паперу. Для того щоб усім учням вистачило паперу, деякі з аркушів розрізали на три частини. Усього стало 15 аркушів. Скільки аркушів паперу довелося розрізати?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pic>
        <p:nvPicPr>
          <p:cNvPr id="12" name="Picture 2" descr="http://photo.all-graphic.net/photo_graphic/web/28_05_12/photoshop_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2" r="18441" b="3005"/>
          <a:stretch/>
        </p:blipFill>
        <p:spPr bwMode="auto">
          <a:xfrm>
            <a:off x="1992681" y="3519732"/>
            <a:ext cx="2391689" cy="29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4984" y="457208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3 аркуші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4351" y="373902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313791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Журнал складається з 16 подвійних аркушів. На якому аркуші сума номерів сторінок найбільша?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1445" y="3193544"/>
            <a:ext cx="3816424" cy="28263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На всіх аркушах сума номерів сторінок однакова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6944" y="2473464"/>
            <a:ext cx="3816424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pic>
        <p:nvPicPr>
          <p:cNvPr id="10" name="Picture 2" descr="book, bookstore, brochure, college, cover, dictionary, education, encyclopedia, information, knowledge, learn, learning, library, literature, magazine, open, page, paper, picture, print, publication, read, reading, school, study, studying, text, textbook, training, university, workboo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527" y="1964325"/>
            <a:ext cx="4558738" cy="455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25056" y="6073864"/>
            <a:ext cx="1794566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xmlns="" val="105334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 правила заповнення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судоку</a:t>
            </a:r>
            <a:r>
              <a:rPr lang="uk-UA" sz="2800" b="1" i="1" kern="0" dirty="0">
                <a:solidFill>
                  <a:srgbClr val="FFFFFF"/>
                </a:solidFill>
              </a:rPr>
              <a:t>. Заповни головоломку.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804777"/>
              </p:ext>
            </p:extLst>
          </p:nvPr>
        </p:nvGraphicFramePr>
        <p:xfrm>
          <a:off x="1736656" y="2449884"/>
          <a:ext cx="3600400" cy="3643412"/>
        </p:xfrm>
        <a:graphic>
          <a:graphicData uri="http://schemas.openxmlformats.org/drawingml/2006/table">
            <a:tbl>
              <a:tblPr firstRow="1" bandRow="1"/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2578830"/>
              </p:ext>
            </p:extLst>
          </p:nvPr>
        </p:nvGraphicFramePr>
        <p:xfrm>
          <a:off x="6561192" y="2449884"/>
          <a:ext cx="3600400" cy="3643412"/>
        </p:xfrm>
        <a:graphic>
          <a:graphicData uri="http://schemas.openxmlformats.org/drawingml/2006/table">
            <a:tbl>
              <a:tblPr firstRow="1" bandRow="1"/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25488" y="2590339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1" name="Стрілка вліво 22"/>
          <p:cNvSpPr/>
          <p:nvPr/>
        </p:nvSpPr>
        <p:spPr>
          <a:xfrm rot="10800000">
            <a:off x="5409064" y="38900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6001" y="341846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6001" y="530120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8184" y="530120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5487" y="435983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4109" y="341846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1192" y="2590339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0679" y="2583121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1192" y="435983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6271" y="4387201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6514" y="5293912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2" name="Округлений прямокутник 19"/>
          <p:cNvSpPr/>
          <p:nvPr/>
        </p:nvSpPr>
        <p:spPr>
          <a:xfrm>
            <a:off x="9297496" y="2492896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Округлений прямокутник 20"/>
          <p:cNvSpPr/>
          <p:nvPr/>
        </p:nvSpPr>
        <p:spPr>
          <a:xfrm>
            <a:off x="8408387" y="3395668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Округлений прямокутник 21"/>
          <p:cNvSpPr/>
          <p:nvPr/>
        </p:nvSpPr>
        <p:spPr>
          <a:xfrm>
            <a:off x="8408387" y="5213815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Округлений прямокутник 33"/>
          <p:cNvSpPr/>
          <p:nvPr/>
        </p:nvSpPr>
        <p:spPr>
          <a:xfrm>
            <a:off x="9294074" y="5215934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Округлений прямокутник 34"/>
          <p:cNvSpPr/>
          <p:nvPr/>
        </p:nvSpPr>
        <p:spPr>
          <a:xfrm>
            <a:off x="9280123" y="4304741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Округлений прямокутник 35"/>
          <p:cNvSpPr/>
          <p:nvPr/>
        </p:nvSpPr>
        <p:spPr>
          <a:xfrm>
            <a:off x="6597799" y="3395667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Округлений прямокутник 36"/>
          <p:cNvSpPr/>
          <p:nvPr/>
        </p:nvSpPr>
        <p:spPr>
          <a:xfrm>
            <a:off x="6580547" y="2492896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Округлений прямокутник 37"/>
          <p:cNvSpPr/>
          <p:nvPr/>
        </p:nvSpPr>
        <p:spPr>
          <a:xfrm>
            <a:off x="7496602" y="2503849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Округлений прямокутник 39"/>
          <p:cNvSpPr/>
          <p:nvPr/>
        </p:nvSpPr>
        <p:spPr>
          <a:xfrm>
            <a:off x="6597799" y="4327888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Округлений прямокутник 40"/>
          <p:cNvSpPr/>
          <p:nvPr/>
        </p:nvSpPr>
        <p:spPr>
          <a:xfrm>
            <a:off x="7496602" y="4313296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Округлений прямокутник 41"/>
          <p:cNvSpPr/>
          <p:nvPr/>
        </p:nvSpPr>
        <p:spPr>
          <a:xfrm>
            <a:off x="7496602" y="5201932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5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Заповни судоку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096286"/>
              </p:ext>
            </p:extLst>
          </p:nvPr>
        </p:nvGraphicFramePr>
        <p:xfrm>
          <a:off x="1736656" y="2276872"/>
          <a:ext cx="3600400" cy="3643412"/>
        </p:xfrm>
        <a:graphic>
          <a:graphicData uri="http://schemas.openxmlformats.org/drawingml/2006/table">
            <a:tbl>
              <a:tblPr firstRow="1" bandRow="1"/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трілка вліво 7"/>
          <p:cNvSpPr/>
          <p:nvPr/>
        </p:nvSpPr>
        <p:spPr>
          <a:xfrm rot="10800000">
            <a:off x="5409064" y="37170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311769"/>
              </p:ext>
            </p:extLst>
          </p:nvPr>
        </p:nvGraphicFramePr>
        <p:xfrm>
          <a:off x="6561192" y="2276872"/>
          <a:ext cx="3600400" cy="3643412"/>
        </p:xfrm>
        <a:graphic>
          <a:graphicData uri="http://schemas.openxmlformats.org/drawingml/2006/table">
            <a:tbl>
              <a:tblPr firstRow="1" bandRow="1"/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25488" y="235833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8009" y="32849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25487" y="32849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4915" y="4211630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4109" y="32849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2321" y="32849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1192" y="4211630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2320" y="4243146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3596" y="50851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6365" y="4243146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56365" y="5087671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2" name="Округлений прямокутник 19"/>
          <p:cNvSpPr/>
          <p:nvPr/>
        </p:nvSpPr>
        <p:spPr>
          <a:xfrm>
            <a:off x="9299622" y="2330266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8411094" y="3229887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9297558" y="3229887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Округлений прямокутник 34"/>
          <p:cNvSpPr/>
          <p:nvPr/>
        </p:nvSpPr>
        <p:spPr>
          <a:xfrm>
            <a:off x="8414910" y="4132953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Округлений прямокутник 35"/>
          <p:cNvSpPr/>
          <p:nvPr/>
        </p:nvSpPr>
        <p:spPr>
          <a:xfrm>
            <a:off x="6612265" y="3210135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Округлений прямокутник 37"/>
          <p:cNvSpPr/>
          <p:nvPr/>
        </p:nvSpPr>
        <p:spPr>
          <a:xfrm>
            <a:off x="7468917" y="3222989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Округлений прямокутник 39"/>
          <p:cNvSpPr/>
          <p:nvPr/>
        </p:nvSpPr>
        <p:spPr>
          <a:xfrm>
            <a:off x="6602385" y="4132953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Округлений прямокутник 41"/>
          <p:cNvSpPr/>
          <p:nvPr/>
        </p:nvSpPr>
        <p:spPr>
          <a:xfrm>
            <a:off x="7485034" y="4156533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Округлений прямокутник 42"/>
          <p:cNvSpPr/>
          <p:nvPr/>
        </p:nvSpPr>
        <p:spPr>
          <a:xfrm>
            <a:off x="7497383" y="5030087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Округлений прямокутник 43"/>
          <p:cNvSpPr/>
          <p:nvPr/>
        </p:nvSpPr>
        <p:spPr>
          <a:xfrm>
            <a:off x="9297558" y="4132953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Округлений прямокутник 44"/>
          <p:cNvSpPr/>
          <p:nvPr/>
        </p:nvSpPr>
        <p:spPr>
          <a:xfrm>
            <a:off x="9309295" y="5031748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5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Заповни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судоку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609142"/>
              </p:ext>
            </p:extLst>
          </p:nvPr>
        </p:nvGraphicFramePr>
        <p:xfrm>
          <a:off x="1675696" y="2276872"/>
          <a:ext cx="3600400" cy="3643412"/>
        </p:xfrm>
        <a:graphic>
          <a:graphicData uri="http://schemas.openxmlformats.org/drawingml/2006/table">
            <a:tbl>
              <a:tblPr firstRow="1" bandRow="1"/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40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трілка вліво 24"/>
          <p:cNvSpPr/>
          <p:nvPr/>
        </p:nvSpPr>
        <p:spPr>
          <a:xfrm rot="10800000">
            <a:off x="5348104" y="37170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7598163"/>
              </p:ext>
            </p:extLst>
          </p:nvPr>
        </p:nvGraphicFramePr>
        <p:xfrm>
          <a:off x="6500232" y="2276872"/>
          <a:ext cx="3600400" cy="3643412"/>
        </p:xfrm>
        <a:graphic>
          <a:graphicData uri="http://schemas.openxmlformats.org/drawingml/2006/table">
            <a:tbl>
              <a:tblPr firstRow="1" bandRow="1"/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uk-UA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uk-UA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4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64528" y="32849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232" y="328498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9719" y="237760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2636" y="422108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9206" y="235833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5434" y="235833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07523" y="422108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65041" y="5128464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64528" y="4216251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64527" y="5121358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64645" y="4192360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0232" y="5102486"/>
            <a:ext cx="89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3" name="Округлений прямокутник 20"/>
          <p:cNvSpPr/>
          <p:nvPr/>
        </p:nvSpPr>
        <p:spPr>
          <a:xfrm>
            <a:off x="9246914" y="3229887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Округлений прямокутник 21"/>
          <p:cNvSpPr/>
          <p:nvPr/>
        </p:nvSpPr>
        <p:spPr>
          <a:xfrm>
            <a:off x="6533375" y="3216190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Округлений прямокутник 22"/>
          <p:cNvSpPr/>
          <p:nvPr/>
        </p:nvSpPr>
        <p:spPr>
          <a:xfrm>
            <a:off x="7406114" y="2311774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Округлений прямокутник 26"/>
          <p:cNvSpPr/>
          <p:nvPr/>
        </p:nvSpPr>
        <p:spPr>
          <a:xfrm>
            <a:off x="7436986" y="4161154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Округлений прямокутник 27"/>
          <p:cNvSpPr/>
          <p:nvPr/>
        </p:nvSpPr>
        <p:spPr>
          <a:xfrm>
            <a:off x="8348716" y="2331775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Округлений прямокутник 28"/>
          <p:cNvSpPr/>
          <p:nvPr/>
        </p:nvSpPr>
        <p:spPr>
          <a:xfrm>
            <a:off x="6551018" y="2326542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Округлений прямокутник 29"/>
          <p:cNvSpPr/>
          <p:nvPr/>
        </p:nvSpPr>
        <p:spPr>
          <a:xfrm>
            <a:off x="8348716" y="4128000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Округлений прямокутник 30"/>
          <p:cNvSpPr/>
          <p:nvPr/>
        </p:nvSpPr>
        <p:spPr>
          <a:xfrm>
            <a:off x="8336417" y="5018271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Округлений прямокутник 31"/>
          <p:cNvSpPr/>
          <p:nvPr/>
        </p:nvSpPr>
        <p:spPr>
          <a:xfrm>
            <a:off x="9246914" y="4128000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Округлений прямокутник 32"/>
          <p:cNvSpPr/>
          <p:nvPr/>
        </p:nvSpPr>
        <p:spPr>
          <a:xfrm>
            <a:off x="9235904" y="5034330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Округлений прямокутник 35"/>
          <p:cNvSpPr/>
          <p:nvPr/>
        </p:nvSpPr>
        <p:spPr>
          <a:xfrm>
            <a:off x="6523659" y="4136668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Округлений прямокутник 36"/>
          <p:cNvSpPr/>
          <p:nvPr/>
        </p:nvSpPr>
        <p:spPr>
          <a:xfrm>
            <a:off x="6553224" y="5022065"/>
            <a:ext cx="817100" cy="818079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10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2" t="-1473" r="7575"/>
          <a:stretch/>
        </p:blipFill>
        <p:spPr>
          <a:xfrm>
            <a:off x="1858090" y="1183912"/>
            <a:ext cx="7977204" cy="5332736"/>
          </a:xfrm>
          <a:prstGeom prst="rect">
            <a:avLst/>
          </a:prstGeom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isk, harddisk, hd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182" y="3664390"/>
            <a:ext cx="2511418" cy="25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mputer, data, device, office, storage, usb ic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018" y="3664390"/>
            <a:ext cx="1882970" cy="18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emory ca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6211" y="4550647"/>
            <a:ext cx="1625160" cy="16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Довгий час люди зберігали інформацію у своїй пам’яті. Пісні, думи, казки передавалися усно з по­коління в покоління.</a:t>
            </a:r>
          </a:p>
        </p:txBody>
      </p:sp>
      <p:pic>
        <p:nvPicPr>
          <p:cNvPr id="9" name="Picture 2" descr="http://www.poznavayka.org/wp-content/uploads/2013/11/pam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488" y="2704308"/>
            <a:ext cx="3768946" cy="378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wm.com.ua/sites/default/files/memory-impair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299" y="2704308"/>
            <a:ext cx="4221506" cy="379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6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Згодом для зберігання різних повідомлень  почали використовувати підручні засоби. Люди висікали на скелях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каменях</a:t>
            </a:r>
            <a:r>
              <a:rPr lang="uk-UA" sz="2800" b="1" i="1" kern="0" dirty="0">
                <a:solidFill>
                  <a:srgbClr val="FFFFFF"/>
                </a:solidFill>
              </a:rPr>
              <a:t> зображення, робили на палицях зарубки, розмальовували посуд.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5" y="3108078"/>
            <a:ext cx="2195091" cy="334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topxlist.ru/wp-content/uploads/2012/09/fin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3" r="14598" b="7888"/>
          <a:stretch/>
        </p:blipFill>
        <p:spPr bwMode="auto">
          <a:xfrm>
            <a:off x="4499667" y="3239519"/>
            <a:ext cx="3530757" cy="31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123" y="3108078"/>
            <a:ext cx="2230141" cy="3390539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8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виникненням писемності стало можливим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зберігати текстові повідомлення. Для збереження таких повідомлень використовували </a:t>
            </a:r>
            <a:r>
              <a:rPr lang="uk-UA" sz="2800" b="1" i="1" kern="0" dirty="0">
                <a:solidFill>
                  <a:srgbClr val="FFFF00"/>
                </a:solidFill>
              </a:rPr>
              <a:t>папірус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пер­гамент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папір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4" y="3115817"/>
            <a:ext cx="11566256" cy="3351442"/>
          </a:xfrm>
          <a:prstGeom prst="rect">
            <a:avLst/>
          </a:prstGeom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69" y="4117497"/>
            <a:ext cx="2391043" cy="2262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65" y="3645256"/>
            <a:ext cx="2998000" cy="1416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612" y="4117497"/>
            <a:ext cx="1802478" cy="27405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484" y="3692900"/>
            <a:ext cx="2041583" cy="23726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790" y="4915996"/>
            <a:ext cx="2372650" cy="1728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Об’єкти, на яких зберігаються повідомлення, 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носіями повідомлень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66392" y="25683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носії повідомлень зображені на малюнках? Які повідомлення можна зберігати на цих носіях?</a:t>
            </a:r>
          </a:p>
        </p:txBody>
      </p:sp>
      <p:pic>
        <p:nvPicPr>
          <p:cNvPr id="22" name="Picture 2" descr="help, question mark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26084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1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75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3" name="Picture 2" descr="http://writers-pavilion.com/wp-content/uploads/2012/08/Types-of-Computer-Memo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2"/>
          <a:stretch/>
        </p:blipFill>
        <p:spPr bwMode="auto">
          <a:xfrm>
            <a:off x="1074830" y="4083965"/>
            <a:ext cx="3542889" cy="26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hape 217"/>
          <p:cNvSpPr/>
          <p:nvPr/>
        </p:nvSpPr>
        <p:spPr>
          <a:xfrm>
            <a:off x="10353006" y="4148528"/>
            <a:ext cx="1600645" cy="15171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35" name="Picture 6" descr="http://img2.elmir.ua/img/60604/1024/768/usb_flesh_nakopitel_32gb_goodram_twister_sil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221" y="4148529"/>
            <a:ext cx="1908220" cy="14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ompact, flash, memory, moun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9920" y="5343086"/>
            <a:ext cx="1406172" cy="14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hape 216"/>
          <p:cNvSpPr/>
          <p:nvPr/>
        </p:nvSpPr>
        <p:spPr>
          <a:xfrm>
            <a:off x="5405560" y="4110985"/>
            <a:ext cx="2632387" cy="255865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8" name="TextBox 37"/>
          <p:cNvSpPr txBox="1"/>
          <p:nvPr/>
        </p:nvSpPr>
        <p:spPr>
          <a:xfrm>
            <a:off x="1403648" y="177587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Пам’ять комп’ютера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запам’ятовуючий при­стрій, призначений для зберігання даних. Пам’ять комп’ютера поділяють на:</a:t>
            </a:r>
          </a:p>
        </p:txBody>
      </p:sp>
      <p:pic>
        <p:nvPicPr>
          <p:cNvPr id="3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814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007" y="3281983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4000" b="1" i="1" dirty="0">
                <a:solidFill>
                  <a:srgbClr val="FFFFFF"/>
                </a:solidFill>
              </a:rPr>
              <a:t>Внутрішня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49819" y="3281983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4000" b="1" i="1" dirty="0">
                <a:solidFill>
                  <a:srgbClr val="FFFFFF"/>
                </a:solidFill>
              </a:rPr>
              <a:t>Зовнішня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Комп’ютер, як і людина, теж має пам’ять.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66493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 пам’яті розміщуються всі дані, з якими в цей момент працює комп’ютер. 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Зовнішня</a:t>
            </a:r>
            <a:r>
              <a:rPr lang="uk-UA" sz="2800" b="1" i="1" kern="0" dirty="0">
                <a:solidFill>
                  <a:srgbClr val="FFFFFF"/>
                </a:solidFill>
              </a:rPr>
              <a:t> пам’ять призначена для зберігання даних протягом довгого часу. Зовнішні запам’ятовуючі пристрої є </a:t>
            </a:r>
            <a:r>
              <a:rPr lang="uk-UA" sz="2800" b="1" i="1" kern="0" dirty="0">
                <a:solidFill>
                  <a:srgbClr val="FFFF00"/>
                </a:solidFill>
              </a:rPr>
              <a:t>носіями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toptenbest2014.com/wp-content/uploads/2014/01/Top-10-Best-Computer-Memory-Upgrade-2014-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6" y="3259029"/>
            <a:ext cx="3688012" cy="276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emory, stic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6029" y="3915520"/>
            <a:ext cx="1724201" cy="17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data.yandex.net/i?path=b0813213258_img_id75453549825127329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986" y="3167589"/>
            <a:ext cx="2517249" cy="29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bs-sykt.ru/content/347/mo1001_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63" b="19693"/>
          <a:stretch/>
        </p:blipFill>
        <p:spPr bwMode="auto">
          <a:xfrm>
            <a:off x="6882963" y="3970456"/>
            <a:ext cx="2931379" cy="16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25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сучасних носіїв повідомлень належать:</a:t>
            </a:r>
          </a:p>
        </p:txBody>
      </p:sp>
      <p:sp>
        <p:nvSpPr>
          <p:cNvPr id="18" name="Shape 217"/>
          <p:cNvSpPr/>
          <p:nvPr/>
        </p:nvSpPr>
        <p:spPr>
          <a:xfrm>
            <a:off x="9560490" y="1859666"/>
            <a:ext cx="2524632" cy="239615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</p:sp>
      <p:sp>
        <p:nvSpPr>
          <p:cNvPr id="19" name="Shape 219"/>
          <p:cNvSpPr/>
          <p:nvPr/>
        </p:nvSpPr>
        <p:spPr>
          <a:xfrm>
            <a:off x="9196861" y="5205374"/>
            <a:ext cx="1373186" cy="13430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</p:sp>
      <p:sp>
        <p:nvSpPr>
          <p:cNvPr id="20" name="Shape 216"/>
          <p:cNvSpPr/>
          <p:nvPr/>
        </p:nvSpPr>
        <p:spPr>
          <a:xfrm>
            <a:off x="355315" y="2839278"/>
            <a:ext cx="2663825" cy="258921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436" y="4821027"/>
            <a:ext cx="3384085" cy="1962770"/>
          </a:xfrm>
          <a:prstGeom prst="rect">
            <a:avLst/>
          </a:prstGeom>
        </p:spPr>
      </p:pic>
      <p:sp>
        <p:nvSpPr>
          <p:cNvPr id="22" name="Прямокутна виноска 21"/>
          <p:cNvSpPr/>
          <p:nvPr/>
        </p:nvSpPr>
        <p:spPr>
          <a:xfrm>
            <a:off x="72007" y="1843249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23" name="Прямокутна виноска 22"/>
          <p:cNvSpPr/>
          <p:nvPr/>
        </p:nvSpPr>
        <p:spPr>
          <a:xfrm>
            <a:off x="72007" y="5243251"/>
            <a:ext cx="4170695" cy="1184942"/>
          </a:xfrm>
          <a:prstGeom prst="wedgeRectCallout">
            <a:avLst>
              <a:gd name="adj1" fmla="val 70345"/>
              <a:gd name="adj2" fmla="val -11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24" name="Прямокутна виноска 23"/>
          <p:cNvSpPr/>
          <p:nvPr/>
        </p:nvSpPr>
        <p:spPr>
          <a:xfrm>
            <a:off x="7193613" y="1841892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25" name="Прямокутна виноска 24"/>
          <p:cNvSpPr/>
          <p:nvPr/>
        </p:nvSpPr>
        <p:spPr>
          <a:xfrm>
            <a:off x="4352473" y="1843248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26" name="Прямокутна виноска 25"/>
          <p:cNvSpPr/>
          <p:nvPr/>
        </p:nvSpPr>
        <p:spPr>
          <a:xfrm>
            <a:off x="7713252" y="4099839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27" name="Picture 4" descr="compact, flash, memory, moun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9993" y="4575027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ongle, drive, pen drive, stick, usb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2671007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06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73358</TotalTime>
  <Words>753</Words>
  <Application>Microsoft Office PowerPoint</Application>
  <PresentationFormat>Произвольный</PresentationFormat>
  <Paragraphs>195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Зберігання інформації. Носії інформації.</vt:lpstr>
      <vt:lpstr>Розгадайте ребус</vt:lpstr>
      <vt:lpstr>Носії повідомлень</vt:lpstr>
      <vt:lpstr>Носії повідомлень</vt:lpstr>
      <vt:lpstr>Носії повідомлень</vt:lpstr>
      <vt:lpstr>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Дані</vt:lpstr>
      <vt:lpstr>Дані</vt:lpstr>
      <vt:lpstr>Цікавинки</vt:lpstr>
      <vt:lpstr>Запитання і завдання</vt:lpstr>
      <vt:lpstr>Розгадайте кросворд.</vt:lpstr>
      <vt:lpstr>Розгадайте ребус</vt:lpstr>
      <vt:lpstr>Розгадайте ребус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949</cp:revision>
  <dcterms:created xsi:type="dcterms:W3CDTF">2016-06-06T19:48:43Z</dcterms:created>
  <dcterms:modified xsi:type="dcterms:W3CDTF">2016-10-30T08:14:47Z</dcterms:modified>
</cp:coreProperties>
</file>