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74" r:id="rId3"/>
    <p:sldId id="1296" r:id="rId4"/>
    <p:sldId id="1300" r:id="rId5"/>
    <p:sldId id="1301" r:id="rId6"/>
    <p:sldId id="1302" r:id="rId7"/>
    <p:sldId id="1303" r:id="rId8"/>
    <p:sldId id="1304" r:id="rId9"/>
    <p:sldId id="1305" r:id="rId10"/>
    <p:sldId id="1306" r:id="rId11"/>
    <p:sldId id="1307" r:id="rId12"/>
    <p:sldId id="1308" r:id="rId13"/>
    <p:sldId id="1309" r:id="rId14"/>
    <p:sldId id="1310" r:id="rId15"/>
    <p:sldId id="1311" r:id="rId16"/>
    <p:sldId id="1297" r:id="rId17"/>
    <p:sldId id="1312" r:id="rId18"/>
    <p:sldId id="1314" r:id="rId19"/>
    <p:sldId id="1315" r:id="rId20"/>
    <p:sldId id="1316" r:id="rId21"/>
    <p:sldId id="1313" r:id="rId22"/>
    <p:sldId id="1321" r:id="rId23"/>
    <p:sldId id="1317" r:id="rId24"/>
    <p:sldId id="1318" r:id="rId25"/>
    <p:sldId id="1319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8000"/>
    <a:srgbClr val="19426B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Повторення і систематизація навчального матеріалу за рік.</a:t>
            </a:r>
          </a:p>
        </p:txBody>
      </p:sp>
      <p:pic>
        <p:nvPicPr>
          <p:cNvPr id="2" name="Picture 2" descr="computer, design, phone, responsive, tablet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562" y="3664852"/>
            <a:ext cx="2433465" cy="2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alysis, analytics, analyze, board, business, chart, data, finance, financial, graph, infographic, information, management, market, office, presentation, report, research, result, sale, statistics, stock, website, whiteboar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3229" y="3664851"/>
            <a:ext cx="2433465" cy="2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1774" y="2151544"/>
            <a:ext cx="5656881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 показую об’єкти,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Фото-, </a:t>
            </a:r>
            <a:r>
              <a:rPr lang="uk-UA" sz="3200" b="1" i="1" kern="0" dirty="0" err="1">
                <a:solidFill>
                  <a:srgbClr val="FFFFFF"/>
                </a:solidFill>
              </a:rPr>
              <a:t>відеопроекти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 не </a:t>
            </a:r>
            <a:r>
              <a:rPr lang="uk-UA" sz="3200" b="1" i="1" kern="0" dirty="0" err="1">
                <a:solidFill>
                  <a:srgbClr val="FFFFFF"/>
                </a:solidFill>
              </a:rPr>
              <a:t>плеєр</a:t>
            </a:r>
            <a:r>
              <a:rPr lang="uk-UA" sz="3200" b="1" i="1" kern="0" dirty="0">
                <a:solidFill>
                  <a:srgbClr val="FFFFFF"/>
                </a:solidFill>
              </a:rPr>
              <a:t>, не мотор,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звичайний – …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Монітор</a:t>
            </a:r>
          </a:p>
        </p:txBody>
      </p:sp>
      <p:pic>
        <p:nvPicPr>
          <p:cNvPr id="13" name="Picture 2" descr="moni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73" y="1000056"/>
            <a:ext cx="5262535" cy="52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2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Блок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osvoisam.ru/wp-content/uploads/2012/03/sistemnyi_bl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48" b="3544"/>
          <a:stretch/>
        </p:blipFill>
        <p:spPr bwMode="auto">
          <a:xfrm>
            <a:off x="262700" y="1418719"/>
            <a:ext cx="4185313" cy="50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51774" y="2151544"/>
            <a:ext cx="6026938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є складна робота,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Мусить бути лиш охота,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Бо зі мною буде толк,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Адже я – системний … </a:t>
            </a:r>
          </a:p>
        </p:txBody>
      </p:sp>
    </p:spTree>
    <p:extLst>
      <p:ext uri="{BB962C8B-B14F-4D97-AF65-F5344CB8AC3E}">
        <p14:creationId xmlns:p14="http://schemas.microsoft.com/office/powerpoint/2010/main" xmlns="" val="127360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Мишка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1774" y="2089552"/>
            <a:ext cx="6026938" cy="255454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 не нишпорю в коморах,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 ховаюся по норах.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Ковзаю по столу трішки,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Бо комп’ютерна я… </a:t>
            </a:r>
          </a:p>
        </p:txBody>
      </p:sp>
      <p:pic>
        <p:nvPicPr>
          <p:cNvPr id="14" name="Picture 4" descr="ergonomic, mous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67" y="171252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41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Редактор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1774" y="2089552"/>
            <a:ext cx="6026938" cy="255454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Промені і сонце-коло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Намалюємо ми скоро.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Творчий маю я характер,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Бо графічний я… </a:t>
            </a:r>
          </a:p>
        </p:txBody>
      </p:sp>
      <p:pic>
        <p:nvPicPr>
          <p:cNvPr id="13" name="Picture 2" descr="http://navigationmovers.com/wp-content/uploads/2013/11/pa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27" y="1332281"/>
            <a:ext cx="4138818" cy="48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77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kern="0" noProof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Word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501" y="2089552"/>
            <a:ext cx="7078211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 пишу листи і вірші,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Мої тексти найгарніші.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Хай підтвердить весь народ,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 усім потрібен… </a:t>
            </a:r>
          </a:p>
        </p:txBody>
      </p:sp>
      <p:pic>
        <p:nvPicPr>
          <p:cNvPr id="14" name="Picture 2" descr="15, word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2" t="14464" r="9775" b="14661"/>
          <a:stretch/>
        </p:blipFill>
        <p:spPr bwMode="auto">
          <a:xfrm>
            <a:off x="247202" y="1801824"/>
            <a:ext cx="4169815" cy="37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29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PowerPoint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7912" y="2089552"/>
            <a:ext cx="6400800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Коли треба показати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Слайди про усі формати –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 допомозі не відмовить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Вам ніколи … </a:t>
            </a:r>
          </a:p>
        </p:txBody>
      </p:sp>
      <p:pic>
        <p:nvPicPr>
          <p:cNvPr id="14" name="Picture 2" descr="15, powerpoint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9" t="13234" r="10863" b="17647"/>
          <a:stretch/>
        </p:blipFill>
        <p:spPr bwMode="auto">
          <a:xfrm>
            <a:off x="247201" y="1801825"/>
            <a:ext cx="4169815" cy="37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8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«Всезнайки»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Працюємо в команді. Потрібно згадати та написати терміни з інформатики, які ми вивчали протягом року. Конкурс триває 3 хвилини. Перемагає та команда, яка пригадає більше слів.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orkingmama.ru/show.php?id=40609&amp;size=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598" y="3152130"/>
            <a:ext cx="5866962" cy="332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74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«Семафор»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 команд запрошують по одному учаснику. Вони вибирають конверти з термінами, які вивчали протягом року, і за допомогою жестів показують їх значення. Команди розгадують. Якщо команда не може розгадати термін свого учасника, його розгадує друга команда.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image.shutterstock.com/display_pic_with_logo/583558/583558,1304243121,1/stock-photo-collection-of-different-gesture-of-hands-isolated-on-white-these-and-other-gestures-are-also-76284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6052" y="3680352"/>
            <a:ext cx="2676039" cy="2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humbs.dreamstime.com/x/multiple-gestures-signs-28531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604" y="3535674"/>
            <a:ext cx="3427030" cy="30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92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</a:t>
            </a:r>
            <a:r>
              <a:rPr lang="uk-UA" dirty="0" err="1"/>
              <a:t>Відгадайки</a:t>
            </a:r>
            <a:r>
              <a:rPr lang="uk-UA" dirty="0"/>
              <a:t>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Браузер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9" y="1508514"/>
            <a:ext cx="10432707" cy="39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34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</a:t>
            </a:r>
            <a:r>
              <a:rPr lang="uk-UA" dirty="0" err="1"/>
              <a:t>Відгадайки</a:t>
            </a:r>
            <a:r>
              <a:rPr lang="uk-UA" dirty="0"/>
              <a:t>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Мережа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526" y="1297610"/>
            <a:ext cx="8738614" cy="40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0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Повторення і систематизація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6463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Змагання «</a:t>
            </a:r>
            <a:r>
              <a:rPr lang="uk-UA" sz="3600" b="1" i="1" kern="0" dirty="0">
                <a:solidFill>
                  <a:srgbClr val="FFFF00"/>
                </a:solidFill>
              </a:rPr>
              <a:t>Я люблю інформатику</a:t>
            </a:r>
            <a:r>
              <a:rPr lang="uk-UA" sz="3600" b="1" i="1" kern="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2" descr="http://thegigabit.com/wp-content/uploads/2014/03/computer-lcd-monitor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7556" y="1952063"/>
            <a:ext cx="5114486" cy="45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omputer, favorite, heart, lov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7540" y="2282210"/>
            <a:ext cx="2916006" cy="29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ove, smiley, valentines day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326" y="1745796"/>
            <a:ext cx="2076216" cy="20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denigear.com/wp-content/uploads/2014/06/Sosyal-Med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67" y="3771209"/>
            <a:ext cx="2708735" cy="251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661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</a:t>
            </a:r>
            <a:r>
              <a:rPr lang="uk-UA" dirty="0" err="1"/>
              <a:t>Відгадайки</a:t>
            </a:r>
            <a:r>
              <a:rPr lang="uk-UA" dirty="0"/>
              <a:t>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Користувач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0" y="1738300"/>
            <a:ext cx="11500524" cy="34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89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«Склади слово»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Скласти якомога більше слів з літер поданого слова.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Стрілка вниз 6"/>
          <p:cNvSpPr/>
          <p:nvPr/>
        </p:nvSpPr>
        <p:spPr bwMode="auto">
          <a:xfrm>
            <a:off x="9376988" y="2170472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низ 8"/>
          <p:cNvSpPr/>
          <p:nvPr/>
        </p:nvSpPr>
        <p:spPr bwMode="auto">
          <a:xfrm>
            <a:off x="1981822" y="2181173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43" y="3347622"/>
            <a:ext cx="4071059" cy="35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3012314"/>
            <a:ext cx="4654976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1-ша команда —«</a:t>
            </a:r>
            <a:r>
              <a:rPr lang="uk-UA" sz="3200" b="1" i="1" kern="0" dirty="0">
                <a:solidFill>
                  <a:srgbClr val="FFFFFF"/>
                </a:solidFill>
              </a:rPr>
              <a:t>Програмування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174" y="2982163"/>
            <a:ext cx="4654976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2-га команда — «</a:t>
            </a:r>
            <a:r>
              <a:rPr lang="uk-UA" sz="3200" b="1" i="1" kern="0" dirty="0">
                <a:solidFill>
                  <a:srgbClr val="FFFFFF"/>
                </a:solidFill>
              </a:rPr>
              <a:t>Інформатика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53595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«Спробуй сам»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Складіть алгоритм казки: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Стрілка вниз 6"/>
          <p:cNvSpPr/>
          <p:nvPr/>
        </p:nvSpPr>
        <p:spPr bwMode="auto">
          <a:xfrm>
            <a:off x="9376988" y="178301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низ 8"/>
          <p:cNvSpPr/>
          <p:nvPr/>
        </p:nvSpPr>
        <p:spPr bwMode="auto">
          <a:xfrm>
            <a:off x="1981822" y="1793715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2624856"/>
            <a:ext cx="4654976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1-ша команда — «</a:t>
            </a:r>
            <a:r>
              <a:rPr lang="uk-UA" sz="4400" b="1" i="1" kern="0" dirty="0">
                <a:solidFill>
                  <a:srgbClr val="FFFFFF"/>
                </a:solidFill>
              </a:rPr>
              <a:t>Ріпка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174" y="2594705"/>
            <a:ext cx="4654976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2-га команда — «</a:t>
            </a:r>
            <a:r>
              <a:rPr lang="ru-RU" sz="4400" b="1" i="1" kern="0" dirty="0">
                <a:solidFill>
                  <a:srgbClr val="FFFFFF"/>
                </a:solidFill>
              </a:rPr>
              <a:t>Рукавичка</a:t>
            </a:r>
            <a:r>
              <a:rPr lang="ru-RU" sz="2800" b="1" i="1" kern="0" dirty="0">
                <a:solidFill>
                  <a:srgbClr val="FFFFFF"/>
                </a:solidFill>
              </a:rPr>
              <a:t>»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8" name="Picture 2" descr="http://www.meanders.ru/tok/img/algoritm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523" y="3271086"/>
            <a:ext cx="3801175" cy="31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35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«Спробуй сам»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Створити емблему команди в програмі </a:t>
            </a:r>
            <a:r>
              <a:rPr lang="uk-UA" sz="2800" b="1" i="1" kern="0" dirty="0">
                <a:solidFill>
                  <a:srgbClr val="FFFF00"/>
                </a:solidFill>
              </a:rPr>
              <a:t>MS Word</a:t>
            </a:r>
            <a:r>
              <a:rPr lang="uk-UA" sz="2800" b="1" i="1" kern="0" dirty="0">
                <a:solidFill>
                  <a:srgbClr val="FFFFFF"/>
                </a:solidFill>
              </a:rPr>
              <a:t>. Матеріали для підготовки знайти в мережі Інтернет.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Завдання виконує кожен учень на ПК, а команда отримує сумарний бал.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achievement, award, badge, best, challenge, champion, competition, conqueror, design, element, emblem, first, gold, golden, graphic, illustration, isolated, leader, leadership, medal, new, place, prize, progress, range, rank, ribbon, sign, sport, star, success, triumph, trophy, ui, victory, web, win, winner, yel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903" y="349002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86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«Плутанка»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84030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набір термінів, означення яких переплутані місцями. Ваше завдання – встановити відповідність між терміном і означенням (поясненням)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0626753"/>
              </p:ext>
            </p:extLst>
          </p:nvPr>
        </p:nvGraphicFramePr>
        <p:xfrm>
          <a:off x="72008" y="2306545"/>
          <a:ext cx="12050142" cy="4647249"/>
        </p:xfrm>
        <a:graphic>
          <a:graphicData uri="http://schemas.openxmlformats.org/drawingml/2006/table">
            <a:tbl>
              <a:tblPr firstRow="1" firstCol="1" bandRow="1"/>
              <a:tblGrid>
                <a:gridCol w="3066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3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effectLst/>
                        </a:rPr>
                        <a:t>Операційна система</a:t>
                      </a:r>
                      <a:endParaRPr lang="uk-UA" sz="1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>
                          <a:effectLst/>
                        </a:rPr>
                        <a:t>це диск, на який встановлено операційну систему</a:t>
                      </a:r>
                      <a:endParaRPr lang="uk-UA" sz="19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Системний диск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це набір програм, призначений для забезпечення взаємодії всіх пристроїв комп’ютера і виконання користувачем різних дій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chemeClr val="bg1"/>
                          </a:solidFill>
                          <a:effectLst/>
                        </a:rPr>
                        <a:t>Графічний інтерфейс</a:t>
                      </a:r>
                      <a:endParaRPr lang="uk-UA" sz="19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chemeClr val="bg1"/>
                          </a:solidFill>
                          <a:effectLst/>
                        </a:rPr>
                        <a:t>це сукупність засобів і правил, що забезпечують взаємодію пристроїв та (або) програм</a:t>
                      </a:r>
                      <a:endParaRPr lang="uk-UA" sz="19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Інтерфейс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здійснює взаємозв’язок між комп’ютером і його користувачем за допомогою графічних елементів (вікон, значків, ярликів, меню, кнопок, списків тощо)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chemeClr val="bg1"/>
                          </a:solidFill>
                          <a:effectLst/>
                        </a:rPr>
                        <a:t>Контекстне меню</a:t>
                      </a:r>
                      <a:endParaRPr lang="uk-UA" sz="19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chemeClr val="bg1"/>
                          </a:solidFill>
                          <a:effectLst/>
                        </a:rPr>
                        <a:t>викликається кнопкою Пуск</a:t>
                      </a:r>
                      <a:endParaRPr lang="uk-UA" sz="19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Головне меню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це набір операцій, які можна виконати над певним об’єктом у певний момент часу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chemeClr val="bg1"/>
                          </a:solidFill>
                          <a:effectLst/>
                        </a:rPr>
                        <a:t>Контекстне меню викликається</a:t>
                      </a:r>
                      <a:endParaRPr lang="uk-UA" sz="19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chemeClr val="bg1"/>
                          </a:solidFill>
                          <a:effectLst/>
                        </a:rPr>
                        <a:t>це папки, файли, ярлики, вікна, носії інформації (диски)</a:t>
                      </a:r>
                      <a:endParaRPr lang="uk-UA" sz="19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Основні об’єкти операційної системи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dirty="0">
                          <a:solidFill>
                            <a:srgbClr val="002060"/>
                          </a:solidFill>
                          <a:effectLst/>
                        </a:rPr>
                        <a:t>після клацання на об’єкті правою кнопкою мишки</a:t>
                      </a:r>
                      <a:endParaRPr lang="uk-UA" sz="19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738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Рефлексія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4" y="1484784"/>
            <a:ext cx="2446492" cy="2446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4532" y="2047200"/>
            <a:ext cx="2726486" cy="2726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313" y="3931276"/>
            <a:ext cx="2438482" cy="2438482"/>
          </a:xfrm>
          <a:prstGeom prst="rect">
            <a:avLst/>
          </a:prstGeom>
        </p:spPr>
      </p:pic>
      <p:sp>
        <p:nvSpPr>
          <p:cNvPr id="10" name="Округлена прямокутна виноска 6"/>
          <p:cNvSpPr/>
          <p:nvPr/>
        </p:nvSpPr>
        <p:spPr>
          <a:xfrm>
            <a:off x="611560" y="3893840"/>
            <a:ext cx="792088" cy="643815"/>
          </a:xfrm>
          <a:prstGeom prst="wedgeRoundRectCallout">
            <a:avLst>
              <a:gd name="adj1" fmla="val 42800"/>
              <a:gd name="adj2" fmla="val -7728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а прямокутна виноска 7"/>
          <p:cNvSpPr/>
          <p:nvPr/>
        </p:nvSpPr>
        <p:spPr>
          <a:xfrm>
            <a:off x="5331331" y="3159806"/>
            <a:ext cx="792088" cy="643815"/>
          </a:xfrm>
          <a:prstGeom prst="wedgeRoundRectCallout">
            <a:avLst>
              <a:gd name="adj1" fmla="val -41491"/>
              <a:gd name="adj2" fmla="val 71508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а прямокутна виноска 8"/>
          <p:cNvSpPr/>
          <p:nvPr/>
        </p:nvSpPr>
        <p:spPr>
          <a:xfrm>
            <a:off x="8331646" y="2386677"/>
            <a:ext cx="792088" cy="643815"/>
          </a:xfrm>
          <a:prstGeom prst="wedgeRoundRectCallout">
            <a:avLst>
              <a:gd name="adj1" fmla="val 73951"/>
              <a:gd name="adj2" fmla="val 55727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1767" y="1196763"/>
            <a:ext cx="9610624" cy="6463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Виберіть один із </a:t>
            </a:r>
            <a:r>
              <a:rPr lang="uk-UA" sz="3600" b="1" i="1" kern="0" dirty="0" err="1">
                <a:solidFill>
                  <a:srgbClr val="FFFFFF"/>
                </a:solidFill>
              </a:rPr>
              <a:t>смайликів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05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mputer, design, phone, responsive, tablet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562" y="3664852"/>
            <a:ext cx="2433465" cy="2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alysis, analytics, analyze, board, business, chart, data, finance, financial, graph, infographic, information, management, market, office, presentation, report, research, result, sale, statistics, stock, website, whiteboar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3229" y="3664851"/>
            <a:ext cx="2433465" cy="2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1625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Може він порахувати,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Може він пісні співати,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Малювати і писати,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Помилки перевіряти.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Може він листа прийняти,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другом швидко нас зв’язати,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багато чого може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завжди нам допоможе!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532" y="1605841"/>
            <a:ext cx="3559675" cy="3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Комп’ютер</a:t>
            </a:r>
          </a:p>
        </p:txBody>
      </p:sp>
    </p:spTree>
    <p:extLst>
      <p:ext uri="{BB962C8B-B14F-4D97-AF65-F5344CB8AC3E}">
        <p14:creationId xmlns:p14="http://schemas.microsoft.com/office/powerpoint/2010/main" xmlns="" val="115199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downstech.com.au/images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340" y="1765380"/>
            <a:ext cx="5918502" cy="36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1625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Кілобайти, гігабайти,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Папки, файли, блоги, сайти...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Знань чимало різних має,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Цілий світ про нього знає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Комп’ютер</a:t>
            </a:r>
          </a:p>
        </p:txBody>
      </p:sp>
    </p:spTree>
    <p:extLst>
      <p:ext uri="{BB962C8B-B14F-4D97-AF65-F5344CB8AC3E}">
        <p14:creationId xmlns:p14="http://schemas.microsoft.com/office/powerpoint/2010/main" xmlns="" val="147822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88217" y="1196763"/>
            <a:ext cx="701772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Міцний диск, дуже яскравий,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Містить він кіно цікаве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7017" y="5445224"/>
            <a:ext cx="6463190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Оптичний диск</a:t>
            </a:r>
          </a:p>
        </p:txBody>
      </p:sp>
      <p:pic>
        <p:nvPicPr>
          <p:cNvPr id="14" name="Picture 2" descr="dis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5" y="1948826"/>
            <a:ext cx="4622128" cy="46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82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1625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Сотня клавіш, різні знаки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Спершу учні-небораки,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тепер раз, два й готово –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Відстукали слово.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Ось де пальцям фізкультура,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це все –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Клавіатура</a:t>
            </a:r>
          </a:p>
        </p:txBody>
      </p:sp>
      <p:pic>
        <p:nvPicPr>
          <p:cNvPr id="13" name="Picture 4" descr="http://onlinemca.com/mca_course/kurukshetra_university/semester5/computergraphics/img_computer_graphics/keybo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1" b="22130"/>
          <a:stretch/>
        </p:blipFill>
        <p:spPr bwMode="auto">
          <a:xfrm>
            <a:off x="6886393" y="3050492"/>
            <a:ext cx="5290109" cy="20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1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1625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комп’ютери порою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Розмовляють між собою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для цього їм потрібна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Річ відома не усім.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телефону підключай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повідомлення приймай,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Адже мову ми ведем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 зв’язок через...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Модем</a:t>
            </a:r>
          </a:p>
        </p:txBody>
      </p:sp>
      <p:pic>
        <p:nvPicPr>
          <p:cNvPr id="13" name="Picture 4" descr="http://eve.kz/upload/normal/almaty-modemy_almaty_vayfay_modemy_almaty_nastroyka_modem_almaty_nastroyka_modem_v_almaty_314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2" b="14740"/>
          <a:stretch/>
        </p:blipFill>
        <p:spPr bwMode="auto">
          <a:xfrm>
            <a:off x="7144718" y="1439778"/>
            <a:ext cx="4698725" cy="34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61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1625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Ось я кнопку натискаю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папір вже заправляю.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друкує без зупинки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Вірші, пісні і картинки.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швидкий він, наче спринтер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Відгадайте, що це?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Принтер</a:t>
            </a:r>
          </a:p>
        </p:txBody>
      </p:sp>
      <p:pic>
        <p:nvPicPr>
          <p:cNvPr id="13" name="Picture 2" descr="base, fatcow, hardware, paper, print, printer, print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526" y="1320749"/>
            <a:ext cx="4255184" cy="42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535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«Розминка»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1625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, Б, В, Г, Д і кома –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Всім, мабуть, уже відома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клавішна структура.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Звісно ж, це …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Клавіатура</a:t>
            </a:r>
          </a:p>
        </p:txBody>
      </p:sp>
      <p:pic>
        <p:nvPicPr>
          <p:cNvPr id="13" name="Picture 4" descr="http://onlinemca.com/mca_course/kurukshetra_university/semester5/computergraphics/img_computer_graphics/keybo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1" b="22130"/>
          <a:stretch/>
        </p:blipFill>
        <p:spPr bwMode="auto">
          <a:xfrm>
            <a:off x="3430133" y="3162281"/>
            <a:ext cx="5617008" cy="21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97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73567</TotalTime>
  <Words>821</Words>
  <Application>Microsoft Office PowerPoint</Application>
  <PresentationFormat>Произвольный</PresentationFormat>
  <Paragraphs>164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Повторення і систематизація навчального матеріалу за рік.</vt:lpstr>
      <vt:lpstr>Повторення і систематизація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«Розминка»</vt:lpstr>
      <vt:lpstr>Конкурс «Всезнайки»</vt:lpstr>
      <vt:lpstr>Конкурс «Семафор»</vt:lpstr>
      <vt:lpstr>Конкурс «Відгадайки»</vt:lpstr>
      <vt:lpstr>Конкурс «Відгадайки»</vt:lpstr>
      <vt:lpstr>Конкурс «Відгадайки»</vt:lpstr>
      <vt:lpstr>Конкурс «Склади слово»</vt:lpstr>
      <vt:lpstr>Конкурс «Спробуй сам»</vt:lpstr>
      <vt:lpstr>Конкурс «Спробуй сам»</vt:lpstr>
      <vt:lpstr>Конкурс «Плутанка»</vt:lpstr>
      <vt:lpstr>Рефлексія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1055</cp:revision>
  <dcterms:created xsi:type="dcterms:W3CDTF">2016-06-06T19:48:43Z</dcterms:created>
  <dcterms:modified xsi:type="dcterms:W3CDTF">2016-10-30T08:24:43Z</dcterms:modified>
</cp:coreProperties>
</file>