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07" r:id="rId3"/>
    <p:sldId id="931" r:id="rId4"/>
    <p:sldId id="955" r:id="rId5"/>
    <p:sldId id="932" r:id="rId6"/>
    <p:sldId id="933" r:id="rId7"/>
    <p:sldId id="934" r:id="rId8"/>
    <p:sldId id="936" r:id="rId9"/>
    <p:sldId id="954" r:id="rId10"/>
    <p:sldId id="937" r:id="rId11"/>
    <p:sldId id="939" r:id="rId12"/>
    <p:sldId id="940" r:id="rId13"/>
    <p:sldId id="941" r:id="rId14"/>
    <p:sldId id="942" r:id="rId15"/>
    <p:sldId id="943" r:id="rId16"/>
    <p:sldId id="917" r:id="rId17"/>
    <p:sldId id="709" r:id="rId18"/>
    <p:sldId id="947" r:id="rId19"/>
    <p:sldId id="948" r:id="rId20"/>
    <p:sldId id="949" r:id="rId21"/>
    <p:sldId id="950" r:id="rId22"/>
    <p:sldId id="711" r:id="rId23"/>
    <p:sldId id="929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>
        <p:scale>
          <a:sx n="47" d="100"/>
          <a:sy n="47" d="100"/>
        </p:scale>
        <p:origin x="-114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xfrm>
          <a:off x="3989" y="1490565"/>
          <a:ext cx="2591044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з'ясуєте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, що таке повторення;</a:t>
          </a:r>
          <a:endParaRPr lang="uk-UA" sz="21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5D47DEF0-137E-4CB6-B4B6-6F2060FF2CE5}">
      <dgm:prSet phldrT="[Текст]" custT="1"/>
      <dgm:spPr>
        <a:xfrm>
          <a:off x="2880941" y="1490565"/>
          <a:ext cx="2591044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дізнаєтесь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про алгоритми з повторенням;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5757894" y="1490565"/>
          <a:ext cx="2591044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 і  виконувати  алгоритми з повторенням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35D88946-1327-4717-866B-0E285AFE8A8D}" type="pres">
      <dgm:prSet presAssocID="{5D47DEF0-137E-4CB6-B4B6-6F2060FF2C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8B7083DC-620B-47AA-AF98-5A536FC1FB17}" srcId="{FE7FB761-3E00-40A1-9C67-735F0AFD160E}" destId="{5D47DEF0-137E-4CB6-B4B6-6F2060FF2CE5}" srcOrd="1" destOrd="0" parTransId="{126A9451-833F-424F-91B0-015C14615713}" sibTransId="{986373FC-A016-4F3A-A2CC-460840CCF3FE}"/>
    <dgm:cxn modelId="{AC5F6253-A293-40AB-B4C5-6EFB9FEA6790}" srcId="{FE7FB761-3E00-40A1-9C67-735F0AFD160E}" destId="{B6DB6383-892D-4754-8986-BFF4978CBB61}" srcOrd="2" destOrd="0" parTransId="{94AFBFBA-B0A5-4AEC-B8C9-19AFE772BC27}" sibTransId="{43E787D3-6245-4CEC-B089-9898C896C02F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E40A8649-9E3B-436D-9FCC-E57450CF8C98}" type="presParOf" srcId="{B67F7BAF-0356-4D1F-9B98-0E019830A773}" destId="{35D88946-1327-4717-866B-0E285AFE8A8D}" srcOrd="2" destOrd="0" presId="urn:microsoft.com/office/officeart/2005/8/layout/hProcess9"/>
    <dgm:cxn modelId="{CB9B05F1-D0ED-49A5-995F-8722E8715750}" type="presParOf" srcId="{B67F7BAF-0356-4D1F-9B98-0E019830A773}" destId="{78712B92-4F2E-438B-B3DC-834FDC9B974C}" srcOrd="3" destOrd="0" presId="urn:microsoft.com/office/officeart/2005/8/layout/hProcess9"/>
    <dgm:cxn modelId="{2227E1EE-CA54-438D-BF9A-69AA954CAD5B}" type="presParOf" srcId="{B67F7BAF-0356-4D1F-9B98-0E019830A773}" destId="{A242F3B7-F023-4E2A-916A-9C199FC51A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75276" y="0"/>
          <a:ext cx="9919799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5698" y="1490565"/>
          <a:ext cx="3521619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з'ясуєте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, що таке повторення;</a:t>
          </a:r>
          <a:endParaRPr lang="uk-UA" sz="21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02716" y="1587583"/>
        <a:ext cx="3327583" cy="1793384"/>
      </dsp:txXfrm>
    </dsp:sp>
    <dsp:sp modelId="{35D88946-1327-4717-866B-0E285AFE8A8D}">
      <dsp:nvSpPr>
        <dsp:cNvPr id="0" name=""/>
        <dsp:cNvSpPr/>
      </dsp:nvSpPr>
      <dsp:spPr>
        <a:xfrm>
          <a:off x="4074366" y="1490565"/>
          <a:ext cx="3521619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дізнаєтесь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про алгоритми з повторенням;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171384" y="1587583"/>
        <a:ext cx="3327583" cy="1793384"/>
      </dsp:txXfrm>
    </dsp:sp>
    <dsp:sp modelId="{A242F3B7-F023-4E2A-916A-9C199FC51A15}">
      <dsp:nvSpPr>
        <dsp:cNvPr id="0" name=""/>
        <dsp:cNvSpPr/>
      </dsp:nvSpPr>
      <dsp:spPr>
        <a:xfrm>
          <a:off x="8143033" y="1490565"/>
          <a:ext cx="3521619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 і  виконувати  алгоритми з повторенням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8240051" y="1587583"/>
        <a:ext cx="3327583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Цикли: повторення задану кількість разів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6460508" y="2699239"/>
            <a:ext cx="4070332" cy="380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1646184" y="2581747"/>
            <a:ext cx="3482394" cy="38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у якому передбачено повторне виконання певних команд,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із повторенням</a:t>
            </a:r>
            <a:r>
              <a:rPr lang="uk-UA" sz="2800" b="1" i="1" kern="0" dirty="0">
                <a:solidFill>
                  <a:srgbClr val="FFFFFF"/>
                </a:solidFill>
              </a:rPr>
              <a:t>, або циклічним алгоритмом.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алгоритм із безперервним повторенням можна реалізувати за допомогою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83" y="2746605"/>
            <a:ext cx="8260119" cy="37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за розробленим алгоритмом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17" y="1819217"/>
            <a:ext cx="6413877" cy="2738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194" y="3812594"/>
            <a:ext cx="914400" cy="971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35092" y="4391675"/>
            <a:ext cx="3210574" cy="510778"/>
          </a:xfrm>
          <a:prstGeom prst="roundRect">
            <a:avLst/>
          </a:prstGeom>
          <a:solidFill>
            <a:srgbClr val="C92F4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Зупинити все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512867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Завершити виконання безперервного повторення можна тільки примусово, клацнувши кнопку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1669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циклічні процеси відбуваються за певних умов. Наприклад, у будні ви ходите до школи. Алгоритм для вас виглядатиме так:</a:t>
            </a:r>
          </a:p>
        </p:txBody>
      </p:sp>
      <p:pic>
        <p:nvPicPr>
          <p:cNvPr id="11" name="Picture 2" descr="http://school96.kiev.ua/sites/default/files/main/scho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56" y="3709571"/>
            <a:ext cx="4382044" cy="30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36520" y="2679264"/>
            <a:ext cx="692111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Завжди виконуй: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якщо будень, іди до школи.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3748030"/>
            <a:ext cx="54601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цим алгоритмом команда «Іди до школи» виконується тільки за умови, що день, який настав, — будній.</a:t>
            </a:r>
          </a:p>
        </p:txBody>
      </p:sp>
    </p:spTree>
    <p:extLst>
      <p:ext uri="{BB962C8B-B14F-4D97-AF65-F5344CB8AC3E}">
        <p14:creationId xmlns:p14="http://schemas.microsoft.com/office/powerpoint/2010/main" val="27432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реалізації безперервного повторення також можна використати команду завжди якщо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86" y="2673198"/>
            <a:ext cx="8932875" cy="37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Повернемося до алгоритму для виконавця Змія. Нехай він постійно рухається вздовж стін, якщо його не торкаються чарівним списом. Як спис використаємо 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скрипті</a:t>
            </a:r>
            <a:r>
              <a:rPr lang="uk-UA" sz="2800" b="1" i="1" kern="0" dirty="0">
                <a:solidFill>
                  <a:srgbClr val="FFFFFF"/>
                </a:solidFill>
              </a:rPr>
              <a:t> вказівник миші.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807" y="3000140"/>
            <a:ext cx="8094544" cy="21882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633" y="515504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навести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вказівник миші,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тзупиниться</a:t>
            </a:r>
            <a:r>
              <a:rPr lang="uk-UA" sz="2800" b="1" i="1" kern="0" dirty="0">
                <a:solidFill>
                  <a:srgbClr val="FFFFFF"/>
                </a:solidFill>
              </a:rPr>
              <a:t> і не виконуватиме жодних дій. Якщо відвести вказівник,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продовжить свій рух.</a:t>
            </a:r>
          </a:p>
        </p:txBody>
      </p:sp>
    </p:spTree>
    <p:extLst>
      <p:ext uri="{BB962C8B-B14F-4D97-AF65-F5344CB8AC3E}">
        <p14:creationId xmlns:p14="http://schemas.microsoft.com/office/powerpoint/2010/main" val="23545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Перші мови програмування з’явилися задовго до появи комп’ютерів. Ще 200 років тому існували ткацькі верстати й механічні піаніно, що працювали за програмами.</a:t>
            </a:r>
          </a:p>
        </p:txBody>
      </p:sp>
      <p:pic>
        <p:nvPicPr>
          <p:cNvPr id="14" name="Picture 2" descr="coding, development, programming, se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84" y="3130803"/>
            <a:ext cx="3375441" cy="33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oard, code, coding, development, language, programming, seo too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58" y="2764034"/>
            <a:ext cx="4108978" cy="41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 якими циклічними процесами ви зустрічаєтеся в житті?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222663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алгоритм із повторенням?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82561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команди призначені для реалізації повторення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0" name="Picture 2" descr="http://www.strategicmarketingguy.com/images/Rinse-and-Repeat-300x2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21" y="3855477"/>
            <a:ext cx="2712699" cy="25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Допоможи Данилку впоратися з головоломкою. Упиши в порожні клітинки квадратів такі числа або знаки, щоб утворились істинні рівності.</a:t>
            </a: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2424"/>
              </p:ext>
            </p:extLst>
          </p:nvPr>
        </p:nvGraphicFramePr>
        <p:xfrm>
          <a:off x="1943722" y="2887884"/>
          <a:ext cx="3748745" cy="3168350"/>
        </p:xfrm>
        <a:graphic>
          <a:graphicData uri="http://schemas.openxmlformats.org/drawingml/2006/table">
            <a:tbl>
              <a:tblPr firstRow="1" bandRow="1"/>
              <a:tblGrid>
                <a:gridCol w="749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0" dirty="0">
                          <a:solidFill>
                            <a:srgbClr val="000000"/>
                          </a:solidFill>
                        </a:rPr>
                        <a:t>108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Округлений прямокутник 7"/>
          <p:cNvSpPr/>
          <p:nvPr/>
        </p:nvSpPr>
        <p:spPr>
          <a:xfrm>
            <a:off x="2734919" y="4184028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122" y="4203192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1974519" y="5461008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722" y="5480172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36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000008" y="2921183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211" y="2940347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4968058" y="2906668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7261" y="2925832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54</a:t>
            </a: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496454" y="2921183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5657" y="2940347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27</a:t>
            </a:r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98157"/>
              </p:ext>
            </p:extLst>
          </p:nvPr>
        </p:nvGraphicFramePr>
        <p:xfrm>
          <a:off x="6475897" y="2887884"/>
          <a:ext cx="3748745" cy="3168350"/>
        </p:xfrm>
        <a:graphic>
          <a:graphicData uri="http://schemas.openxmlformats.org/drawingml/2006/table">
            <a:tbl>
              <a:tblPr firstRow="1" bandRow="1"/>
              <a:tblGrid>
                <a:gridCol w="749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0" dirty="0">
                          <a:solidFill>
                            <a:srgbClr val="000000"/>
                          </a:solidFill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Округлений прямокутник 23"/>
          <p:cNvSpPr/>
          <p:nvPr/>
        </p:nvSpPr>
        <p:spPr>
          <a:xfrm>
            <a:off x="9503671" y="2907049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72874" y="2926213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9504154" y="5441844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73357" y="5461008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6511023" y="5454210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0226" y="5552180"/>
            <a:ext cx="75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240</a:t>
            </a: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6511023" y="4198543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0226" y="4217707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24</a:t>
            </a:r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7262791" y="4162096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1994" y="4181260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8026753" y="3562080"/>
            <a:ext cx="648964" cy="55689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5956" y="3581244"/>
            <a:ext cx="75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Доповніть блок-схему за поданим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скриптом</a:t>
            </a:r>
            <a:r>
              <a:rPr lang="uk-UA" sz="2800" b="1" i="1" kern="0" dirty="0">
                <a:solidFill>
                  <a:srgbClr val="FFFFFF"/>
                </a:solidFill>
              </a:rPr>
              <a:t>. Позначте (   ), змінюється вигляд Рудого кота під час виконання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8" y="1637491"/>
            <a:ext cx="598337" cy="598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487" y="2903124"/>
            <a:ext cx="9055257" cy="3097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7304" y="317349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Змінити колір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7236" y="3928829"/>
            <a:ext cx="340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Чекати 1 секунду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06" y="4848847"/>
            <a:ext cx="840416" cy="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39905494"/>
              </p:ext>
            </p:extLst>
          </p:nvPr>
        </p:nvGraphicFramePr>
        <p:xfrm>
          <a:off x="323528" y="1412776"/>
          <a:ext cx="116703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19" y="1040132"/>
            <a:ext cx="1503114" cy="1622715"/>
          </a:xfrm>
          <a:prstGeom prst="rect">
            <a:avLst/>
          </a:prstGeom>
        </p:spPr>
      </p:pic>
      <p:pic>
        <p:nvPicPr>
          <p:cNvPr id="13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71" y="5429984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9668998" y="1067976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pea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16" y="5117863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1023" y="1194552"/>
            <a:ext cx="2281125" cy="1346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7665" y="5343016"/>
            <a:ext cx="2314371" cy="12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1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Покажіть стрілками, як слід зібрати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 алгоритмом, поданим у завданні 3.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22" y="2281064"/>
            <a:ext cx="7384318" cy="4288974"/>
          </a:xfrm>
          <a:prstGeom prst="rect">
            <a:avLst/>
          </a:prstGeom>
        </p:spPr>
      </p:pic>
      <p:cxnSp>
        <p:nvCxnSpPr>
          <p:cNvPr id="9" name="Пряма зі стрілкою 8"/>
          <p:cNvCxnSpPr/>
          <p:nvPr/>
        </p:nvCxnSpPr>
        <p:spPr>
          <a:xfrm flipH="1" flipV="1">
            <a:off x="7123544" y="2569096"/>
            <a:ext cx="504056" cy="50405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H="1">
            <a:off x="4243224" y="2691260"/>
            <a:ext cx="2238604" cy="22541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 flipH="1">
            <a:off x="4099208" y="4662960"/>
            <a:ext cx="2238604" cy="69259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/>
          <p:cNvCxnSpPr/>
          <p:nvPr/>
        </p:nvCxnSpPr>
        <p:spPr>
          <a:xfrm flipH="1" flipV="1">
            <a:off x="4099208" y="5809456"/>
            <a:ext cx="2238604" cy="32892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639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Заповніть клітинки числами від 1 до 9 так, щоб сума чисел у двох сусідніх клітинках дорівнювала числу в півколі, яке прилягає до цих двох клітинок.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52" y="2683435"/>
            <a:ext cx="8784976" cy="3039283"/>
          </a:xfrm>
          <a:prstGeom prst="rect">
            <a:avLst/>
          </a:prstGeom>
        </p:spPr>
      </p:pic>
      <p:sp>
        <p:nvSpPr>
          <p:cNvPr id="11" name="Округлений прямокутник 8"/>
          <p:cNvSpPr/>
          <p:nvPr/>
        </p:nvSpPr>
        <p:spPr>
          <a:xfrm>
            <a:off x="1879567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431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3" name="Округлений прямокутник 13"/>
          <p:cNvSpPr/>
          <p:nvPr/>
        </p:nvSpPr>
        <p:spPr>
          <a:xfrm>
            <a:off x="2875072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936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Округлений прямокутник 15"/>
          <p:cNvSpPr/>
          <p:nvPr/>
        </p:nvSpPr>
        <p:spPr>
          <a:xfrm>
            <a:off x="3820208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6072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7" name="Округлений прямокутник 17"/>
          <p:cNvSpPr/>
          <p:nvPr/>
        </p:nvSpPr>
        <p:spPr>
          <a:xfrm>
            <a:off x="4765344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1208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Округлений прямокутник 19"/>
          <p:cNvSpPr/>
          <p:nvPr/>
        </p:nvSpPr>
        <p:spPr>
          <a:xfrm>
            <a:off x="5710480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344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21" name="Округлений прямокутник 21"/>
          <p:cNvSpPr/>
          <p:nvPr/>
        </p:nvSpPr>
        <p:spPr>
          <a:xfrm>
            <a:off x="6671620" y="3696111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7484" y="3806991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" name="Округлений прямокутник 23"/>
          <p:cNvSpPr/>
          <p:nvPr/>
        </p:nvSpPr>
        <p:spPr>
          <a:xfrm>
            <a:off x="7650579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6443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5" name="Округлений прямокутник 25"/>
          <p:cNvSpPr/>
          <p:nvPr/>
        </p:nvSpPr>
        <p:spPr>
          <a:xfrm>
            <a:off x="8595444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1308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7" name="Округлений прямокутник 27"/>
          <p:cNvSpPr/>
          <p:nvPr/>
        </p:nvSpPr>
        <p:spPr>
          <a:xfrm>
            <a:off x="9579036" y="3691547"/>
            <a:ext cx="923497" cy="936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64900" y="3802427"/>
            <a:ext cx="7517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8" y="582439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Підказка</a:t>
            </a:r>
            <a:r>
              <a:rPr lang="uk-UA" sz="2800" b="1" i="1" kern="0" dirty="0">
                <a:solidFill>
                  <a:srgbClr val="FFFFFF"/>
                </a:solidFill>
              </a:rPr>
              <a:t>: з'ясуйте, у яких клітинках не може розташовуватись число 9.</a:t>
            </a:r>
          </a:p>
        </p:txBody>
      </p:sp>
    </p:spTree>
    <p:extLst>
      <p:ext uri="{BB962C8B-B14F-4D97-AF65-F5344CB8AC3E}">
        <p14:creationId xmlns:p14="http://schemas.microsoft.com/office/powerpoint/2010/main" val="38624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8634" b="6254"/>
          <a:stretch/>
        </p:blipFill>
        <p:spPr>
          <a:xfrm>
            <a:off x="7111158" y="1196762"/>
            <a:ext cx="4643867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Фокусник запропонував глядачам задумати число і виконати певний алгоритм, а потім відгадав число. Поясніть цей фокус.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08" y="2685618"/>
            <a:ext cx="760895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Задумайте число від 1 до 20.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08" y="3228589"/>
            <a:ext cx="7608952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Додайте до нього 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08" y="3777430"/>
            <a:ext cx="7608952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Отриману суму помножте на 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08" y="4326271"/>
            <a:ext cx="7608952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Добуток зменште на 15.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08" y="4875112"/>
            <a:ext cx="7608952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Якщо ви назвете мені відповідь, я скажу яке число ви загадали.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08" y="5931709"/>
            <a:ext cx="8635894" cy="78319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(Для цього названу відповідь потрібно розділити на 3. Вийде число, задумане глядачем.)</a:t>
            </a:r>
          </a:p>
        </p:txBody>
      </p:sp>
      <p:pic>
        <p:nvPicPr>
          <p:cNvPr id="26" name="Picture 2" descr="magicia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001801"/>
            <a:ext cx="5368580" cy="53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Напевно, ви уявляєте, що таке повторення. Наприклад, повторення можна побачити в орнаментах на писанках, вишиванках, рушниках, посуді тощо.</a:t>
            </a:r>
          </a:p>
        </p:txBody>
      </p:sp>
      <p:pic>
        <p:nvPicPr>
          <p:cNvPr id="8" name="Picture 2" descr="http://uartmart.com/img/pysanky/l/Opariy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607752"/>
            <a:ext cx="2982142" cy="39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hestyle.com.ua/wp-content/uploads/2013/09/SM5418006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52" y="2708372"/>
            <a:ext cx="2949638" cy="37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a.all.biz/img/ua/catalog/85536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95" y="2801803"/>
            <a:ext cx="4061045" cy="35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спостерігаємо повторення у природі: змінюються день і ніч, пори року, опадає і знову розпускається листя.</a:t>
            </a:r>
          </a:p>
        </p:txBody>
      </p:sp>
      <p:pic>
        <p:nvPicPr>
          <p:cNvPr id="8" name="Picture 2" descr="http://www.newsmarket.com.ua/wp-content/uploads/2010/11/5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87" y="2642718"/>
            <a:ext cx="5256584" cy="394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55118"/>
          <a:stretch/>
        </p:blipFill>
        <p:spPr>
          <a:xfrm>
            <a:off x="247202" y="2495945"/>
            <a:ext cx="5688632" cy="2383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452"/>
          <a:stretch/>
        </p:blipFill>
        <p:spPr>
          <a:xfrm>
            <a:off x="6181081" y="3951494"/>
            <a:ext cx="6010919" cy="2281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Процеси, які неодноразово повторюються,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повсякденному житті ви теж стаєте учасниками циклічних процесів: щодня просинаєтеся, </a:t>
            </a:r>
            <a:r>
              <a:rPr lang="uk-UA" sz="2800" b="1" i="1" kern="0" dirty="0" err="1">
                <a:solidFill>
                  <a:srgbClr val="FFFFFF"/>
                </a:solidFill>
              </a:rPr>
              <a:t>вмиваєтеся</a:t>
            </a:r>
            <a:r>
              <a:rPr lang="uk-UA" sz="2800" b="1" i="1" kern="0" dirty="0">
                <a:solidFill>
                  <a:srgbClr val="FFFFFF"/>
                </a:solidFill>
              </a:rPr>
              <a:t>, снідаєте; кожного будня йдете до школи; щозими святкуєте Новий рік; щоліта відпочиваєте.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42466"/>
            <a:ext cx="2913059" cy="2580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69" y="3333216"/>
            <a:ext cx="2885317" cy="2589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818" y="3346045"/>
            <a:ext cx="2820582" cy="2598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832" y="3346045"/>
            <a:ext cx="2885318" cy="25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965301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Пригадайте казку про Котигорошка. Уявімо, що, охороняючи його братів, Змій безперервно літає над темницею так, як показано на малюнку. Складемо алгоритм, за яким діє виконавець Змій.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1196763"/>
            <a:ext cx="2466975" cy="2495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84" y="3555152"/>
            <a:ext cx="8522658" cy="29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Циклічні процеси відбуваються й у житті дорослих людей. На виробництві багато приладів виготовляються на конвеєрі, за яким кожний робітник виконує одні й ті самі дії, наприклад, закріплює ручки керування в корпусі приладу.</a:t>
            </a:r>
          </a:p>
        </p:txBody>
      </p:sp>
      <p:pic>
        <p:nvPicPr>
          <p:cNvPr id="14" name="Picture 2" descr="http://atlantplus.com.ua/sites/default/files/atlant_vyrobnyc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27" y="3474012"/>
            <a:ext cx="4474297" cy="297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pirana.ua/content/documents/2/197/images/production02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29" y="3474011"/>
            <a:ext cx="3967211" cy="297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72351</TotalTime>
  <Words>676</Words>
  <Application>Microsoft Office PowerPoint</Application>
  <PresentationFormat>Произвольный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Цикли: повторення задану кількість разів</vt:lpstr>
      <vt:lpstr>Сьогодні ви:</vt:lpstr>
      <vt:lpstr>Логічна розминка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Цикли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783</cp:revision>
  <dcterms:created xsi:type="dcterms:W3CDTF">2016-06-06T19:48:43Z</dcterms:created>
  <dcterms:modified xsi:type="dcterms:W3CDTF">2020-03-30T12:17:08Z</dcterms:modified>
</cp:coreProperties>
</file>