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1804" r:id="rId3"/>
    <p:sldId id="1805" r:id="rId4"/>
    <p:sldId id="1806" r:id="rId5"/>
    <p:sldId id="1807" r:id="rId6"/>
    <p:sldId id="1808" r:id="rId7"/>
    <p:sldId id="1812" r:id="rId8"/>
    <p:sldId id="1813" r:id="rId9"/>
    <p:sldId id="1818" r:id="rId10"/>
    <p:sldId id="1817" r:id="rId11"/>
    <p:sldId id="1819" r:id="rId12"/>
    <p:sldId id="1814" r:id="rId13"/>
    <p:sldId id="1815" r:id="rId14"/>
    <p:sldId id="1820" r:id="rId15"/>
    <p:sldId id="1354" r:id="rId16"/>
    <p:sldId id="643" r:id="rId17"/>
    <p:sldId id="304" r:id="rId18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00"/>
    <a:srgbClr val="008000"/>
    <a:srgbClr val="FF0000"/>
    <a:srgbClr val="FFFF00"/>
    <a:srgbClr val="0070C0"/>
    <a:srgbClr val="19426B"/>
    <a:srgbClr val="13B1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Стиль із теми 1 –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7AC3CCA-C797-4891-BE02-D94E43425B78}" styleName="Помір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89" autoAdjust="0"/>
    <p:restoredTop sz="94660"/>
  </p:normalViewPr>
  <p:slideViewPr>
    <p:cSldViewPr snapToGrid="0">
      <p:cViewPr>
        <p:scale>
          <a:sx n="100" d="100"/>
          <a:sy n="100" d="100"/>
        </p:scale>
        <p:origin x="-732" y="-3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hyperlink" Target="http://teach-inf.at.ua/" TargetMode="Externa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8F7B198C-4D93-4D54-AE95-CB8EC82A86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23"/>
          <a:stretch/>
        </p:blipFill>
        <p:spPr>
          <a:xfrm>
            <a:off x="4005" y="0"/>
            <a:ext cx="4761672" cy="3761807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370286" y="3045082"/>
            <a:ext cx="2441027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+mj-lt"/>
              <a:buNone/>
            </a:pPr>
            <a:r>
              <a:rPr lang="ru-RU" sz="5400" b="1" i="1" dirty="0">
                <a:solidFill>
                  <a:srgbClr val="002060"/>
                </a:solidFill>
                <a:latin typeface="Arial" panose="020B0604020202020204" pitchFamily="34" charset="0"/>
              </a:rPr>
              <a:t>1</a:t>
            </a:r>
            <a:r>
              <a:rPr lang="uk-UA" sz="5400" b="1" i="1" dirty="0">
                <a:solidFill>
                  <a:srgbClr val="002060"/>
                </a:solidFill>
                <a:latin typeface="Arial" panose="020B0604020202020204" pitchFamily="34" charset="0"/>
              </a:rPr>
              <a:t>0</a:t>
            </a:r>
          </a:p>
          <a:p>
            <a:pPr marL="0" indent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+mj-lt"/>
              <a:buNone/>
            </a:pPr>
            <a:r>
              <a:rPr lang="uk-UA" sz="5400" b="1" i="1" dirty="0">
                <a:solidFill>
                  <a:srgbClr val="002060"/>
                </a:solidFill>
                <a:latin typeface="Arial" panose="020B0604020202020204" pitchFamily="34" charset="0"/>
              </a:rPr>
              <a:t>(11)</a:t>
            </a: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06.04.2020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06.04.2020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545104" y="700372"/>
            <a:ext cx="948605" cy="527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i="1" spc="-400" baseline="0" dirty="0">
                <a:solidFill>
                  <a:srgbClr val="19426B"/>
                </a:solidFill>
                <a:latin typeface="Arial" panose="020B0604020202020204" pitchFamily="34" charset="0"/>
              </a:rPr>
              <a:t>1</a:t>
            </a:r>
            <a:r>
              <a:rPr lang="uk-UA" sz="2000" b="1" i="1" spc="-400" baseline="0" dirty="0">
                <a:solidFill>
                  <a:srgbClr val="19426B"/>
                </a:solidFill>
                <a:latin typeface="Arial" panose="020B0604020202020204" pitchFamily="34" charset="0"/>
              </a:rPr>
              <a:t>0</a:t>
            </a:r>
            <a:br>
              <a:rPr lang="uk-UA" sz="2000" b="1" i="1" spc="-400" baseline="0" dirty="0">
                <a:solidFill>
                  <a:srgbClr val="19426B"/>
                </a:solidFill>
                <a:latin typeface="Arial" panose="020B0604020202020204" pitchFamily="34" charset="0"/>
              </a:rPr>
            </a:br>
            <a:r>
              <a:rPr lang="uk-UA" sz="2000" b="1" i="1" spc="-400" baseline="0" dirty="0">
                <a:solidFill>
                  <a:srgbClr val="19426B"/>
                </a:solidFill>
                <a:latin typeface="Arial" panose="020B0604020202020204" pitchFamily="34" charset="0"/>
              </a:rPr>
              <a:t>(11)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©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Вивчаємо інформатику        </a:t>
              </a:r>
              <a:r>
                <a:rPr lang="en-US" sz="1400" b="1" i="1" dirty="0">
                  <a:solidFill>
                    <a:srgbClr val="19426B"/>
                  </a:solidFill>
                  <a:latin typeface="Verdana"/>
                  <a:hlinkClick r:id="rId7" tooltip="Перейти на сайт"/>
                </a:rPr>
                <a:t>teach-inf.at.ua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06.04.2020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06.04.2020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06.04.2020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06.04.2020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06.04.2020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06.04.2020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06.04.2020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06.04.2020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47771" y="584394"/>
            <a:ext cx="7137066" cy="1801607"/>
          </a:xfrm>
        </p:spPr>
        <p:txBody>
          <a:bodyPr>
            <a:noAutofit/>
          </a:bodyPr>
          <a:lstStyle/>
          <a:p>
            <a:r>
              <a:rPr lang="uk-UA" sz="5400" dirty="0"/>
              <a:t>Елементи керування та властивості форм</a:t>
            </a:r>
            <a:endParaRPr lang="uk-UA" sz="4800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навчальною програмою 2018 року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6724650" y="5944654"/>
            <a:ext cx="5467350" cy="913346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002060"/>
                </a:solidFill>
                <a:latin typeface="Verdana"/>
              </a:rPr>
              <a:t>21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pSp>
        <p:nvGrpSpPr>
          <p:cNvPr id="7" name="Групувати 6">
            <a:extLst>
              <a:ext uri="{FF2B5EF4-FFF2-40B4-BE49-F238E27FC236}">
                <a16:creationId xmlns:a16="http://schemas.microsoft.com/office/drawing/2014/main" xmlns="" id="{580DFE73-720E-4A26-9E42-EBC0A1B1646A}"/>
              </a:ext>
            </a:extLst>
          </p:cNvPr>
          <p:cNvGrpSpPr/>
          <p:nvPr/>
        </p:nvGrpSpPr>
        <p:grpSpPr>
          <a:xfrm>
            <a:off x="6562014" y="3662320"/>
            <a:ext cx="2314131" cy="2333067"/>
            <a:chOff x="4936414" y="2837275"/>
            <a:chExt cx="2545557" cy="2566387"/>
          </a:xfrm>
        </p:grpSpPr>
        <p:sp>
          <p:nvSpPr>
            <p:cNvPr id="8" name="Прямокутник 7">
              <a:extLst>
                <a:ext uri="{FF2B5EF4-FFF2-40B4-BE49-F238E27FC236}">
                  <a16:creationId xmlns:a16="http://schemas.microsoft.com/office/drawing/2014/main" xmlns="" id="{3488AA16-0965-45F7-A229-102143E754D5}"/>
                </a:ext>
              </a:extLst>
            </p:cNvPr>
            <p:cNvSpPr/>
            <p:nvPr/>
          </p:nvSpPr>
          <p:spPr>
            <a:xfrm>
              <a:off x="5009569" y="2909455"/>
              <a:ext cx="2453008" cy="2438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9" name="Picture 2" descr="access, microsoft, ms, office, services, suite, windows icon">
              <a:extLst>
                <a:ext uri="{FF2B5EF4-FFF2-40B4-BE49-F238E27FC236}">
                  <a16:creationId xmlns:a16="http://schemas.microsoft.com/office/drawing/2014/main" xmlns="" id="{A0B84689-E109-4C27-99BC-05DBC26E65C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51" t="11207" r="11875" b="11792"/>
            <a:stretch/>
          </p:blipFill>
          <p:spPr bwMode="auto">
            <a:xfrm>
              <a:off x="4936414" y="2837275"/>
              <a:ext cx="2545557" cy="2566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Picture 4" descr="dialog, field, fields, form, popup, window icon">
            <a:extLst>
              <a:ext uri="{FF2B5EF4-FFF2-40B4-BE49-F238E27FC236}">
                <a16:creationId xmlns:a16="http://schemas.microsoft.com/office/drawing/2014/main" xmlns="" id="{DC459873-C1DC-4085-A4C3-0D7BF6307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2448" y="3662320"/>
            <a:ext cx="2358596" cy="235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Елементи керування</a:t>
            </a:r>
            <a:br>
              <a:rPr lang="uk-UA" dirty="0"/>
            </a:br>
            <a:r>
              <a:rPr lang="uk-UA" dirty="0"/>
              <a:t>та властивості форм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8210144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Для виведення на екран списку значень властивостей елемента керування у відкритій формі достатньо клацнути на ньому кнопку миші. Відкриємо, наприклад, властивості елемента </a:t>
            </a:r>
            <a:r>
              <a:rPr lang="uk-UA" sz="2800" b="1" i="1" kern="0" dirty="0">
                <a:solidFill>
                  <a:srgbClr val="FFFF00"/>
                </a:solidFill>
              </a:rPr>
              <a:t>Лінія</a:t>
            </a:r>
            <a:r>
              <a:rPr lang="uk-UA" sz="2800" b="1" i="1" kern="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5ACE373-0A4B-4EA0-8815-16819685A7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3891" y="93434"/>
            <a:ext cx="3396406" cy="64944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9AAD7E9-0794-4C2C-AEF3-226566F31CAC}"/>
              </a:ext>
            </a:extLst>
          </p:cNvPr>
          <p:cNvSpPr txBox="1"/>
          <p:nvPr/>
        </p:nvSpPr>
        <p:spPr>
          <a:xfrm>
            <a:off x="72008" y="4007322"/>
            <a:ext cx="5593068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Аркуш властивостей цього елемента зображено на рисунку.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5D9C5DCB-CC83-41FC-AE73-B01AD1DB74A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217" t="19977" r="51787" b="60356"/>
          <a:stretch/>
        </p:blipFill>
        <p:spPr>
          <a:xfrm>
            <a:off x="5780689" y="4007322"/>
            <a:ext cx="2501463" cy="22980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0" y="6372225"/>
            <a:ext cx="4714875" cy="485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546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Елементи керування</a:t>
            </a:r>
            <a:br>
              <a:rPr lang="uk-UA" dirty="0"/>
            </a:br>
            <a:r>
              <a:rPr lang="uk-UA" dirty="0"/>
              <a:t>та властивості форм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9" y="1196763"/>
            <a:ext cx="8514944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Вікно властивостей має п'ять вкладок. Вкладка </a:t>
            </a:r>
            <a:r>
              <a:rPr lang="uk-UA" sz="2800" b="1" i="1" kern="0" dirty="0">
                <a:solidFill>
                  <a:srgbClr val="FFFF00"/>
                </a:solidFill>
              </a:rPr>
              <a:t>Усі</a:t>
            </a:r>
            <a:r>
              <a:rPr lang="uk-UA" sz="2800" b="1" i="1" kern="0" dirty="0">
                <a:solidFill>
                  <a:schemeClr val="bg1"/>
                </a:solidFill>
              </a:rPr>
              <a:t> містить повний набір параметрів елемента керування, а інші вкладки — скорочений їх перелік.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28C705C-8F62-4A7D-A1AD-6BAF96C2E9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007"/>
          <a:stretch/>
        </p:blipFill>
        <p:spPr>
          <a:xfrm>
            <a:off x="8734097" y="1196763"/>
            <a:ext cx="3457904" cy="53883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2323D73-9712-4D0C-9047-09D405E04A12}"/>
              </a:ext>
            </a:extLst>
          </p:cNvPr>
          <p:cNvSpPr txBox="1"/>
          <p:nvPr/>
        </p:nvSpPr>
        <p:spPr>
          <a:xfrm>
            <a:off x="72009" y="3603632"/>
            <a:ext cx="8514944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Властивості форми часто використовують для налаштування її зовнішнього вигляду. Повний їх склад міститься у вікні </a:t>
            </a:r>
            <a:r>
              <a:rPr lang="uk-UA" sz="2800" b="1" i="1" kern="0" dirty="0">
                <a:solidFill>
                  <a:srgbClr val="FFFF00"/>
                </a:solidFill>
              </a:rPr>
              <a:t>Аркуш властивостей форми</a:t>
            </a:r>
            <a:r>
              <a:rPr lang="uk-UA" sz="2800" b="1" i="1" kern="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6372225"/>
            <a:ext cx="4714875" cy="485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54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Елементи керування</a:t>
            </a:r>
            <a:br>
              <a:rPr lang="uk-UA" dirty="0"/>
            </a:br>
            <a:r>
              <a:rPr lang="uk-UA" dirty="0"/>
              <a:t>та властивості форм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Для відкриття цього вікна необхідно у відкритій у режимі </a:t>
            </a:r>
            <a:r>
              <a:rPr lang="uk-UA" sz="2800" b="1" i="1" kern="0" dirty="0">
                <a:solidFill>
                  <a:srgbClr val="FFFF00"/>
                </a:solidFill>
              </a:rPr>
              <a:t>Конструктор</a:t>
            </a:r>
            <a:r>
              <a:rPr lang="uk-UA" sz="2800" b="1" i="1" kern="0" dirty="0">
                <a:solidFill>
                  <a:schemeClr val="bg1"/>
                </a:solidFill>
              </a:rPr>
              <a:t> формі встановити курсор на вільному місці форми (не на об'єкті форми) й натиснути кнопку миші.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9E4FAB2-937B-427B-A411-FEBB3E4D97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49" y="3295829"/>
            <a:ext cx="11147901" cy="25867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70156017-2B8E-45B5-A9C7-0CCDB2AAE7D5}"/>
              </a:ext>
            </a:extLst>
          </p:cNvPr>
          <p:cNvSpPr/>
          <p:nvPr/>
        </p:nvSpPr>
        <p:spPr>
          <a:xfrm>
            <a:off x="3737615" y="4374200"/>
            <a:ext cx="1371595" cy="1161729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Стрілка вліво 20">
            <a:extLst>
              <a:ext uri="{FF2B5EF4-FFF2-40B4-BE49-F238E27FC236}">
                <a16:creationId xmlns:a16="http://schemas.microsoft.com/office/drawing/2014/main" xmlns="" id="{5364B9AE-61EC-406B-A8C9-DF3E22156879}"/>
              </a:ext>
            </a:extLst>
          </p:cNvPr>
          <p:cNvSpPr/>
          <p:nvPr/>
        </p:nvSpPr>
        <p:spPr>
          <a:xfrm rot="18900000">
            <a:off x="4612381" y="3741431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6372225"/>
            <a:ext cx="4714875" cy="485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542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0" y="6372225"/>
            <a:ext cx="4714875" cy="485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Елементи керування</a:t>
            </a:r>
            <a:br>
              <a:rPr lang="uk-UA" dirty="0"/>
            </a:br>
            <a:r>
              <a:rPr lang="uk-UA" dirty="0"/>
              <a:t>та властивості форм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860437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Опис часто вживаних властивостей форми: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xmlns="" id="{81B99EE3-9442-4F3A-BD09-CCB1C93B82FC}"/>
              </a:ext>
            </a:extLst>
          </p:cNvPr>
          <p:cNvSpPr/>
          <p:nvPr/>
        </p:nvSpPr>
        <p:spPr>
          <a:xfrm>
            <a:off x="72007" y="1502780"/>
            <a:ext cx="2744765" cy="52322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Властивість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xmlns="" id="{C0C3973D-6293-44E3-98F8-8D812F10DA83}"/>
              </a:ext>
            </a:extLst>
          </p:cNvPr>
          <p:cNvSpPr/>
          <p:nvPr/>
        </p:nvSpPr>
        <p:spPr>
          <a:xfrm>
            <a:off x="2911366" y="1502780"/>
            <a:ext cx="6053958" cy="523220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Опис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xmlns="" id="{97AB6521-9D06-4CF6-939A-7BE23EB23847}"/>
              </a:ext>
            </a:extLst>
          </p:cNvPr>
          <p:cNvSpPr/>
          <p:nvPr/>
        </p:nvSpPr>
        <p:spPr>
          <a:xfrm>
            <a:off x="9062074" y="1502780"/>
            <a:ext cx="3062232" cy="5232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Значення</a:t>
            </a: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xmlns="" id="{BF7B9EBF-07D1-4EEC-840E-AB44FBFDA938}"/>
              </a:ext>
            </a:extLst>
          </p:cNvPr>
          <p:cNvSpPr/>
          <p:nvPr/>
        </p:nvSpPr>
        <p:spPr>
          <a:xfrm>
            <a:off x="69851" y="2128520"/>
            <a:ext cx="2744765" cy="78285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300" b="1" i="1" kern="0" dirty="0">
                <a:solidFill>
                  <a:srgbClr val="FFFFFF"/>
                </a:solidFill>
              </a:rPr>
              <a:t>Підпис</a:t>
            </a: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xmlns="" id="{05E31F5D-D168-40EC-B015-7485034BBED6}"/>
              </a:ext>
            </a:extLst>
          </p:cNvPr>
          <p:cNvSpPr/>
          <p:nvPr/>
        </p:nvSpPr>
        <p:spPr>
          <a:xfrm>
            <a:off x="2909210" y="2128520"/>
            <a:ext cx="6056114" cy="78285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300" b="1" i="1" kern="0" dirty="0">
                <a:solidFill>
                  <a:srgbClr val="FFFFFF"/>
                </a:solidFill>
              </a:rPr>
              <a:t>Речення, яке виводиться в рядку заголовка форми в режимі форми</a:t>
            </a: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xmlns="" id="{D53215CE-CB1D-4E56-9188-97994108EC62}"/>
              </a:ext>
            </a:extLst>
          </p:cNvPr>
          <p:cNvSpPr/>
          <p:nvPr/>
        </p:nvSpPr>
        <p:spPr>
          <a:xfrm>
            <a:off x="9059918" y="2128520"/>
            <a:ext cx="3062232" cy="782852"/>
          </a:xfrm>
          <a:prstGeom prst="rect">
            <a:avLst/>
          </a:prstGeom>
          <a:solidFill>
            <a:srgbClr val="99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300" b="1" i="1" kern="0" dirty="0">
                <a:solidFill>
                  <a:srgbClr val="FFFFFF"/>
                </a:solidFill>
              </a:rPr>
              <a:t>Текст</a:t>
            </a:r>
          </a:p>
        </p:txBody>
      </p:sp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xmlns="" id="{24CDF8E0-A973-476E-9D85-AD4E044DD026}"/>
              </a:ext>
            </a:extLst>
          </p:cNvPr>
          <p:cNvSpPr/>
          <p:nvPr/>
        </p:nvSpPr>
        <p:spPr>
          <a:xfrm>
            <a:off x="69851" y="3013892"/>
            <a:ext cx="2744765" cy="117173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300" b="1" i="1" kern="0" dirty="0">
                <a:solidFill>
                  <a:srgbClr val="FFFFFF"/>
                </a:solidFill>
              </a:rPr>
              <a:t>Подання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300" b="1" i="1" kern="0" dirty="0">
                <a:solidFill>
                  <a:srgbClr val="FFFFFF"/>
                </a:solidFill>
              </a:rPr>
              <a:t>за промовчанням</a:t>
            </a:r>
          </a:p>
        </p:txBody>
      </p:sp>
      <p:sp>
        <p:nvSpPr>
          <p:cNvPr id="16" name="Прямокутник 15">
            <a:extLst>
              <a:ext uri="{FF2B5EF4-FFF2-40B4-BE49-F238E27FC236}">
                <a16:creationId xmlns:a16="http://schemas.microsoft.com/office/drawing/2014/main" xmlns="" id="{770C54B2-6767-452F-940E-D9BF6FE622D7}"/>
              </a:ext>
            </a:extLst>
          </p:cNvPr>
          <p:cNvSpPr/>
          <p:nvPr/>
        </p:nvSpPr>
        <p:spPr>
          <a:xfrm>
            <a:off x="2909210" y="3013892"/>
            <a:ext cx="6056114" cy="117173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300" b="1" i="1" kern="0" dirty="0">
                <a:solidFill>
                  <a:srgbClr val="FFFFFF"/>
                </a:solidFill>
              </a:rPr>
              <a:t>Режим виведення форми</a:t>
            </a:r>
          </a:p>
        </p:txBody>
      </p:sp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xmlns="" id="{B86B64BD-8FAF-4BE6-B739-B78B6B1AC4B9}"/>
              </a:ext>
            </a:extLst>
          </p:cNvPr>
          <p:cNvSpPr/>
          <p:nvPr/>
        </p:nvSpPr>
        <p:spPr>
          <a:xfrm>
            <a:off x="9059918" y="3013892"/>
            <a:ext cx="3062232" cy="1171733"/>
          </a:xfrm>
          <a:prstGeom prst="rect">
            <a:avLst/>
          </a:prstGeom>
          <a:solidFill>
            <a:srgbClr val="99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300" b="1" i="1" kern="0" dirty="0">
                <a:solidFill>
                  <a:srgbClr val="FFFFFF"/>
                </a:solidFill>
              </a:rPr>
              <a:t>Одна форма, Розділена форма</a:t>
            </a:r>
          </a:p>
        </p:txBody>
      </p:sp>
      <p:sp>
        <p:nvSpPr>
          <p:cNvPr id="18" name="Прямокутник 17">
            <a:extLst>
              <a:ext uri="{FF2B5EF4-FFF2-40B4-BE49-F238E27FC236}">
                <a16:creationId xmlns:a16="http://schemas.microsoft.com/office/drawing/2014/main" xmlns="" id="{07AA8FF1-66A8-4976-B6DE-940CB54F5BD6}"/>
              </a:ext>
            </a:extLst>
          </p:cNvPr>
          <p:cNvSpPr/>
          <p:nvPr/>
        </p:nvSpPr>
        <p:spPr>
          <a:xfrm>
            <a:off x="69851" y="4288144"/>
            <a:ext cx="2744765" cy="117173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300" b="1" i="1" kern="0" dirty="0">
                <a:solidFill>
                  <a:srgbClr val="FFFFFF"/>
                </a:solidFill>
              </a:rPr>
              <a:t>Дозволити подання форми</a:t>
            </a:r>
          </a:p>
        </p:txBody>
      </p:sp>
      <p:sp>
        <p:nvSpPr>
          <p:cNvPr id="19" name="Прямокутник 18">
            <a:extLst>
              <a:ext uri="{FF2B5EF4-FFF2-40B4-BE49-F238E27FC236}">
                <a16:creationId xmlns:a16="http://schemas.microsoft.com/office/drawing/2014/main" xmlns="" id="{E310D753-E709-4DD6-87BE-A63703D81332}"/>
              </a:ext>
            </a:extLst>
          </p:cNvPr>
          <p:cNvSpPr/>
          <p:nvPr/>
        </p:nvSpPr>
        <p:spPr>
          <a:xfrm>
            <a:off x="2909210" y="4288144"/>
            <a:ext cx="6056114" cy="117173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300" b="1" i="1" kern="0" dirty="0">
                <a:solidFill>
                  <a:srgbClr val="FFFFFF"/>
                </a:solidFill>
              </a:rPr>
              <a:t>Форма виводиться в режимі форми</a:t>
            </a: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xmlns="" id="{DDC2B1F9-AE3D-4ACF-8191-BF5D0F0802EE}"/>
              </a:ext>
            </a:extLst>
          </p:cNvPr>
          <p:cNvSpPr/>
          <p:nvPr/>
        </p:nvSpPr>
        <p:spPr>
          <a:xfrm>
            <a:off x="9059918" y="4288144"/>
            <a:ext cx="3062232" cy="1171733"/>
          </a:xfrm>
          <a:prstGeom prst="rect">
            <a:avLst/>
          </a:prstGeom>
          <a:solidFill>
            <a:srgbClr val="99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300" b="1" i="1" kern="0" dirty="0">
                <a:solidFill>
                  <a:srgbClr val="FFFFFF"/>
                </a:solidFill>
              </a:rPr>
              <a:t>Так, Ні</a:t>
            </a:r>
          </a:p>
        </p:txBody>
      </p:sp>
      <p:sp>
        <p:nvSpPr>
          <p:cNvPr id="21" name="Прямокутник 20">
            <a:extLst>
              <a:ext uri="{FF2B5EF4-FFF2-40B4-BE49-F238E27FC236}">
                <a16:creationId xmlns:a16="http://schemas.microsoft.com/office/drawing/2014/main" xmlns="" id="{39440500-D5A2-4A4E-BBC5-838481A066DD}"/>
              </a:ext>
            </a:extLst>
          </p:cNvPr>
          <p:cNvSpPr/>
          <p:nvPr/>
        </p:nvSpPr>
        <p:spPr>
          <a:xfrm>
            <a:off x="69851" y="5562396"/>
            <a:ext cx="2744765" cy="117173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300" b="1" i="1" kern="0" dirty="0">
                <a:solidFill>
                  <a:srgbClr val="FFFFFF"/>
                </a:solidFill>
              </a:rPr>
              <a:t>Дозволити подання розмічування</a:t>
            </a:r>
          </a:p>
        </p:txBody>
      </p:sp>
      <p:sp>
        <p:nvSpPr>
          <p:cNvPr id="22" name="Прямокутник 21">
            <a:extLst>
              <a:ext uri="{FF2B5EF4-FFF2-40B4-BE49-F238E27FC236}">
                <a16:creationId xmlns:a16="http://schemas.microsoft.com/office/drawing/2014/main" xmlns="" id="{21B3A071-8897-480E-9DC5-0214C07FB62B}"/>
              </a:ext>
            </a:extLst>
          </p:cNvPr>
          <p:cNvSpPr/>
          <p:nvPr/>
        </p:nvSpPr>
        <p:spPr>
          <a:xfrm>
            <a:off x="2909210" y="5562396"/>
            <a:ext cx="6056114" cy="117173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300" b="1" i="1" kern="0" dirty="0">
                <a:solidFill>
                  <a:srgbClr val="FFFFFF"/>
                </a:solidFill>
              </a:rPr>
              <a:t>Форма виводиться в режимі розмічування</a:t>
            </a:r>
          </a:p>
        </p:txBody>
      </p:sp>
      <p:sp>
        <p:nvSpPr>
          <p:cNvPr id="23" name="Прямокутник 22">
            <a:extLst>
              <a:ext uri="{FF2B5EF4-FFF2-40B4-BE49-F238E27FC236}">
                <a16:creationId xmlns:a16="http://schemas.microsoft.com/office/drawing/2014/main" xmlns="" id="{6940927B-7D15-4F7B-8E25-0B5551FA1FD7}"/>
              </a:ext>
            </a:extLst>
          </p:cNvPr>
          <p:cNvSpPr/>
          <p:nvPr/>
        </p:nvSpPr>
        <p:spPr>
          <a:xfrm>
            <a:off x="9059918" y="5562396"/>
            <a:ext cx="3062232" cy="1171733"/>
          </a:xfrm>
          <a:prstGeom prst="rect">
            <a:avLst/>
          </a:prstGeom>
          <a:solidFill>
            <a:srgbClr val="99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300" b="1" i="1" kern="0" dirty="0">
                <a:solidFill>
                  <a:srgbClr val="FFFFFF"/>
                </a:solidFill>
              </a:rPr>
              <a:t>Так, Ні</a:t>
            </a:r>
          </a:p>
        </p:txBody>
      </p:sp>
    </p:spTree>
    <p:extLst>
      <p:ext uri="{BB962C8B-B14F-4D97-AF65-F5344CB8AC3E}">
        <p14:creationId xmlns:p14="http://schemas.microsoft.com/office/powerpoint/2010/main" val="3901862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0" y="6372225"/>
            <a:ext cx="4714875" cy="485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Елементи керування</a:t>
            </a:r>
            <a:br>
              <a:rPr lang="uk-UA" dirty="0"/>
            </a:br>
            <a:r>
              <a:rPr lang="uk-UA" dirty="0"/>
              <a:t>та властивості форм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860437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Опис часто вживаних властивостей форми: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xmlns="" id="{81B99EE3-9442-4F3A-BD09-CCB1C93B82FC}"/>
              </a:ext>
            </a:extLst>
          </p:cNvPr>
          <p:cNvSpPr/>
          <p:nvPr/>
        </p:nvSpPr>
        <p:spPr>
          <a:xfrm>
            <a:off x="72007" y="1502780"/>
            <a:ext cx="2826691" cy="52322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Властивість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xmlns="" id="{C0C3973D-6293-44E3-98F8-8D812F10DA83}"/>
              </a:ext>
            </a:extLst>
          </p:cNvPr>
          <p:cNvSpPr/>
          <p:nvPr/>
        </p:nvSpPr>
        <p:spPr>
          <a:xfrm>
            <a:off x="2995448" y="1502780"/>
            <a:ext cx="4929352" cy="523220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Опис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xmlns="" id="{97AB6521-9D06-4CF6-939A-7BE23EB23847}"/>
              </a:ext>
            </a:extLst>
          </p:cNvPr>
          <p:cNvSpPr/>
          <p:nvPr/>
        </p:nvSpPr>
        <p:spPr>
          <a:xfrm>
            <a:off x="8021550" y="1502780"/>
            <a:ext cx="4102756" cy="5232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Значення</a:t>
            </a: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xmlns="" id="{BF7B9EBF-07D1-4EEC-840E-AB44FBFDA938}"/>
              </a:ext>
            </a:extLst>
          </p:cNvPr>
          <p:cNvSpPr/>
          <p:nvPr/>
        </p:nvSpPr>
        <p:spPr>
          <a:xfrm>
            <a:off x="69851" y="2128520"/>
            <a:ext cx="2839359" cy="78285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300" b="1" i="1" kern="0" dirty="0">
                <a:solidFill>
                  <a:srgbClr val="FFFFFF"/>
                </a:solidFill>
              </a:rPr>
              <a:t>Кнопки переходу</a:t>
            </a: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xmlns="" id="{05E31F5D-D168-40EC-B015-7485034BBED6}"/>
              </a:ext>
            </a:extLst>
          </p:cNvPr>
          <p:cNvSpPr/>
          <p:nvPr/>
        </p:nvSpPr>
        <p:spPr>
          <a:xfrm>
            <a:off x="2995448" y="2128520"/>
            <a:ext cx="4929352" cy="78285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300" b="1" i="1" kern="0" dirty="0">
                <a:solidFill>
                  <a:srgbClr val="FFFFFF"/>
                </a:solidFill>
              </a:rPr>
              <a:t>Виведення кнопок навігації по записах</a:t>
            </a: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xmlns="" id="{D53215CE-CB1D-4E56-9188-97994108EC62}"/>
              </a:ext>
            </a:extLst>
          </p:cNvPr>
          <p:cNvSpPr/>
          <p:nvPr/>
        </p:nvSpPr>
        <p:spPr>
          <a:xfrm>
            <a:off x="8008883" y="2128520"/>
            <a:ext cx="4113267" cy="782852"/>
          </a:xfrm>
          <a:prstGeom prst="rect">
            <a:avLst/>
          </a:prstGeom>
          <a:solidFill>
            <a:srgbClr val="99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300" b="1" i="1" kern="0" dirty="0">
                <a:solidFill>
                  <a:srgbClr val="FFFFFF"/>
                </a:solidFill>
              </a:rPr>
              <a:t>Так, Ні</a:t>
            </a:r>
          </a:p>
        </p:txBody>
      </p:sp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xmlns="" id="{24CDF8E0-A973-476E-9D85-AD4E044DD026}"/>
              </a:ext>
            </a:extLst>
          </p:cNvPr>
          <p:cNvSpPr/>
          <p:nvPr/>
        </p:nvSpPr>
        <p:spPr>
          <a:xfrm>
            <a:off x="69851" y="3013892"/>
            <a:ext cx="2839359" cy="117173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300" b="1" i="1" kern="0" dirty="0">
                <a:solidFill>
                  <a:srgbClr val="FFFFFF"/>
                </a:solidFill>
              </a:rPr>
              <a:t>Лінії-роздільники</a:t>
            </a:r>
          </a:p>
        </p:txBody>
      </p:sp>
      <p:sp>
        <p:nvSpPr>
          <p:cNvPr id="16" name="Прямокутник 15">
            <a:extLst>
              <a:ext uri="{FF2B5EF4-FFF2-40B4-BE49-F238E27FC236}">
                <a16:creationId xmlns:a16="http://schemas.microsoft.com/office/drawing/2014/main" xmlns="" id="{770C54B2-6767-452F-940E-D9BF6FE622D7}"/>
              </a:ext>
            </a:extLst>
          </p:cNvPr>
          <p:cNvSpPr/>
          <p:nvPr/>
        </p:nvSpPr>
        <p:spPr>
          <a:xfrm>
            <a:off x="2995448" y="3013892"/>
            <a:ext cx="4929352" cy="117173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300" b="1" i="1" kern="0" dirty="0">
                <a:solidFill>
                  <a:srgbClr val="FFFFFF"/>
                </a:solidFill>
              </a:rPr>
              <a:t>Виведення роздільних, ліній між роздільними формами</a:t>
            </a:r>
          </a:p>
        </p:txBody>
      </p:sp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xmlns="" id="{B86B64BD-8FAF-4BE6-B739-B78B6B1AC4B9}"/>
              </a:ext>
            </a:extLst>
          </p:cNvPr>
          <p:cNvSpPr/>
          <p:nvPr/>
        </p:nvSpPr>
        <p:spPr>
          <a:xfrm>
            <a:off x="8008883" y="3013892"/>
            <a:ext cx="4113267" cy="1171733"/>
          </a:xfrm>
          <a:prstGeom prst="rect">
            <a:avLst/>
          </a:prstGeom>
          <a:solidFill>
            <a:srgbClr val="99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300" b="1" i="1" kern="0" dirty="0">
                <a:solidFill>
                  <a:srgbClr val="FFFFFF"/>
                </a:solidFill>
              </a:rPr>
              <a:t>Так, Ні</a:t>
            </a:r>
          </a:p>
        </p:txBody>
      </p:sp>
      <p:sp>
        <p:nvSpPr>
          <p:cNvPr id="18" name="Прямокутник 17">
            <a:extLst>
              <a:ext uri="{FF2B5EF4-FFF2-40B4-BE49-F238E27FC236}">
                <a16:creationId xmlns:a16="http://schemas.microsoft.com/office/drawing/2014/main" xmlns="" id="{07AA8FF1-66A8-4976-B6DE-940CB54F5BD6}"/>
              </a:ext>
            </a:extLst>
          </p:cNvPr>
          <p:cNvSpPr/>
          <p:nvPr/>
        </p:nvSpPr>
        <p:spPr>
          <a:xfrm>
            <a:off x="69851" y="4288144"/>
            <a:ext cx="2839359" cy="117173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300" b="1" i="1" kern="0" dirty="0">
                <a:solidFill>
                  <a:srgbClr val="FFFFFF"/>
                </a:solidFill>
              </a:rPr>
              <a:t>Смуги прокручування</a:t>
            </a:r>
          </a:p>
        </p:txBody>
      </p:sp>
      <p:sp>
        <p:nvSpPr>
          <p:cNvPr id="19" name="Прямокутник 18">
            <a:extLst>
              <a:ext uri="{FF2B5EF4-FFF2-40B4-BE49-F238E27FC236}">
                <a16:creationId xmlns:a16="http://schemas.microsoft.com/office/drawing/2014/main" xmlns="" id="{E310D753-E709-4DD6-87BE-A63703D81332}"/>
              </a:ext>
            </a:extLst>
          </p:cNvPr>
          <p:cNvSpPr/>
          <p:nvPr/>
        </p:nvSpPr>
        <p:spPr>
          <a:xfrm>
            <a:off x="2995448" y="4288144"/>
            <a:ext cx="4929352" cy="117173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300" b="1" i="1" kern="0" dirty="0">
                <a:solidFill>
                  <a:srgbClr val="FFFFFF"/>
                </a:solidFill>
              </a:rPr>
              <a:t>Виводиться смуга прокручування</a:t>
            </a: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xmlns="" id="{DDC2B1F9-AE3D-4ACF-8191-BF5D0F0802EE}"/>
              </a:ext>
            </a:extLst>
          </p:cNvPr>
          <p:cNvSpPr/>
          <p:nvPr/>
        </p:nvSpPr>
        <p:spPr>
          <a:xfrm>
            <a:off x="8008883" y="4288144"/>
            <a:ext cx="4113267" cy="1171733"/>
          </a:xfrm>
          <a:prstGeom prst="rect">
            <a:avLst/>
          </a:prstGeom>
          <a:solidFill>
            <a:srgbClr val="99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300" b="1" i="1" kern="0" dirty="0">
                <a:solidFill>
                  <a:srgbClr val="FFFFFF"/>
                </a:solidFill>
              </a:rPr>
              <a:t>Обидві, Немає,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300" b="1" i="1" kern="0" dirty="0">
                <a:solidFill>
                  <a:srgbClr val="FFFFFF"/>
                </a:solidFill>
              </a:rPr>
              <a:t>Лише горизонтальний,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300" b="1" i="1" kern="0" dirty="0">
                <a:solidFill>
                  <a:srgbClr val="FFFFFF"/>
                </a:solidFill>
              </a:rPr>
              <a:t>Лише вертикальний</a:t>
            </a:r>
          </a:p>
        </p:txBody>
      </p:sp>
      <p:sp>
        <p:nvSpPr>
          <p:cNvPr id="21" name="Прямокутник 20">
            <a:extLst>
              <a:ext uri="{FF2B5EF4-FFF2-40B4-BE49-F238E27FC236}">
                <a16:creationId xmlns:a16="http://schemas.microsoft.com/office/drawing/2014/main" xmlns="" id="{39440500-D5A2-4A4E-BBC5-838481A066DD}"/>
              </a:ext>
            </a:extLst>
          </p:cNvPr>
          <p:cNvSpPr/>
          <p:nvPr/>
        </p:nvSpPr>
        <p:spPr>
          <a:xfrm>
            <a:off x="69851" y="5562396"/>
            <a:ext cx="2839359" cy="117173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300" b="1" i="1" kern="0" dirty="0">
                <a:solidFill>
                  <a:srgbClr val="FFFFFF"/>
                </a:solidFill>
              </a:rPr>
              <a:t>Вирівнювання зображення</a:t>
            </a:r>
          </a:p>
        </p:txBody>
      </p:sp>
      <p:sp>
        <p:nvSpPr>
          <p:cNvPr id="22" name="Прямокутник 21">
            <a:extLst>
              <a:ext uri="{FF2B5EF4-FFF2-40B4-BE49-F238E27FC236}">
                <a16:creationId xmlns:a16="http://schemas.microsoft.com/office/drawing/2014/main" xmlns="" id="{21B3A071-8897-480E-9DC5-0214C07FB62B}"/>
              </a:ext>
            </a:extLst>
          </p:cNvPr>
          <p:cNvSpPr/>
          <p:nvPr/>
        </p:nvSpPr>
        <p:spPr>
          <a:xfrm>
            <a:off x="2995448" y="5562396"/>
            <a:ext cx="4929352" cy="117173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300" b="1" i="1" kern="0" dirty="0">
                <a:solidFill>
                  <a:srgbClr val="FFFFFF"/>
                </a:solidFill>
              </a:rPr>
              <a:t>Форма автоматично центрується на екрані</a:t>
            </a:r>
          </a:p>
        </p:txBody>
      </p:sp>
      <p:sp>
        <p:nvSpPr>
          <p:cNvPr id="23" name="Прямокутник 22">
            <a:extLst>
              <a:ext uri="{FF2B5EF4-FFF2-40B4-BE49-F238E27FC236}">
                <a16:creationId xmlns:a16="http://schemas.microsoft.com/office/drawing/2014/main" xmlns="" id="{6940927B-7D15-4F7B-8E25-0B5551FA1FD7}"/>
              </a:ext>
            </a:extLst>
          </p:cNvPr>
          <p:cNvSpPr/>
          <p:nvPr/>
        </p:nvSpPr>
        <p:spPr>
          <a:xfrm>
            <a:off x="8008883" y="5562396"/>
            <a:ext cx="4113267" cy="1171733"/>
          </a:xfrm>
          <a:prstGeom prst="rect">
            <a:avLst/>
          </a:prstGeom>
          <a:solidFill>
            <a:srgbClr val="99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300" b="1" i="1" kern="0" dirty="0">
                <a:solidFill>
                  <a:srgbClr val="FFFFFF"/>
                </a:solidFill>
              </a:rPr>
              <a:t>Так, Ні</a:t>
            </a:r>
          </a:p>
        </p:txBody>
      </p:sp>
    </p:spTree>
    <p:extLst>
      <p:ext uri="{BB962C8B-B14F-4D97-AF65-F5344CB8AC3E}">
        <p14:creationId xmlns:p14="http://schemas.microsoft.com/office/powerpoint/2010/main" val="247456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1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3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Запитання для самоперевірки знань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 можна відкрити елементи керування формою? </a:t>
            </a:r>
          </a:p>
        </p:txBody>
      </p:sp>
      <p:pic>
        <p:nvPicPr>
          <p:cNvPr id="30" name="Picture 2" descr="http://nvip.com.ua/sites/default/files/imagecache/original_watermark/pictures/news/q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70929" y="1818691"/>
            <a:ext cx="12050142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Назвіть основні елементи керування формою.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9850" y="2440619"/>
            <a:ext cx="1205014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 можна відкрити аркуш властивостей форми?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F99599C-B348-4D4A-98AD-D6874981D0C8}"/>
              </a:ext>
            </a:extLst>
          </p:cNvPr>
          <p:cNvSpPr txBox="1"/>
          <p:nvPr/>
        </p:nvSpPr>
        <p:spPr>
          <a:xfrm>
            <a:off x="71468" y="3062547"/>
            <a:ext cx="12049063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Назвіть основні властивості елементів керування.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D273129-A22D-40B1-AD5E-F9A38C216695}"/>
              </a:ext>
            </a:extLst>
          </p:cNvPr>
          <p:cNvSpPr txBox="1"/>
          <p:nvPr/>
        </p:nvSpPr>
        <p:spPr>
          <a:xfrm>
            <a:off x="77440" y="3702312"/>
            <a:ext cx="12042551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5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чого призначено елемент керування Текстове поле?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AAA9075-114D-48EE-B246-9BC639D04E3A}"/>
              </a:ext>
            </a:extLst>
          </p:cNvPr>
          <p:cNvSpPr txBox="1"/>
          <p:nvPr/>
        </p:nvSpPr>
        <p:spPr>
          <a:xfrm>
            <a:off x="71469" y="4775437"/>
            <a:ext cx="10453768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6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Як можна розмістити елемент керування на формі?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0" y="6372225"/>
            <a:ext cx="4714875" cy="485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53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1" grpId="0" animBg="1"/>
      <p:bldP spid="32" grpId="0" animBg="1"/>
      <p:bldP spid="11" grpId="0" animBg="1"/>
      <p:bldP spid="12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Домашнє завдання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003" y="1272160"/>
            <a:ext cx="4659625" cy="53478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69854" y="2133942"/>
            <a:ext cx="4663795" cy="1191816"/>
          </a:xfrm>
          <a:prstGeom prst="wedgeRoundRectCallout">
            <a:avLst>
              <a:gd name="adj1" fmla="val -59508"/>
              <a:gd name="adj2" fmla="val 126275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Проаналізувати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§ </a:t>
            </a:r>
            <a:r>
              <a:rPr lang="uk-UA" sz="3200" i="1" kern="0" noProof="0" dirty="0">
                <a:solidFill>
                  <a:srgbClr val="FFFFFF"/>
                </a:solidFill>
                <a:latin typeface="Verdana"/>
              </a:rPr>
              <a:t>4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.2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 </a:t>
            </a:r>
            <a:r>
              <a:rPr kumimoji="0" lang="uk-UA" sz="3200" b="0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с. 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71-74</a:t>
            </a:r>
            <a:endParaRPr kumimoji="0" lang="uk-UA" sz="32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4.2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6372225"/>
            <a:ext cx="4714875" cy="485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13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grpSp>
        <p:nvGrpSpPr>
          <p:cNvPr id="7" name="Групувати 6">
            <a:extLst>
              <a:ext uri="{FF2B5EF4-FFF2-40B4-BE49-F238E27FC236}">
                <a16:creationId xmlns:a16="http://schemas.microsoft.com/office/drawing/2014/main" xmlns="" id="{245D5766-B96E-4545-9CA4-E7EEC57F1C8C}"/>
              </a:ext>
            </a:extLst>
          </p:cNvPr>
          <p:cNvGrpSpPr/>
          <p:nvPr/>
        </p:nvGrpSpPr>
        <p:grpSpPr>
          <a:xfrm>
            <a:off x="6562014" y="3662320"/>
            <a:ext cx="2314131" cy="2333067"/>
            <a:chOff x="4936414" y="2837275"/>
            <a:chExt cx="2545557" cy="2566387"/>
          </a:xfrm>
        </p:grpSpPr>
        <p:sp>
          <p:nvSpPr>
            <p:cNvPr id="8" name="Прямокутник 7">
              <a:extLst>
                <a:ext uri="{FF2B5EF4-FFF2-40B4-BE49-F238E27FC236}">
                  <a16:creationId xmlns:a16="http://schemas.microsoft.com/office/drawing/2014/main" xmlns="" id="{1BFBEC8C-A65B-4BAC-A700-0AACF4C6327A}"/>
                </a:ext>
              </a:extLst>
            </p:cNvPr>
            <p:cNvSpPr/>
            <p:nvPr/>
          </p:nvSpPr>
          <p:spPr>
            <a:xfrm>
              <a:off x="5009569" y="2909455"/>
              <a:ext cx="2453008" cy="2438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9" name="Picture 2" descr="access, microsoft, ms, office, services, suite, windows icon">
              <a:extLst>
                <a:ext uri="{FF2B5EF4-FFF2-40B4-BE49-F238E27FC236}">
                  <a16:creationId xmlns:a16="http://schemas.microsoft.com/office/drawing/2014/main" xmlns="" id="{E5DBC456-9D98-499F-8576-7AD9DCB87EF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51" t="11207" r="11875" b="11792"/>
            <a:stretch/>
          </p:blipFill>
          <p:spPr bwMode="auto">
            <a:xfrm>
              <a:off x="4936414" y="2837275"/>
              <a:ext cx="2545557" cy="2566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Підзаголовок 2">
            <a:extLst>
              <a:ext uri="{FF2B5EF4-FFF2-40B4-BE49-F238E27FC236}">
                <a16:creationId xmlns:a16="http://schemas.microsoft.com/office/drawing/2014/main" xmlns="" id="{344007F2-3680-4034-9226-0551AEE1327D}"/>
              </a:ext>
            </a:extLst>
          </p:cNvPr>
          <p:cNvSpPr txBox="1">
            <a:spLocks/>
          </p:cNvSpPr>
          <p:nvPr/>
        </p:nvSpPr>
        <p:spPr>
          <a:xfrm>
            <a:off x="5032382" y="3184362"/>
            <a:ext cx="7138989" cy="4034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uk-UA" sz="1600" b="1">
                <a:solidFill>
                  <a:srgbClr val="FFFFFF"/>
                </a:solidFill>
              </a:rPr>
              <a:t>За навчальною програмою 2018 року</a:t>
            </a:r>
            <a:endParaRPr lang="uk-UA" sz="1600" b="1" dirty="0">
              <a:solidFill>
                <a:srgbClr val="FFFFFF"/>
              </a:solidFill>
            </a:endParaRPr>
          </a:p>
        </p:txBody>
      </p:sp>
      <p:pic>
        <p:nvPicPr>
          <p:cNvPr id="14" name="Picture 4" descr="dialog, field, fields, form, popup, window icon">
            <a:extLst>
              <a:ext uri="{FF2B5EF4-FFF2-40B4-BE49-F238E27FC236}">
                <a16:creationId xmlns:a16="http://schemas.microsoft.com/office/drawing/2014/main" xmlns="" id="{2A580930-82A4-4807-BEA0-43EB28604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2448" y="3662320"/>
            <a:ext cx="2358596" cy="235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круглена прямокутна виноска 5"/>
          <p:cNvSpPr/>
          <p:nvPr/>
        </p:nvSpPr>
        <p:spPr>
          <a:xfrm>
            <a:off x="6724650" y="5944654"/>
            <a:ext cx="5467350" cy="913346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002060"/>
                </a:solidFill>
                <a:latin typeface="Verdana"/>
              </a:rPr>
              <a:t>21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Елементи керування</a:t>
            </a:r>
            <a:br>
              <a:rPr lang="uk-UA" dirty="0"/>
            </a:br>
            <a:r>
              <a:rPr lang="uk-UA" dirty="0"/>
              <a:t>та властивості форм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Усі створені раніше форми не містили жодних елементів керування, і їх властивості не встановлювалися. Це означає, що зовнішній вигляд форм установлювався за замовчуванням.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925D99F-8738-46F0-8728-ACA91BE174FD}"/>
              </a:ext>
            </a:extLst>
          </p:cNvPr>
          <p:cNvSpPr txBox="1"/>
          <p:nvPr/>
        </p:nvSpPr>
        <p:spPr>
          <a:xfrm>
            <a:off x="70929" y="3140115"/>
            <a:ext cx="10481457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Але колену з них можна перевести в режим </a:t>
            </a:r>
            <a:r>
              <a:rPr lang="uk-UA" sz="2800" b="1" i="1" kern="0" dirty="0">
                <a:solidFill>
                  <a:srgbClr val="FFFF00"/>
                </a:solidFill>
              </a:rPr>
              <a:t>Конструктор</a:t>
            </a:r>
            <a:r>
              <a:rPr lang="uk-UA" sz="2800" b="1" i="1" kern="0" dirty="0">
                <a:solidFill>
                  <a:schemeClr val="bg1"/>
                </a:solidFill>
              </a:rPr>
              <a:t>, після чого стануть доступні елементи керування: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B651E9B7-1B9A-4AD0-8F12-38F77396E749}"/>
              </a:ext>
            </a:extLst>
          </p:cNvPr>
          <p:cNvSpPr/>
          <p:nvPr/>
        </p:nvSpPr>
        <p:spPr>
          <a:xfrm>
            <a:off x="70929" y="4652580"/>
            <a:ext cx="5972332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аркуш властивостей форм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xmlns="" id="{A6C64B98-C83E-4A03-8D76-D6089948282E}"/>
              </a:ext>
            </a:extLst>
          </p:cNvPr>
          <p:cNvSpPr/>
          <p:nvPr/>
        </p:nvSpPr>
        <p:spPr>
          <a:xfrm>
            <a:off x="6150898" y="4652580"/>
            <a:ext cx="5972332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аркуш властивостей елементів керування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73E5AD9-372D-428E-8C93-CE88E7AD08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3121" y="3140115"/>
            <a:ext cx="1447949" cy="138499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6372225"/>
            <a:ext cx="4714875" cy="485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648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6372225"/>
            <a:ext cx="4714875" cy="485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Елементи керування</a:t>
            </a:r>
            <a:br>
              <a:rPr lang="uk-UA" dirty="0"/>
            </a:br>
            <a:r>
              <a:rPr lang="uk-UA" dirty="0"/>
              <a:t>та властивості форм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Елементи керування можна розмістити на формі й установити як їх властивості, так і властивості форми. Це, по-перше, сприяє полегшенню роботи користувача, а по-друге, надає формі естетичного та привабливого зовнішнього вигляду.</a:t>
            </a:r>
          </a:p>
        </p:txBody>
      </p:sp>
      <p:pic>
        <p:nvPicPr>
          <p:cNvPr id="1026" name="Picture 2" descr="Ð ÐµÐ·ÑÐ»ÑÑÐ°Ñ Ð¿Ð¾ÑÑÐºÑ Ð·Ð¾Ð±ÑÐ°Ð¶ÐµÐ½Ñ Ð·Ð° Ð·Ð°Ð¿Ð¸ÑÐ¾Ð¼ &quot;database&quot;">
            <a:extLst>
              <a:ext uri="{FF2B5EF4-FFF2-40B4-BE49-F238E27FC236}">
                <a16:creationId xmlns:a16="http://schemas.microsoft.com/office/drawing/2014/main" xmlns="" id="{A7913F85-4CBB-4575-B884-AF896C068A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21"/>
          <a:stretch/>
        </p:blipFill>
        <p:spPr bwMode="auto">
          <a:xfrm>
            <a:off x="1614181" y="3548165"/>
            <a:ext cx="8963637" cy="30947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6475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Елементи керування</a:t>
            </a:r>
            <a:br>
              <a:rPr lang="uk-UA" dirty="0"/>
            </a:br>
            <a:r>
              <a:rPr lang="uk-UA" dirty="0"/>
              <a:t>та властивості форм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Перелік елементів керування можна відкрити так. Відкрити форму, наприклад, </a:t>
            </a:r>
            <a:r>
              <a:rPr lang="uk-UA" sz="2800" b="1" i="1" kern="0" dirty="0">
                <a:solidFill>
                  <a:srgbClr val="FFFF00"/>
                </a:solidFill>
              </a:rPr>
              <a:t>Форму_1</a:t>
            </a:r>
            <a:r>
              <a:rPr lang="uk-UA" sz="2800" b="1" i="1" kern="0" dirty="0">
                <a:solidFill>
                  <a:schemeClr val="bg1"/>
                </a:solidFill>
              </a:rPr>
              <a:t>, у режимі </a:t>
            </a:r>
            <a:r>
              <a:rPr lang="uk-UA" sz="2800" b="1" i="1" kern="0" dirty="0">
                <a:solidFill>
                  <a:srgbClr val="FFFF00"/>
                </a:solidFill>
              </a:rPr>
              <a:t>Конструктор</a:t>
            </a:r>
            <a:r>
              <a:rPr lang="uk-UA" sz="2800" b="1" i="1" kern="0" dirty="0">
                <a:solidFill>
                  <a:schemeClr val="bg1"/>
                </a:solidFill>
              </a:rPr>
              <a:t>, на смузі з'явиться група </a:t>
            </a:r>
            <a:r>
              <a:rPr lang="uk-UA" sz="2800" b="1" i="1" kern="0" dirty="0">
                <a:solidFill>
                  <a:srgbClr val="FFFF00"/>
                </a:solidFill>
              </a:rPr>
              <a:t>Елементи керування</a:t>
            </a:r>
            <a:r>
              <a:rPr lang="uk-UA" sz="2800" b="1" i="1" kern="0" dirty="0">
                <a:solidFill>
                  <a:schemeClr val="bg1"/>
                </a:solidFill>
              </a:rPr>
              <a:t>, у якій слід відкрити меню однойменної кнопки.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D9001B5-D0AF-413F-9727-5582DB2ED5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5357"/>
          <a:stretch/>
        </p:blipFill>
        <p:spPr>
          <a:xfrm>
            <a:off x="257624" y="3768756"/>
            <a:ext cx="11676752" cy="17314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7C5963A9-E2DB-4B90-A168-CCDB1CEEA148}"/>
              </a:ext>
            </a:extLst>
          </p:cNvPr>
          <p:cNvSpPr/>
          <p:nvPr/>
        </p:nvSpPr>
        <p:spPr>
          <a:xfrm>
            <a:off x="6184489" y="4918913"/>
            <a:ext cx="315371" cy="346507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Стрілка вліво 20">
            <a:extLst>
              <a:ext uri="{FF2B5EF4-FFF2-40B4-BE49-F238E27FC236}">
                <a16:creationId xmlns:a16="http://schemas.microsoft.com/office/drawing/2014/main" xmlns="" id="{CD478B6B-438D-48FD-AD47-193B3D41F321}"/>
              </a:ext>
            </a:extLst>
          </p:cNvPr>
          <p:cNvSpPr/>
          <p:nvPr/>
        </p:nvSpPr>
        <p:spPr>
          <a:xfrm rot="18900000">
            <a:off x="6191552" y="4310464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6372225"/>
            <a:ext cx="4714875" cy="485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773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>
          <a:xfrm>
            <a:off x="0" y="6372225"/>
            <a:ext cx="4714875" cy="485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Елементи керування</a:t>
            </a:r>
            <a:br>
              <a:rPr lang="uk-UA" dirty="0"/>
            </a:br>
            <a:r>
              <a:rPr lang="uk-UA" dirty="0"/>
              <a:t>та властивості форм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Унаслідок цього відкриється вікно з елементами керування, зображене на рисунку.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15722DB-0864-421D-AB4C-CF3EA6DEB4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0331"/>
          <a:stretch/>
        </p:blipFill>
        <p:spPr>
          <a:xfrm>
            <a:off x="2861030" y="3320006"/>
            <a:ext cx="6469939" cy="2343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1A18A150-0CA5-44C8-B860-5C1639365755}"/>
              </a:ext>
            </a:extLst>
          </p:cNvPr>
          <p:cNvSpPr/>
          <p:nvPr/>
        </p:nvSpPr>
        <p:spPr>
          <a:xfrm>
            <a:off x="2861030" y="3337462"/>
            <a:ext cx="786060" cy="800047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F7534A2-A210-4E3D-900A-4810D319C260}"/>
              </a:ext>
            </a:extLst>
          </p:cNvPr>
          <p:cNvSpPr txBox="1"/>
          <p:nvPr/>
        </p:nvSpPr>
        <p:spPr>
          <a:xfrm>
            <a:off x="72008" y="2250705"/>
            <a:ext cx="2051082" cy="523220"/>
          </a:xfrm>
          <a:prstGeom prst="wedgeRectCallout">
            <a:avLst>
              <a:gd name="adj1" fmla="val 88705"/>
              <a:gd name="adj2" fmla="val 226780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Вибір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xmlns="" id="{E83C1035-0F28-40D8-B6C9-E7F2FCACAD8B}"/>
              </a:ext>
            </a:extLst>
          </p:cNvPr>
          <p:cNvSpPr/>
          <p:nvPr/>
        </p:nvSpPr>
        <p:spPr>
          <a:xfrm>
            <a:off x="3647090" y="3337462"/>
            <a:ext cx="747110" cy="800047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98163C5-F76B-4838-8336-6B696891ADAE}"/>
              </a:ext>
            </a:extLst>
          </p:cNvPr>
          <p:cNvSpPr txBox="1"/>
          <p:nvPr/>
        </p:nvSpPr>
        <p:spPr>
          <a:xfrm>
            <a:off x="2290799" y="2250705"/>
            <a:ext cx="2051082" cy="954107"/>
          </a:xfrm>
          <a:prstGeom prst="wedgeRectCallout">
            <a:avLst>
              <a:gd name="adj1" fmla="val 29015"/>
              <a:gd name="adj2" fmla="val 88628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Текстове поле</a:t>
            </a: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xmlns="" id="{1C340579-4757-46F1-A000-8EAC86E5993D}"/>
              </a:ext>
            </a:extLst>
          </p:cNvPr>
          <p:cNvSpPr/>
          <p:nvPr/>
        </p:nvSpPr>
        <p:spPr>
          <a:xfrm>
            <a:off x="4394200" y="3337462"/>
            <a:ext cx="747110" cy="800047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3CA0C8F-7486-4897-9264-DDF1CA848FC6}"/>
              </a:ext>
            </a:extLst>
          </p:cNvPr>
          <p:cNvSpPr txBox="1"/>
          <p:nvPr/>
        </p:nvSpPr>
        <p:spPr>
          <a:xfrm>
            <a:off x="4509590" y="2250705"/>
            <a:ext cx="1586410" cy="523220"/>
          </a:xfrm>
          <a:prstGeom prst="wedgeRectCallout">
            <a:avLst>
              <a:gd name="adj1" fmla="val -37114"/>
              <a:gd name="adj2" fmla="val 176010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Підпис</a:t>
            </a:r>
          </a:p>
        </p:txBody>
      </p:sp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xmlns="" id="{3C6F7460-3B66-4246-8164-400F2244DB4E}"/>
              </a:ext>
            </a:extLst>
          </p:cNvPr>
          <p:cNvSpPr/>
          <p:nvPr/>
        </p:nvSpPr>
        <p:spPr>
          <a:xfrm>
            <a:off x="5141310" y="3337461"/>
            <a:ext cx="747110" cy="800047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xmlns="" id="{3505B3B0-8BDF-422A-A8D5-5B1006D74961}"/>
              </a:ext>
            </a:extLst>
          </p:cNvPr>
          <p:cNvSpPr/>
          <p:nvPr/>
        </p:nvSpPr>
        <p:spPr>
          <a:xfrm>
            <a:off x="5893504" y="3337460"/>
            <a:ext cx="747110" cy="800047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72DD3FC-48C7-4314-8571-C4F495B65499}"/>
              </a:ext>
            </a:extLst>
          </p:cNvPr>
          <p:cNvSpPr txBox="1"/>
          <p:nvPr/>
        </p:nvSpPr>
        <p:spPr>
          <a:xfrm>
            <a:off x="6263708" y="2250705"/>
            <a:ext cx="1775391" cy="523220"/>
          </a:xfrm>
          <a:prstGeom prst="wedgeRectCallout">
            <a:avLst>
              <a:gd name="adj1" fmla="val -82895"/>
              <a:gd name="adj2" fmla="val 176981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Кнопка</a:t>
            </a:r>
          </a:p>
        </p:txBody>
      </p:sp>
      <p:sp>
        <p:nvSpPr>
          <p:cNvPr id="19" name="Прямокутник 18">
            <a:extLst>
              <a:ext uri="{FF2B5EF4-FFF2-40B4-BE49-F238E27FC236}">
                <a16:creationId xmlns:a16="http://schemas.microsoft.com/office/drawing/2014/main" xmlns="" id="{F2DD90D0-79BF-4C1C-B607-ACD2BC854C61}"/>
              </a:ext>
            </a:extLst>
          </p:cNvPr>
          <p:cNvSpPr/>
          <p:nvPr/>
        </p:nvSpPr>
        <p:spPr>
          <a:xfrm>
            <a:off x="6635530" y="3337459"/>
            <a:ext cx="747110" cy="800047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9AAAD845-CDB6-40B1-9069-98F163E28765}"/>
              </a:ext>
            </a:extLst>
          </p:cNvPr>
          <p:cNvSpPr txBox="1"/>
          <p:nvPr/>
        </p:nvSpPr>
        <p:spPr>
          <a:xfrm>
            <a:off x="8329473" y="2967002"/>
            <a:ext cx="3792677" cy="523220"/>
          </a:xfrm>
          <a:prstGeom prst="wedgeRectCallout">
            <a:avLst>
              <a:gd name="adj1" fmla="val -83146"/>
              <a:gd name="adj2" fmla="val 59016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Гіперпосилання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1A8D3950-1EC5-493A-BA23-79E9DFBC3FC8}"/>
              </a:ext>
            </a:extLst>
          </p:cNvPr>
          <p:cNvSpPr txBox="1"/>
          <p:nvPr/>
        </p:nvSpPr>
        <p:spPr>
          <a:xfrm>
            <a:off x="8206807" y="2254762"/>
            <a:ext cx="1912553" cy="523220"/>
          </a:xfrm>
          <a:prstGeom prst="wedgeRectCallout">
            <a:avLst>
              <a:gd name="adj1" fmla="val -140268"/>
              <a:gd name="adj2" fmla="val 184263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Вкладка</a:t>
            </a:r>
          </a:p>
        </p:txBody>
      </p:sp>
      <p:sp>
        <p:nvSpPr>
          <p:cNvPr id="21" name="Прямокутник 20">
            <a:extLst>
              <a:ext uri="{FF2B5EF4-FFF2-40B4-BE49-F238E27FC236}">
                <a16:creationId xmlns:a16="http://schemas.microsoft.com/office/drawing/2014/main" xmlns="" id="{485E7286-3E48-4C51-96E6-2E55D66A19BD}"/>
              </a:ext>
            </a:extLst>
          </p:cNvPr>
          <p:cNvSpPr/>
          <p:nvPr/>
        </p:nvSpPr>
        <p:spPr>
          <a:xfrm>
            <a:off x="4394200" y="4152645"/>
            <a:ext cx="747110" cy="724156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4D248B18-7D5E-486A-A5F6-918767CF34E5}"/>
              </a:ext>
            </a:extLst>
          </p:cNvPr>
          <p:cNvSpPr txBox="1"/>
          <p:nvPr/>
        </p:nvSpPr>
        <p:spPr>
          <a:xfrm>
            <a:off x="67922" y="3486424"/>
            <a:ext cx="2051082" cy="954107"/>
          </a:xfrm>
          <a:prstGeom prst="wedgeRectCallout">
            <a:avLst>
              <a:gd name="adj1" fmla="val 171675"/>
              <a:gd name="adj2" fmla="val 56682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Поле зі списком</a:t>
            </a:r>
          </a:p>
        </p:txBody>
      </p:sp>
      <p:sp>
        <p:nvSpPr>
          <p:cNvPr id="23" name="Прямокутник 22">
            <a:extLst>
              <a:ext uri="{FF2B5EF4-FFF2-40B4-BE49-F238E27FC236}">
                <a16:creationId xmlns:a16="http://schemas.microsoft.com/office/drawing/2014/main" xmlns="" id="{F3D2ADB0-16F5-4EC9-9B39-087BD727C953}"/>
              </a:ext>
            </a:extLst>
          </p:cNvPr>
          <p:cNvSpPr/>
          <p:nvPr/>
        </p:nvSpPr>
        <p:spPr>
          <a:xfrm>
            <a:off x="5146394" y="4152645"/>
            <a:ext cx="747110" cy="724156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BF9BFD9-B08F-494F-A434-A66451BB3F89}"/>
              </a:ext>
            </a:extLst>
          </p:cNvPr>
          <p:cNvSpPr txBox="1"/>
          <p:nvPr/>
        </p:nvSpPr>
        <p:spPr>
          <a:xfrm>
            <a:off x="67922" y="4891420"/>
            <a:ext cx="2051082" cy="523220"/>
          </a:xfrm>
          <a:prstGeom prst="wedgeRectCallout">
            <a:avLst>
              <a:gd name="adj1" fmla="val 221705"/>
              <a:gd name="adj2" fmla="val -10254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Лінія</a:t>
            </a:r>
          </a:p>
        </p:txBody>
      </p:sp>
      <p:sp>
        <p:nvSpPr>
          <p:cNvPr id="25" name="Прямокутник 24">
            <a:extLst>
              <a:ext uri="{FF2B5EF4-FFF2-40B4-BE49-F238E27FC236}">
                <a16:creationId xmlns:a16="http://schemas.microsoft.com/office/drawing/2014/main" xmlns="" id="{0A6FB688-63A0-4D7A-B663-F028FF7FDCA5}"/>
              </a:ext>
            </a:extLst>
          </p:cNvPr>
          <p:cNvSpPr/>
          <p:nvPr/>
        </p:nvSpPr>
        <p:spPr>
          <a:xfrm>
            <a:off x="6635530" y="4155442"/>
            <a:ext cx="747110" cy="721359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5C47095C-D18D-40FF-9D60-DE05F0A270C8}"/>
              </a:ext>
            </a:extLst>
          </p:cNvPr>
          <p:cNvSpPr txBox="1"/>
          <p:nvPr/>
        </p:nvSpPr>
        <p:spPr>
          <a:xfrm>
            <a:off x="9448800" y="3560283"/>
            <a:ext cx="1794722" cy="523220"/>
          </a:xfrm>
          <a:prstGeom prst="wedgeRectCallout">
            <a:avLst>
              <a:gd name="adj1" fmla="val -168045"/>
              <a:gd name="adj2" fmla="val 92362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Список</a:t>
            </a:r>
          </a:p>
        </p:txBody>
      </p:sp>
      <p:sp>
        <p:nvSpPr>
          <p:cNvPr id="27" name="Прямокутник 26">
            <a:extLst>
              <a:ext uri="{FF2B5EF4-FFF2-40B4-BE49-F238E27FC236}">
                <a16:creationId xmlns:a16="http://schemas.microsoft.com/office/drawing/2014/main" xmlns="" id="{B6575272-7708-4331-A105-B4804DA9D051}"/>
              </a:ext>
            </a:extLst>
          </p:cNvPr>
          <p:cNvSpPr/>
          <p:nvPr/>
        </p:nvSpPr>
        <p:spPr>
          <a:xfrm>
            <a:off x="8214264" y="4158389"/>
            <a:ext cx="747110" cy="721359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3A1F2F84-A47E-4B2E-A2E7-50B0590427E3}"/>
              </a:ext>
            </a:extLst>
          </p:cNvPr>
          <p:cNvSpPr txBox="1"/>
          <p:nvPr/>
        </p:nvSpPr>
        <p:spPr>
          <a:xfrm>
            <a:off x="9448800" y="4178921"/>
            <a:ext cx="2673350" cy="523220"/>
          </a:xfrm>
          <a:prstGeom prst="wedgeRectCallout">
            <a:avLst>
              <a:gd name="adj1" fmla="val -74733"/>
              <a:gd name="adj2" fmla="val 6888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Прапорець</a:t>
            </a:r>
          </a:p>
        </p:txBody>
      </p:sp>
      <p:sp>
        <p:nvSpPr>
          <p:cNvPr id="29" name="Прямокутник 28">
            <a:extLst>
              <a:ext uri="{FF2B5EF4-FFF2-40B4-BE49-F238E27FC236}">
                <a16:creationId xmlns:a16="http://schemas.microsoft.com/office/drawing/2014/main" xmlns="" id="{A61C1CC4-E6FA-4AA3-84B5-F147AF4B7F8E}"/>
              </a:ext>
            </a:extLst>
          </p:cNvPr>
          <p:cNvSpPr/>
          <p:nvPr/>
        </p:nvSpPr>
        <p:spPr>
          <a:xfrm>
            <a:off x="4394200" y="4891420"/>
            <a:ext cx="747110" cy="769817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9077E463-BEB0-4664-93B6-85385F3BDAFD}"/>
              </a:ext>
            </a:extLst>
          </p:cNvPr>
          <p:cNvSpPr txBox="1"/>
          <p:nvPr/>
        </p:nvSpPr>
        <p:spPr>
          <a:xfrm>
            <a:off x="1994179" y="5881176"/>
            <a:ext cx="2519761" cy="523220"/>
          </a:xfrm>
          <a:prstGeom prst="wedgeRectCallout">
            <a:avLst>
              <a:gd name="adj1" fmla="val 55293"/>
              <a:gd name="adj2" fmla="val -126312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Перемикач</a:t>
            </a:r>
          </a:p>
        </p:txBody>
      </p:sp>
      <p:sp>
        <p:nvSpPr>
          <p:cNvPr id="32" name="Прямокутник 31">
            <a:extLst>
              <a:ext uri="{FF2B5EF4-FFF2-40B4-BE49-F238E27FC236}">
                <a16:creationId xmlns:a16="http://schemas.microsoft.com/office/drawing/2014/main" xmlns="" id="{CDF6E52C-C79E-4D23-A401-0F40E441A692}"/>
              </a:ext>
            </a:extLst>
          </p:cNvPr>
          <p:cNvSpPr/>
          <p:nvPr/>
        </p:nvSpPr>
        <p:spPr>
          <a:xfrm>
            <a:off x="7429217" y="4891420"/>
            <a:ext cx="747110" cy="769817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43380A23-ECD6-4C6A-B147-5EA1E3126F7B}"/>
              </a:ext>
            </a:extLst>
          </p:cNvPr>
          <p:cNvSpPr txBox="1"/>
          <p:nvPr/>
        </p:nvSpPr>
        <p:spPr>
          <a:xfrm>
            <a:off x="8002338" y="5881176"/>
            <a:ext cx="2519761" cy="523220"/>
          </a:xfrm>
          <a:prstGeom prst="wedgeRectCallout">
            <a:avLst>
              <a:gd name="adj1" fmla="val -51489"/>
              <a:gd name="adj2" fmla="val -114259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Діаграма</a:t>
            </a:r>
          </a:p>
        </p:txBody>
      </p:sp>
    </p:spTree>
    <p:extLst>
      <p:ext uri="{BB962C8B-B14F-4D97-AF65-F5344CB8AC3E}">
        <p14:creationId xmlns:p14="http://schemas.microsoft.com/office/powerpoint/2010/main" val="4281357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2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3" dur="2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2" dur="2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1" dur="2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0" dur="2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6" grpId="0" animBg="1"/>
      <p:bldP spid="19" grpId="0" animBg="1"/>
      <p:bldP spid="20" grpId="0" animBg="1"/>
      <p:bldP spid="18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2" grpId="0" animBg="1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6372225"/>
            <a:ext cx="4714875" cy="485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Елементи керування</a:t>
            </a:r>
            <a:br>
              <a:rPr lang="uk-UA" dirty="0"/>
            </a:br>
            <a:r>
              <a:rPr lang="uk-UA" dirty="0"/>
              <a:t>та властивості форм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На рисунку вказано назви деяких елементів керування. Для отримання назв інших елементів достатньо встановити на них курсор. Опис найчастіше вживаних елементів керування: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E0712B09-943E-40AE-B789-F237EE828962}"/>
              </a:ext>
            </a:extLst>
          </p:cNvPr>
          <p:cNvSpPr/>
          <p:nvPr/>
        </p:nvSpPr>
        <p:spPr>
          <a:xfrm>
            <a:off x="72008" y="3099681"/>
            <a:ext cx="3081095" cy="82802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Текстове поле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xmlns="" id="{C5E4F2F4-1C55-41DE-B30A-3D9B39199FAC}"/>
              </a:ext>
            </a:extLst>
          </p:cNvPr>
          <p:cNvSpPr/>
          <p:nvPr/>
        </p:nvSpPr>
        <p:spPr>
          <a:xfrm>
            <a:off x="3258207" y="3099681"/>
            <a:ext cx="8861785" cy="82802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це поле можуть уводитися дані з клавіатури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xmlns="" id="{099E3384-6AB7-4D03-9E10-2F538EF9ED68}"/>
              </a:ext>
            </a:extLst>
          </p:cNvPr>
          <p:cNvSpPr/>
          <p:nvPr/>
        </p:nvSpPr>
        <p:spPr>
          <a:xfrm>
            <a:off x="72008" y="4014745"/>
            <a:ext cx="3081095" cy="82802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Підпис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xmlns="" id="{A0B5A7CF-CF21-451C-BF3D-4EA63B1E2951}"/>
              </a:ext>
            </a:extLst>
          </p:cNvPr>
          <p:cNvSpPr/>
          <p:nvPr/>
        </p:nvSpPr>
        <p:spPr>
          <a:xfrm>
            <a:off x="3258207" y="4014745"/>
            <a:ext cx="8861785" cy="82802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Поле для виведення тексту</a:t>
            </a: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xmlns="" id="{703E97FA-92A5-4D26-9004-93838B9CC3C9}"/>
              </a:ext>
            </a:extLst>
          </p:cNvPr>
          <p:cNvSpPr/>
          <p:nvPr/>
        </p:nvSpPr>
        <p:spPr>
          <a:xfrm>
            <a:off x="72008" y="4929809"/>
            <a:ext cx="3081095" cy="82802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Кнопка</a:t>
            </a: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xmlns="" id="{8795D20A-25C2-4FF7-BFAE-739AA0C3C894}"/>
              </a:ext>
            </a:extLst>
          </p:cNvPr>
          <p:cNvSpPr/>
          <p:nvPr/>
        </p:nvSpPr>
        <p:spPr>
          <a:xfrm>
            <a:off x="3258207" y="4929809"/>
            <a:ext cx="8861785" cy="82802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Дає змогу виконати певну команду</a:t>
            </a: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xmlns="" id="{7E970413-E33D-404E-9AE7-929D0EC98AA9}"/>
              </a:ext>
            </a:extLst>
          </p:cNvPr>
          <p:cNvSpPr/>
          <p:nvPr/>
        </p:nvSpPr>
        <p:spPr>
          <a:xfrm>
            <a:off x="72008" y="5844873"/>
            <a:ext cx="3081095" cy="82802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Прямокутник</a:t>
            </a:r>
          </a:p>
        </p:txBody>
      </p:sp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xmlns="" id="{8D6DE9C2-A91F-4549-96BF-73D2A5EDE078}"/>
              </a:ext>
            </a:extLst>
          </p:cNvPr>
          <p:cNvSpPr/>
          <p:nvPr/>
        </p:nvSpPr>
        <p:spPr>
          <a:xfrm>
            <a:off x="3258207" y="5844873"/>
            <a:ext cx="8861785" cy="82802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Використовується для виділення елементів керування</a:t>
            </a:r>
          </a:p>
        </p:txBody>
      </p:sp>
    </p:spTree>
    <p:extLst>
      <p:ext uri="{BB962C8B-B14F-4D97-AF65-F5344CB8AC3E}">
        <p14:creationId xmlns:p14="http://schemas.microsoft.com/office/powerpoint/2010/main" val="36498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0" y="6372225"/>
            <a:ext cx="4714875" cy="485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Елементи керування</a:t>
            </a:r>
            <a:br>
              <a:rPr lang="uk-UA" dirty="0"/>
            </a:br>
            <a:r>
              <a:rPr lang="uk-UA" dirty="0"/>
              <a:t>та властивості форм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(Продовження…) Опис найчастіше вживаних елементів керування: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xmlns="" id="{5160F9DA-EE86-4450-854D-29DE6B4812B9}"/>
              </a:ext>
            </a:extLst>
          </p:cNvPr>
          <p:cNvSpPr/>
          <p:nvPr/>
        </p:nvSpPr>
        <p:spPr>
          <a:xfrm>
            <a:off x="72008" y="2258858"/>
            <a:ext cx="3081095" cy="62097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Лінія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ADDA6A49-0D12-4F22-BE31-2A410B0AEF69}"/>
              </a:ext>
            </a:extLst>
          </p:cNvPr>
          <p:cNvSpPr/>
          <p:nvPr/>
        </p:nvSpPr>
        <p:spPr>
          <a:xfrm>
            <a:off x="3258207" y="2258858"/>
            <a:ext cx="8861785" cy="62097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Пряма лінія відповідного кольору й товщини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xmlns="" id="{694A90F3-4194-414D-98EB-782319BDCB0B}"/>
              </a:ext>
            </a:extLst>
          </p:cNvPr>
          <p:cNvSpPr/>
          <p:nvPr/>
        </p:nvSpPr>
        <p:spPr>
          <a:xfrm>
            <a:off x="72008" y="2998576"/>
            <a:ext cx="3081095" cy="82802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Прапорець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xmlns="" id="{EBA2B69E-329D-402D-B1E9-C171F8DC0B4F}"/>
              </a:ext>
            </a:extLst>
          </p:cNvPr>
          <p:cNvSpPr/>
          <p:nvPr/>
        </p:nvSpPr>
        <p:spPr>
          <a:xfrm>
            <a:off x="3258207" y="2998576"/>
            <a:ext cx="8861785" cy="82802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Призначений для встановлення певного режиму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xmlns="" id="{B73C95D3-DFD6-4E5C-85DA-6F920AD61A47}"/>
              </a:ext>
            </a:extLst>
          </p:cNvPr>
          <p:cNvSpPr/>
          <p:nvPr/>
        </p:nvSpPr>
        <p:spPr>
          <a:xfrm>
            <a:off x="72008" y="3955612"/>
            <a:ext cx="3081095" cy="135551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Перемикач</a:t>
            </a: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xmlns="" id="{6BEC4A9A-F46A-4092-A62E-0EE7383C446E}"/>
              </a:ext>
            </a:extLst>
          </p:cNvPr>
          <p:cNvSpPr/>
          <p:nvPr/>
        </p:nvSpPr>
        <p:spPr>
          <a:xfrm>
            <a:off x="3258207" y="3955612"/>
            <a:ext cx="8861785" cy="13555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Призначений для вибору зі списку значень параметрів або тільки одного режиму із цієї групи</a:t>
            </a: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xmlns="" id="{6B3E4786-AED5-4760-9136-84853DECFD1A}"/>
              </a:ext>
            </a:extLst>
          </p:cNvPr>
          <p:cNvSpPr/>
          <p:nvPr/>
        </p:nvSpPr>
        <p:spPr>
          <a:xfrm>
            <a:off x="72008" y="5440132"/>
            <a:ext cx="3081095" cy="135551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Посилання</a:t>
            </a: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xmlns="" id="{B7D759E5-39FA-489C-9C38-14C3CB9C72A5}"/>
              </a:ext>
            </a:extLst>
          </p:cNvPr>
          <p:cNvSpPr/>
          <p:nvPr/>
        </p:nvSpPr>
        <p:spPr>
          <a:xfrm>
            <a:off x="3258207" y="5440132"/>
            <a:ext cx="8861785" cy="13555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Дає змогу звернутися до веб-сторінок і файлів, а також перейти до певних місць у документі</a:t>
            </a:r>
          </a:p>
        </p:txBody>
      </p:sp>
    </p:spTree>
    <p:extLst>
      <p:ext uri="{BB962C8B-B14F-4D97-AF65-F5344CB8AC3E}">
        <p14:creationId xmlns:p14="http://schemas.microsoft.com/office/powerpoint/2010/main" val="190574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6372225"/>
            <a:ext cx="4714875" cy="485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Елементи керування</a:t>
            </a:r>
            <a:br>
              <a:rPr lang="uk-UA" dirty="0"/>
            </a:br>
            <a:r>
              <a:rPr lang="uk-UA" dirty="0"/>
              <a:t>та властивості форм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Додати елемент керування на форму можна, наприклад, так: у режимі </a:t>
            </a:r>
            <a:r>
              <a:rPr lang="uk-UA" sz="2800" b="1" i="1" kern="0" dirty="0">
                <a:solidFill>
                  <a:srgbClr val="FFFF00"/>
                </a:solidFill>
              </a:rPr>
              <a:t>Конструктор</a:t>
            </a:r>
            <a:r>
              <a:rPr lang="uk-UA" sz="2800" b="1" i="1" kern="0" dirty="0">
                <a:solidFill>
                  <a:schemeClr val="bg1"/>
                </a:solidFill>
              </a:rPr>
              <a:t> встановити курсор на імені певного елемента й натиснути кнопку миші та виконати аналогічну операцію в області </a:t>
            </a:r>
            <a:r>
              <a:rPr lang="uk-UA" sz="2800" b="1" i="1" kern="0" dirty="0">
                <a:solidFill>
                  <a:srgbClr val="FFFF00"/>
                </a:solidFill>
              </a:rPr>
              <a:t>Форми</a:t>
            </a:r>
            <a:r>
              <a:rPr lang="uk-UA" sz="2800" b="1" i="1" kern="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8268B50-EFE1-4196-91B0-4AC9F108E5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248" t="33961" r="54096"/>
          <a:stretch/>
        </p:blipFill>
        <p:spPr>
          <a:xfrm>
            <a:off x="8292661" y="3144074"/>
            <a:ext cx="3615558" cy="34463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FCF333E-AEA9-40C3-8DF6-B95EB94452C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0331"/>
          <a:stretch/>
        </p:blipFill>
        <p:spPr>
          <a:xfrm>
            <a:off x="149361" y="3514076"/>
            <a:ext cx="6469939" cy="2343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Стрілка вліво 20">
            <a:extLst>
              <a:ext uri="{FF2B5EF4-FFF2-40B4-BE49-F238E27FC236}">
                <a16:creationId xmlns:a16="http://schemas.microsoft.com/office/drawing/2014/main" xmlns="" id="{B9BC17C9-10A3-45E2-B3F7-C83CE4ED0AB3}"/>
              </a:ext>
            </a:extLst>
          </p:cNvPr>
          <p:cNvSpPr/>
          <p:nvPr/>
        </p:nvSpPr>
        <p:spPr>
          <a:xfrm rot="10800000">
            <a:off x="6879917" y="4209397"/>
            <a:ext cx="1152128" cy="93016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441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0" y="6372225"/>
            <a:ext cx="4714875" cy="485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Елементи керування</a:t>
            </a:r>
            <a:br>
              <a:rPr lang="uk-UA" dirty="0"/>
            </a:br>
            <a:r>
              <a:rPr lang="uk-UA" dirty="0"/>
              <a:t>та властивості форм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Кожен елемент керування має власний набір властивостей. Цей набір є досить великим і </a:t>
            </a:r>
            <a:r>
              <a:rPr lang="uk-UA" sz="2800" b="1" i="1" kern="0" dirty="0" err="1">
                <a:solidFill>
                  <a:schemeClr val="bg1"/>
                </a:solidFill>
              </a:rPr>
              <a:t>рідко</a:t>
            </a:r>
            <a:r>
              <a:rPr lang="uk-UA" sz="2800" b="1" i="1" kern="0" dirty="0">
                <a:solidFill>
                  <a:schemeClr val="bg1"/>
                </a:solidFill>
              </a:rPr>
              <a:t> використовується в повному обсязі. У більшості випадків властивості встановлюються за замовчуванням.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6FC8848-E11C-4BE7-8F1F-008C7784087F}"/>
              </a:ext>
            </a:extLst>
          </p:cNvPr>
          <p:cNvSpPr txBox="1"/>
          <p:nvPr/>
        </p:nvSpPr>
        <p:spPr>
          <a:xfrm>
            <a:off x="1403648" y="3614128"/>
            <a:ext cx="10718502" cy="95410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Властивості</a:t>
            </a:r>
            <a:r>
              <a:rPr lang="uk-UA" sz="2800" b="1" i="1" kern="0" dirty="0">
                <a:solidFill>
                  <a:schemeClr val="bg1"/>
                </a:solidFill>
              </a:rPr>
              <a:t> — це параметри елементів керування з певними іменами.</a:t>
            </a:r>
          </a:p>
        </p:txBody>
      </p:sp>
      <p:pic>
        <p:nvPicPr>
          <p:cNvPr id="8" name="Picture 2" descr="alert, attention, danger, error, exclamation, hanger, message, problem, warning icon">
            <a:extLst>
              <a:ext uri="{FF2B5EF4-FFF2-40B4-BE49-F238E27FC236}">
                <a16:creationId xmlns:a16="http://schemas.microsoft.com/office/drawing/2014/main" xmlns="" id="{2C468C18-BBA2-43DA-9076-FA82B4AC95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40" y="3536808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5B8DB3D-8A4C-409B-B999-DCACF0B4335F}"/>
              </a:ext>
            </a:extLst>
          </p:cNvPr>
          <p:cNvSpPr txBox="1"/>
          <p:nvPr/>
        </p:nvSpPr>
        <p:spPr>
          <a:xfrm>
            <a:off x="70929" y="4828267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Елемент керування може мати, наприклад, такі параметри: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xmlns="" id="{757CFC3F-E45E-416B-A1A1-D0709A6C0D6C}"/>
              </a:ext>
            </a:extLst>
          </p:cNvPr>
          <p:cNvSpPr/>
          <p:nvPr/>
        </p:nvSpPr>
        <p:spPr>
          <a:xfrm>
            <a:off x="71894" y="5894871"/>
            <a:ext cx="2304594" cy="73755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колір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xmlns="" id="{E4F1F476-8710-42E5-AFE8-C7F1C348D929}"/>
              </a:ext>
            </a:extLst>
          </p:cNvPr>
          <p:cNvSpPr/>
          <p:nvPr/>
        </p:nvSpPr>
        <p:spPr>
          <a:xfrm>
            <a:off x="2507114" y="5894871"/>
            <a:ext cx="2304480" cy="73755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розмір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xmlns="" id="{B88CD63E-06E6-4A1C-BF70-E1BA61413D5E}"/>
              </a:ext>
            </a:extLst>
          </p:cNvPr>
          <p:cNvSpPr/>
          <p:nvPr/>
        </p:nvSpPr>
        <p:spPr>
          <a:xfrm>
            <a:off x="4942220" y="5894871"/>
            <a:ext cx="2307099" cy="73755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товщина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xmlns="" id="{0558E2E8-594E-47FE-AA60-068726873193}"/>
              </a:ext>
            </a:extLst>
          </p:cNvPr>
          <p:cNvSpPr/>
          <p:nvPr/>
        </p:nvSpPr>
        <p:spPr>
          <a:xfrm>
            <a:off x="7379945" y="5894871"/>
            <a:ext cx="2307100" cy="73755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розмір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xmlns="" id="{F451EC2C-042D-4EE9-9DFF-FB849D5FCE39}"/>
              </a:ext>
            </a:extLst>
          </p:cNvPr>
          <p:cNvSpPr/>
          <p:nvPr/>
        </p:nvSpPr>
        <p:spPr>
          <a:xfrm>
            <a:off x="9817670" y="5894871"/>
            <a:ext cx="2304480" cy="73755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шрифт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й ін.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67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25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75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205558</TotalTime>
  <Words>721</Words>
  <Application>Microsoft Office PowerPoint</Application>
  <PresentationFormat>Произвольный</PresentationFormat>
  <Paragraphs>131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Елементи керування та властивості форм</vt:lpstr>
      <vt:lpstr>Елементи керування та властивості форм</vt:lpstr>
      <vt:lpstr>Елементи керування та властивості форм</vt:lpstr>
      <vt:lpstr>Елементи керування та властивості форм</vt:lpstr>
      <vt:lpstr>Елементи керування та властивості форм</vt:lpstr>
      <vt:lpstr>Елементи керування та властивості форм</vt:lpstr>
      <vt:lpstr>Елементи керування та властивості форм</vt:lpstr>
      <vt:lpstr>Елементи керування та властивості форм</vt:lpstr>
      <vt:lpstr>Елементи керування та властивості форм</vt:lpstr>
      <vt:lpstr>Елементи керування та властивості форм</vt:lpstr>
      <vt:lpstr>Елементи керування та властивості форм</vt:lpstr>
      <vt:lpstr>Елементи керування та властивості форм</vt:lpstr>
      <vt:lpstr>Елементи керування та властивості форм</vt:lpstr>
      <vt:lpstr>Елементи керування та властивості форм</vt:lpstr>
      <vt:lpstr>Запитання для самоперевірки знань</vt:lpstr>
      <vt:lpstr>Домашнє завдання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Мацаєнко Сергій</dc:creator>
  <cp:lastModifiedBy>User</cp:lastModifiedBy>
  <cp:revision>789</cp:revision>
  <dcterms:created xsi:type="dcterms:W3CDTF">2016-06-06T19:48:43Z</dcterms:created>
  <dcterms:modified xsi:type="dcterms:W3CDTF">2020-04-06T07:54:57Z</dcterms:modified>
</cp:coreProperties>
</file>