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21" r:id="rId3"/>
    <p:sldId id="1822" r:id="rId4"/>
    <p:sldId id="1823" r:id="rId5"/>
    <p:sldId id="1824" r:id="rId6"/>
    <p:sldId id="1831" r:id="rId7"/>
    <p:sldId id="1832" r:id="rId8"/>
    <p:sldId id="1833" r:id="rId9"/>
    <p:sldId id="1834" r:id="rId10"/>
    <p:sldId id="1835" r:id="rId11"/>
    <p:sldId id="1836" r:id="rId12"/>
    <p:sldId id="1837" r:id="rId13"/>
    <p:sldId id="1838" r:id="rId14"/>
    <p:sldId id="1839" r:id="rId15"/>
    <p:sldId id="1840" r:id="rId16"/>
    <p:sldId id="1825" r:id="rId17"/>
    <p:sldId id="1826" r:id="rId18"/>
    <p:sldId id="1827" r:id="rId19"/>
    <p:sldId id="1841" r:id="rId20"/>
    <p:sldId id="1842" r:id="rId21"/>
    <p:sldId id="1828" r:id="rId22"/>
    <p:sldId id="1354" r:id="rId23"/>
    <p:sldId id="643" r:id="rId24"/>
    <p:sldId id="261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FF0000"/>
    <a:srgbClr val="FFFF00"/>
    <a:srgbClr val="0070C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9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заголовок форми;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верхній колонтитул;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область даних;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нижній колонтитул;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примітка до форми.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змінювати параметри відображення форми;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додавати нові елементи керування;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змінювати властивості форми;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видаляти елементи керування;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змінювати властивості елементів керування.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37155" y="-802133"/>
          <a:ext cx="6236439" cy="6236439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37040" y="289418"/>
          <a:ext cx="11400290" cy="5792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заголовок форми;</a:t>
          </a:r>
        </a:p>
      </dsp:txBody>
      <dsp:txXfrm>
        <a:off x="437040" y="289418"/>
        <a:ext cx="11400290" cy="579206"/>
      </dsp:txXfrm>
    </dsp:sp>
    <dsp:sp modelId="{27878C57-BBF6-4C22-88FA-1C3D4933722D}">
      <dsp:nvSpPr>
        <dsp:cNvPr id="0" name=""/>
        <dsp:cNvSpPr/>
      </dsp:nvSpPr>
      <dsp:spPr>
        <a:xfrm>
          <a:off x="75036" y="217017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52083" y="1157950"/>
          <a:ext cx="10985248" cy="57920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верхній колонтитул;</a:t>
          </a:r>
        </a:p>
      </dsp:txBody>
      <dsp:txXfrm>
        <a:off x="852083" y="1157950"/>
        <a:ext cx="10985248" cy="579206"/>
      </dsp:txXfrm>
    </dsp:sp>
    <dsp:sp modelId="{E63EBB38-5984-4F74-98F1-254621592311}">
      <dsp:nvSpPr>
        <dsp:cNvPr id="0" name=""/>
        <dsp:cNvSpPr/>
      </dsp:nvSpPr>
      <dsp:spPr>
        <a:xfrm>
          <a:off x="490079" y="1085549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79468" y="2026482"/>
          <a:ext cx="10857863" cy="5792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>
              <a:solidFill>
                <a:srgbClr val="002060"/>
              </a:solidFill>
            </a:rPr>
            <a:t>область даних;</a:t>
          </a:r>
        </a:p>
      </dsp:txBody>
      <dsp:txXfrm>
        <a:off x="979468" y="2026482"/>
        <a:ext cx="10857863" cy="579206"/>
      </dsp:txXfrm>
    </dsp:sp>
    <dsp:sp modelId="{D13D7DA6-9D1E-4150-A6AE-C6ABC36166D5}">
      <dsp:nvSpPr>
        <dsp:cNvPr id="0" name=""/>
        <dsp:cNvSpPr/>
      </dsp:nvSpPr>
      <dsp:spPr>
        <a:xfrm>
          <a:off x="617463" y="1954081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52083" y="2895014"/>
          <a:ext cx="10985248" cy="5792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нижній колонтитул;</a:t>
          </a:r>
        </a:p>
      </dsp:txBody>
      <dsp:txXfrm>
        <a:off x="852083" y="2895014"/>
        <a:ext cx="10985248" cy="579206"/>
      </dsp:txXfrm>
    </dsp:sp>
    <dsp:sp modelId="{AA2029A9-878F-42BF-A694-5944B1AD983E}">
      <dsp:nvSpPr>
        <dsp:cNvPr id="0" name=""/>
        <dsp:cNvSpPr/>
      </dsp:nvSpPr>
      <dsp:spPr>
        <a:xfrm>
          <a:off x="490079" y="2822614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37040" y="3763547"/>
          <a:ext cx="11400290" cy="57920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примітка до форми.</a:t>
          </a:r>
        </a:p>
      </dsp:txBody>
      <dsp:txXfrm>
        <a:off x="437040" y="3763547"/>
        <a:ext cx="11400290" cy="579206"/>
      </dsp:txXfrm>
    </dsp:sp>
    <dsp:sp modelId="{0589A8B4-BF53-4D85-9C3C-5A5EA39FC1AC}">
      <dsp:nvSpPr>
        <dsp:cNvPr id="0" name=""/>
        <dsp:cNvSpPr/>
      </dsp:nvSpPr>
      <dsp:spPr>
        <a:xfrm>
          <a:off x="75036" y="3691146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303631" y="-812239"/>
          <a:ext cx="6315408" cy="6315408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2470" y="293089"/>
          <a:ext cx="11393933" cy="5865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змінювати параметри відображення форми;</a:t>
          </a:r>
        </a:p>
      </dsp:txBody>
      <dsp:txXfrm>
        <a:off x="442470" y="293089"/>
        <a:ext cx="11393933" cy="586553"/>
      </dsp:txXfrm>
    </dsp:sp>
    <dsp:sp modelId="{27878C57-BBF6-4C22-88FA-1C3D4933722D}">
      <dsp:nvSpPr>
        <dsp:cNvPr id="0" name=""/>
        <dsp:cNvSpPr/>
      </dsp:nvSpPr>
      <dsp:spPr>
        <a:xfrm>
          <a:off x="75874" y="219770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62777" y="1172638"/>
          <a:ext cx="10973626" cy="58655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додавати нові елементи керування;</a:t>
          </a:r>
        </a:p>
      </dsp:txBody>
      <dsp:txXfrm>
        <a:off x="862777" y="1172638"/>
        <a:ext cx="10973626" cy="586553"/>
      </dsp:txXfrm>
    </dsp:sp>
    <dsp:sp modelId="{E63EBB38-5984-4F74-98F1-254621592311}">
      <dsp:nvSpPr>
        <dsp:cNvPr id="0" name=""/>
        <dsp:cNvSpPr/>
      </dsp:nvSpPr>
      <dsp:spPr>
        <a:xfrm>
          <a:off x="496181" y="1099319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1778" y="2052187"/>
          <a:ext cx="10844625" cy="5865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>
              <a:solidFill>
                <a:srgbClr val="002060"/>
              </a:solidFill>
            </a:rPr>
            <a:t>змінювати властивості форми;</a:t>
          </a:r>
        </a:p>
      </dsp:txBody>
      <dsp:txXfrm>
        <a:off x="991778" y="2052187"/>
        <a:ext cx="10844625" cy="586553"/>
      </dsp:txXfrm>
    </dsp:sp>
    <dsp:sp modelId="{D13D7DA6-9D1E-4150-A6AE-C6ABC36166D5}">
      <dsp:nvSpPr>
        <dsp:cNvPr id="0" name=""/>
        <dsp:cNvSpPr/>
      </dsp:nvSpPr>
      <dsp:spPr>
        <a:xfrm>
          <a:off x="625181" y="1978868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62777" y="2931736"/>
          <a:ext cx="10973626" cy="5865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видаляти елементи керування;</a:t>
          </a:r>
        </a:p>
      </dsp:txBody>
      <dsp:txXfrm>
        <a:off x="862777" y="2931736"/>
        <a:ext cx="10973626" cy="586553"/>
      </dsp:txXfrm>
    </dsp:sp>
    <dsp:sp modelId="{AA2029A9-878F-42BF-A694-5944B1AD983E}">
      <dsp:nvSpPr>
        <dsp:cNvPr id="0" name=""/>
        <dsp:cNvSpPr/>
      </dsp:nvSpPr>
      <dsp:spPr>
        <a:xfrm>
          <a:off x="496181" y="2858417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42470" y="3811285"/>
          <a:ext cx="11393933" cy="58655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змінювати властивості елементів керування.</a:t>
          </a:r>
        </a:p>
      </dsp:txBody>
      <dsp:txXfrm>
        <a:off x="442470" y="3811285"/>
        <a:ext cx="11393933" cy="586553"/>
      </dsp:txXfrm>
    </dsp:sp>
    <dsp:sp modelId="{0589A8B4-BF53-4D85-9C3C-5A5EA39FC1AC}">
      <dsp:nvSpPr>
        <dsp:cNvPr id="0" name=""/>
        <dsp:cNvSpPr/>
      </dsp:nvSpPr>
      <dsp:spPr>
        <a:xfrm>
          <a:off x="75874" y="3737966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Створення форм за допомогою конструктора форм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828090" y="5944654"/>
            <a:ext cx="5363910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:a16="http://schemas.microsoft.com/office/drawing/2014/main" xmlns="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правій частині вікна має бути розташоване поле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полів</a:t>
            </a:r>
            <a:r>
              <a:rPr lang="uk-UA" sz="2800" b="1" i="1" kern="0" dirty="0">
                <a:solidFill>
                  <a:schemeClr val="bg1"/>
                </a:solidFill>
              </a:rPr>
              <a:t>. Якщо воно відсутнє, необхідно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наявних полів</a:t>
            </a:r>
            <a:r>
              <a:rPr lang="uk-UA" sz="2800" b="1" i="1" kern="0" dirty="0">
                <a:solidFill>
                  <a:schemeClr val="bg1"/>
                </a:solidFill>
              </a:rPr>
              <a:t>, і тоді це поле з'явиться.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AF50F6A-883C-4E0F-B621-067FF5340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099"/>
          <a:stretch/>
        </p:blipFill>
        <p:spPr>
          <a:xfrm>
            <a:off x="480952" y="3709455"/>
            <a:ext cx="11230095" cy="297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A5C0C5B-FED2-4A15-A4FB-421612C0797A}"/>
              </a:ext>
            </a:extLst>
          </p:cNvPr>
          <p:cNvSpPr/>
          <p:nvPr/>
        </p:nvSpPr>
        <p:spPr>
          <a:xfrm>
            <a:off x="8530358" y="4399118"/>
            <a:ext cx="967972" cy="7634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4129E130-3010-4512-A1DE-4C107E89EB2B}"/>
              </a:ext>
            </a:extLst>
          </p:cNvPr>
          <p:cNvSpPr/>
          <p:nvPr/>
        </p:nvSpPr>
        <p:spPr>
          <a:xfrm rot="18900000">
            <a:off x="9063316" y="382414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6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758060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7580602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Списку полів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Відображати всі таблиці</a:t>
            </a:r>
            <a:r>
              <a:rPr lang="uk-UA" sz="2800" b="1" i="1" kern="0" dirty="0">
                <a:solidFill>
                  <a:schemeClr val="bg1"/>
                </a:solidFill>
              </a:rPr>
              <a:t>. Ліворуч від назви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установлюємо перемикач у положення (-). Під назвою цієї таблиці відкриється список її полів.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3495DD-528B-4786-BB8F-F0536E3427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00" t="34845"/>
          <a:stretch/>
        </p:blipFill>
        <p:spPr>
          <a:xfrm>
            <a:off x="7751964" y="1196763"/>
            <a:ext cx="4295535" cy="532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Перемістимо поле </a:t>
            </a:r>
            <a:r>
              <a:rPr lang="uk-UA" sz="2800" b="1" i="1" kern="0" dirty="0">
                <a:solidFill>
                  <a:srgbClr val="FFFF00"/>
                </a:solidFill>
              </a:rPr>
              <a:t>Номер магазина </a:t>
            </a:r>
            <a:r>
              <a:rPr lang="uk-UA" sz="2800" b="1" i="1" kern="0" dirty="0">
                <a:solidFill>
                  <a:schemeClr val="bg1"/>
                </a:solidFill>
              </a:rPr>
              <a:t>в те місце розділу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, куди необхідно його помістити. У результаті на формі буде розташовано два пов'язані елементи: власне поле введення та підпис для нього (підпис збігається з іменем цього поля). Так само перемістимо в бланк форми поле </a:t>
            </a:r>
            <a:r>
              <a:rPr lang="uk-UA" sz="2800" b="1" i="1" kern="0" dirty="0">
                <a:solidFill>
                  <a:srgbClr val="FFFF00"/>
                </a:solidFill>
              </a:rPr>
              <a:t>Адреса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A9E2CB-9B5A-477B-B446-C624F1A4B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503"/>
          <a:stretch/>
        </p:blipFill>
        <p:spPr>
          <a:xfrm>
            <a:off x="377050" y="4581352"/>
            <a:ext cx="11437899" cy="215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9092356-6EB5-481E-BAA8-5384755F9332}"/>
              </a:ext>
            </a:extLst>
          </p:cNvPr>
          <p:cNvSpPr/>
          <p:nvPr/>
        </p:nvSpPr>
        <p:spPr>
          <a:xfrm>
            <a:off x="2661422" y="5233916"/>
            <a:ext cx="3150098" cy="8570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DACD579C-E402-4FA6-9121-43D8EFDE59ED}"/>
              </a:ext>
            </a:extLst>
          </p:cNvPr>
          <p:cNvSpPr/>
          <p:nvPr/>
        </p:nvSpPr>
        <p:spPr>
          <a:xfrm rot="18900000">
            <a:off x="4598989" y="458359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0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двох перших полів розміщуємо назву двох останніх полів. Для цього за аналогією з попереднім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Елементи керування </a:t>
            </a:r>
            <a:r>
              <a:rPr lang="uk-UA" sz="2800" b="1" i="1" kern="0" dirty="0">
                <a:solidFill>
                  <a:schemeClr val="bg1"/>
                </a:solidFill>
              </a:rPr>
              <a:t>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Напис</a:t>
            </a:r>
            <a:r>
              <a:rPr lang="uk-UA" sz="2800" b="1" i="1" kern="0" dirty="0">
                <a:solidFill>
                  <a:schemeClr val="bg1"/>
                </a:solidFill>
              </a:rPr>
              <a:t>, установлюємо курсор у необхідну позицію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, вводимо назву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chemeClr val="bg1"/>
                </a:solidFill>
              </a:rPr>
              <a:t> й натискаємо 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D5A08E-DC0E-4394-920B-33232629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0" b="26897"/>
          <a:stretch/>
        </p:blipFill>
        <p:spPr>
          <a:xfrm>
            <a:off x="455696" y="4571035"/>
            <a:ext cx="11280607" cy="188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BFE7BD3-1C47-4064-A9DC-E7535A08601E}"/>
              </a:ext>
            </a:extLst>
          </p:cNvPr>
          <p:cNvSpPr/>
          <p:nvPr/>
        </p:nvSpPr>
        <p:spPr>
          <a:xfrm>
            <a:off x="3633541" y="6025065"/>
            <a:ext cx="1344859" cy="4273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60FA64E9-EEDE-4536-ABF1-FA22FE05F780}"/>
              </a:ext>
            </a:extLst>
          </p:cNvPr>
          <p:cNvSpPr/>
          <p:nvPr/>
        </p:nvSpPr>
        <p:spPr>
          <a:xfrm rot="18900000">
            <a:off x="3919662" y="533720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1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5058119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Перемістимо в розділ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 поля </a:t>
            </a:r>
            <a:r>
              <a:rPr lang="uk-UA" sz="2800" b="1" i="1" kern="0" dirty="0">
                <a:solidFill>
                  <a:srgbClr val="FFFF00"/>
                </a:solidFill>
              </a:rPr>
              <a:t>Директор</a:t>
            </a:r>
            <a:r>
              <a:rPr lang="uk-UA" sz="2800" b="1" i="1" kern="0" dirty="0">
                <a:solidFill>
                  <a:schemeClr val="bg1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Телефон</a:t>
            </a:r>
            <a:r>
              <a:rPr lang="uk-UA" sz="2800" b="1" i="1" kern="0" dirty="0">
                <a:solidFill>
                  <a:schemeClr val="bg1"/>
                </a:solidFill>
              </a:rPr>
              <a:t>. Розміщуємо елементи форми так, щоб вона мала гарний вигляд, наприклад, як на рисунку.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A6D6E9-D961-4E11-B488-DEA46D7F4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07" t="25080"/>
          <a:stretch/>
        </p:blipFill>
        <p:spPr>
          <a:xfrm>
            <a:off x="5229643" y="1801825"/>
            <a:ext cx="6870407" cy="489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8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можна закрити вікно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полів</a:t>
            </a:r>
            <a:r>
              <a:rPr lang="uk-UA" sz="2800" b="1" i="1" kern="0" dirty="0">
                <a:solidFill>
                  <a:schemeClr val="bg1"/>
                </a:solidFill>
              </a:rPr>
              <a:t>. Якщо у форму необхідно додати поля з кількох таблиць, слід розкрити їх поля так само, як і поля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084C09-E084-4295-ACA2-ED96AE56983D}"/>
              </a:ext>
            </a:extLst>
          </p:cNvPr>
          <p:cNvSpPr txBox="1"/>
          <p:nvPr/>
        </p:nvSpPr>
        <p:spPr>
          <a:xfrm>
            <a:off x="70929" y="3734837"/>
            <a:ext cx="620374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Збережемо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Форма_6</a:t>
            </a:r>
            <a:r>
              <a:rPr lang="uk-UA" sz="2800" b="1" i="1" kern="0" dirty="0">
                <a:solidFill>
                  <a:schemeClr val="bg1"/>
                </a:solidFill>
              </a:rPr>
              <a:t> так само, як зберігалися форми, створені іншими засобами.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8E499C-B9E0-49E7-A3A2-D3A36200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40" y="3734837"/>
            <a:ext cx="5657170" cy="2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9" y="1196763"/>
            <a:ext cx="675971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форму можна переглянути в таких режимах: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876A8B-6D96-4DEF-8818-4E41FCE1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22" y="1196763"/>
            <a:ext cx="5193471" cy="5421755"/>
          </a:xfrm>
          <a:prstGeom prst="rect">
            <a:avLst/>
          </a:prstGeom>
        </p:spPr>
      </p:pic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xmlns="" id="{6385E717-4B95-43A6-BB1F-B3F87D9BA99D}"/>
              </a:ext>
            </a:extLst>
          </p:cNvPr>
          <p:cNvSpPr/>
          <p:nvPr/>
        </p:nvSpPr>
        <p:spPr>
          <a:xfrm>
            <a:off x="72007" y="2352245"/>
            <a:ext cx="6759716" cy="1292661"/>
          </a:xfrm>
          <a:prstGeom prst="wedgeRectCallout">
            <a:avLst>
              <a:gd name="adj1" fmla="val 59086"/>
              <a:gd name="adj2" fmla="val 5680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Режим форм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80A6C1A-7387-4401-ABC9-0053252F6EB9}"/>
              </a:ext>
            </a:extLst>
          </p:cNvPr>
          <p:cNvSpPr/>
          <p:nvPr/>
        </p:nvSpPr>
        <p:spPr>
          <a:xfrm>
            <a:off x="72006" y="3846281"/>
            <a:ext cx="6759716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Подання таблиці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3F497457-6C06-415F-82D2-3A2796A2A733}"/>
              </a:ext>
            </a:extLst>
          </p:cNvPr>
          <p:cNvSpPr/>
          <p:nvPr/>
        </p:nvSpPr>
        <p:spPr>
          <a:xfrm>
            <a:off x="72006" y="5325857"/>
            <a:ext cx="6759716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Режим розмітки</a:t>
            </a:r>
          </a:p>
        </p:txBody>
      </p:sp>
    </p:spTree>
    <p:extLst>
      <p:ext uri="{BB962C8B-B14F-4D97-AF65-F5344CB8AC3E}">
        <p14:creationId xmlns:p14="http://schemas.microsoft.com/office/powerpoint/2010/main" val="35634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кнопок навігації можна перейти до будь-якого запису. Зовнішній вигляд форми можна налаштувати відповідно до потреб користувача.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AAAEF5-6E78-40C4-BD72-EE0F21951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459" y="2687658"/>
            <a:ext cx="4066860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A7B44A-5C32-492B-9CC1-FEA16B853AF3}"/>
              </a:ext>
            </a:extLst>
          </p:cNvPr>
          <p:cNvSpPr txBox="1"/>
          <p:nvPr/>
        </p:nvSpPr>
        <p:spPr>
          <a:xfrm>
            <a:off x="72008" y="2687658"/>
            <a:ext cx="743237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цього слід відкрити контекстне меню форми (згадаємо, що для цього слід установити курсор на вільному місці форми, відкритої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, і натиснути праву кнопку миші). Вміст контекстного меню форми зображено на рисунку.</a:t>
            </a:r>
          </a:p>
        </p:txBody>
      </p:sp>
    </p:spTree>
    <p:extLst>
      <p:ext uri="{BB962C8B-B14F-4D97-AF65-F5344CB8AC3E}">
        <p14:creationId xmlns:p14="http://schemas.microsoft.com/office/powerpoint/2010/main" val="1396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зміни кольору фону форми слід установити курсор миші на команді </a:t>
            </a:r>
            <a:r>
              <a:rPr lang="uk-UA" sz="2800" b="1" i="1" kern="0" dirty="0">
                <a:solidFill>
                  <a:srgbClr val="FFFF00"/>
                </a:solidFill>
              </a:rPr>
              <a:t>Колір заливки/фону</a:t>
            </a:r>
            <a:r>
              <a:rPr lang="uk-UA" sz="2800" b="1" i="1" kern="0" dirty="0">
                <a:solidFill>
                  <a:schemeClr val="bg1"/>
                </a:solidFill>
              </a:rPr>
              <a:t>.  Відкриється набір кольорів,  у якому вибираємо необхідний. У результаті колір фону буде інший.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936B86-CEE8-4CFD-B6C8-51EE3C026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7" y="3075706"/>
            <a:ext cx="8924925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143B71D-40FE-4D94-9936-6973036F54D5}"/>
              </a:ext>
            </a:extLst>
          </p:cNvPr>
          <p:cNvSpPr/>
          <p:nvPr/>
        </p:nvSpPr>
        <p:spPr>
          <a:xfrm>
            <a:off x="5448764" y="4228447"/>
            <a:ext cx="3232955" cy="3034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B69E29B-0E94-40C7-B009-2FDF10FEA566}"/>
              </a:ext>
            </a:extLst>
          </p:cNvPr>
          <p:cNvSpPr/>
          <p:nvPr/>
        </p:nvSpPr>
        <p:spPr>
          <a:xfrm rot="18900000">
            <a:off x="6722946" y="357142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956818D-2725-4939-8258-9DB55CB40CBA}"/>
              </a:ext>
            </a:extLst>
          </p:cNvPr>
          <p:cNvSpPr/>
          <p:nvPr/>
        </p:nvSpPr>
        <p:spPr>
          <a:xfrm>
            <a:off x="8681719" y="4228447"/>
            <a:ext cx="1876743" cy="2025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299A046C-37D1-4BF6-83BD-4A8CE79A5777}"/>
              </a:ext>
            </a:extLst>
          </p:cNvPr>
          <p:cNvSpPr/>
          <p:nvPr/>
        </p:nvSpPr>
        <p:spPr>
          <a:xfrm rot="18900000">
            <a:off x="10149617" y="37414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1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Аналогічно можна відкрити контекстне меню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Заголовка форми</a:t>
            </a:r>
            <a:r>
              <a:rPr lang="uk-UA" sz="2800" b="1" i="1" kern="0" dirty="0">
                <a:solidFill>
                  <a:schemeClr val="bg1"/>
                </a:solidFill>
              </a:rPr>
              <a:t> й інших її компонентів і встановити потрібні кольори.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E37113-AAA8-4997-9EEE-504B4D53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02" y="2683952"/>
            <a:ext cx="6665048" cy="332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599547-B317-41AA-803D-573535E5743E}"/>
              </a:ext>
            </a:extLst>
          </p:cNvPr>
          <p:cNvSpPr txBox="1"/>
          <p:nvPr/>
        </p:nvSpPr>
        <p:spPr>
          <a:xfrm>
            <a:off x="69850" y="2683952"/>
            <a:ext cx="522736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також установити або зняти на формі лінійку, сітку та виконати інші налаштування. Один із варіантів налаштування зовнішнього вигляду форми зображено на рисунку.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8CCE5EE-5CDF-4EC8-9BAB-3CFE9DA718D7}"/>
              </a:ext>
            </a:extLst>
          </p:cNvPr>
          <p:cNvSpPr/>
          <p:nvPr/>
        </p:nvSpPr>
        <p:spPr>
          <a:xfrm>
            <a:off x="9003793" y="3020129"/>
            <a:ext cx="3095180" cy="29917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6B68F9A2-8330-41B7-AB1E-34C24E4070A6}"/>
              </a:ext>
            </a:extLst>
          </p:cNvPr>
          <p:cNvSpPr/>
          <p:nvPr/>
        </p:nvSpPr>
        <p:spPr>
          <a:xfrm rot="18900000">
            <a:off x="10503148" y="243801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2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Конструктор форм </a:t>
            </a:r>
            <a:r>
              <a:rPr lang="uk-UA" sz="2800" b="1" i="1" kern="0" dirty="0">
                <a:solidFill>
                  <a:schemeClr val="bg1"/>
                </a:solidFill>
              </a:rPr>
              <a:t>є найпотужнішим інструментарієм створення форм. За його допомогою можна здійснювати налаштування зовнішнього вигляду форми й елементів керування, які розташовані на ній, змінювати колір фону, тексту та стилю зображення.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D3B7BFC-EFEB-4055-936E-2FE1EF1740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80" b="65473"/>
          <a:stretch/>
        </p:blipFill>
        <p:spPr>
          <a:xfrm>
            <a:off x="257502" y="3621956"/>
            <a:ext cx="11676995" cy="253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AC922DB4-5E36-493F-B9C2-EE61609B8298}"/>
              </a:ext>
            </a:extLst>
          </p:cNvPr>
          <p:cNvSpPr/>
          <p:nvPr/>
        </p:nvSpPr>
        <p:spPr>
          <a:xfrm>
            <a:off x="7879080" y="4691592"/>
            <a:ext cx="1237992" cy="12729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F8038DF3-3BBE-4EA9-BA01-1939D662842B}"/>
              </a:ext>
            </a:extLst>
          </p:cNvPr>
          <p:cNvSpPr/>
          <p:nvPr/>
        </p:nvSpPr>
        <p:spPr>
          <a:xfrm rot="18900000">
            <a:off x="8676788" y="41768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5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Зазначимо, що порядок створення форм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на основі запитів принципово не відрізняється від порядку її створення на основі таблиць.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1E79E7-3EC3-4155-90CD-20440042760F}"/>
              </a:ext>
            </a:extLst>
          </p:cNvPr>
          <p:cNvSpPr txBox="1"/>
          <p:nvPr/>
        </p:nvSpPr>
        <p:spPr>
          <a:xfrm>
            <a:off x="72008" y="3145702"/>
            <a:ext cx="624470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Форму, як і інші об'єкти бази даних, бажано проектувати так, щоб потім не потрібно було вносити зміни до її структури. І все ж із часом виникає необхідність внесення певних змін.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xmlns="" id="{AC6750AE-A0C1-4B2D-B668-6361F1192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4486"/>
          <a:stretch/>
        </p:blipFill>
        <p:spPr bwMode="auto">
          <a:xfrm>
            <a:off x="6453352" y="3145703"/>
            <a:ext cx="566664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створює можливість виконувати такі дії з модифікування форм: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7BAF3D8-0E6B-4F5D-AA1D-239AF64AB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22509"/>
              </p:ext>
            </p:extLst>
          </p:nvPr>
        </p:nvGraphicFramePr>
        <p:xfrm>
          <a:off x="126385" y="2068290"/>
          <a:ext cx="11901492" cy="469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75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розділи містить форма, створена за допомогою Конструктора форм?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5570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відкрити список полів таблиць?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87763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відкривається контекстне меню форми?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71468" y="3499558"/>
            <a:ext cx="1204906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змінити колір фону форми?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77440" y="4139323"/>
            <a:ext cx="1204255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яких режимах можна переглянути створену форму?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AA9075-114D-48EE-B246-9BC639D04E3A}"/>
              </a:ext>
            </a:extLst>
          </p:cNvPr>
          <p:cNvSpPr txBox="1"/>
          <p:nvPr/>
        </p:nvSpPr>
        <p:spPr>
          <a:xfrm>
            <a:off x="71469" y="4775437"/>
            <a:ext cx="10453768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порядок уведення заголовка форми.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2BDFC3-7449-4B14-ADC5-5F9B6D9A32DD}"/>
              </a:ext>
            </a:extLst>
          </p:cNvPr>
          <p:cNvSpPr txBox="1"/>
          <p:nvPr/>
        </p:nvSpPr>
        <p:spPr>
          <a:xfrm>
            <a:off x="77440" y="5415359"/>
            <a:ext cx="10447797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можна виконувати з модифікації форми?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74-78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78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:a16="http://schemas.microsoft.com/office/drawing/2014/main" xmlns="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круглена прямокутна виноска 5"/>
          <p:cNvSpPr/>
          <p:nvPr/>
        </p:nvSpPr>
        <p:spPr>
          <a:xfrm>
            <a:off x="6828090" y="5944654"/>
            <a:ext cx="5363910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конструктора форм найчастіше створюють форму із такими розділами: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ACFF4FC-6005-4FDE-822E-130A4A20E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899984"/>
              </p:ext>
            </p:extLst>
          </p:nvPr>
        </p:nvGraphicFramePr>
        <p:xfrm>
          <a:off x="126385" y="2127048"/>
          <a:ext cx="11901492" cy="463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створення форми за допомогою конструктора форми на конкретному прикладі.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BB1600-2A58-4816-A544-32D4FF988566}"/>
              </a:ext>
            </a:extLst>
          </p:cNvPr>
          <p:cNvSpPr txBox="1"/>
          <p:nvPr/>
        </p:nvSpPr>
        <p:spPr>
          <a:xfrm>
            <a:off x="70929" y="222551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1.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для бази даних </a:t>
            </a:r>
            <a:r>
              <a:rPr lang="uk-UA" sz="2800" b="1" i="1" kern="0" dirty="0" err="1">
                <a:solidFill>
                  <a:srgbClr val="FFFF00"/>
                </a:solidFill>
              </a:rPr>
              <a:t>atb</a:t>
            </a:r>
            <a:r>
              <a:rPr lang="uk-UA" sz="2800" b="1" i="1" kern="0" dirty="0">
                <a:solidFill>
                  <a:schemeClr val="bg1"/>
                </a:solidFill>
              </a:rPr>
              <a:t> на основі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Форма_6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ECD36B-9B76-431D-8869-91A60631B1AC}"/>
              </a:ext>
            </a:extLst>
          </p:cNvPr>
          <p:cNvSpPr txBox="1"/>
          <p:nvPr/>
        </p:nvSpPr>
        <p:spPr>
          <a:xfrm>
            <a:off x="70929" y="332064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Перед полями: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EB500FA-CEF4-4DC6-AD41-4FF25D27D3ED}"/>
              </a:ext>
            </a:extLst>
          </p:cNvPr>
          <p:cNvSpPr/>
          <p:nvPr/>
        </p:nvSpPr>
        <p:spPr>
          <a:xfrm>
            <a:off x="70929" y="3931302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Номер магазина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3FC65693-307B-4BB8-86B7-8764C80FF459}"/>
              </a:ext>
            </a:extLst>
          </p:cNvPr>
          <p:cNvSpPr/>
          <p:nvPr/>
        </p:nvSpPr>
        <p:spPr>
          <a:xfrm>
            <a:off x="6150898" y="3931302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Адреса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3AAD8D-C872-429D-96F4-A231406C40D1}"/>
              </a:ext>
            </a:extLst>
          </p:cNvPr>
          <p:cNvSpPr txBox="1"/>
          <p:nvPr/>
        </p:nvSpPr>
        <p:spPr>
          <a:xfrm>
            <a:off x="70929" y="469844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Розмістити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Координати</a:t>
            </a:r>
            <a:r>
              <a:rPr lang="uk-UA" sz="2800" b="1" i="1" kern="0" dirty="0">
                <a:solidFill>
                  <a:schemeClr val="bg1"/>
                </a:solidFill>
              </a:rPr>
              <a:t>. Перед полями: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48309309-BB87-49D7-B5AD-509193757FCD}"/>
              </a:ext>
            </a:extLst>
          </p:cNvPr>
          <p:cNvSpPr/>
          <p:nvPr/>
        </p:nvSpPr>
        <p:spPr>
          <a:xfrm>
            <a:off x="70929" y="5333639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Директор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1EF364BB-17A8-4D62-8BC0-88D56505E951}"/>
              </a:ext>
            </a:extLst>
          </p:cNvPr>
          <p:cNvSpPr/>
          <p:nvPr/>
        </p:nvSpPr>
        <p:spPr>
          <a:xfrm>
            <a:off x="6150898" y="5333639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Телефон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227C4F-3DF1-429B-B6F5-1212389F525A}"/>
              </a:ext>
            </a:extLst>
          </p:cNvPr>
          <p:cNvSpPr txBox="1"/>
          <p:nvPr/>
        </p:nvSpPr>
        <p:spPr>
          <a:xfrm>
            <a:off x="70929" y="610077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Розмістити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1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створення форми може бути таким.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Виділяємо в області переходів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активізуємо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 й у групі Форми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форм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DEC9EB-0F0B-4814-8FB4-CB2BBD95A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034" b="34293"/>
          <a:stretch/>
        </p:blipFill>
        <p:spPr>
          <a:xfrm>
            <a:off x="1891862" y="3267864"/>
            <a:ext cx="840827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BCACF72-C561-4427-9397-71B33C156FA1}"/>
              </a:ext>
            </a:extLst>
          </p:cNvPr>
          <p:cNvSpPr/>
          <p:nvPr/>
        </p:nvSpPr>
        <p:spPr>
          <a:xfrm>
            <a:off x="3364826" y="3639216"/>
            <a:ext cx="968414" cy="4095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27DBBFE-9A96-45D2-BB62-7F75130478AC}"/>
              </a:ext>
            </a:extLst>
          </p:cNvPr>
          <p:cNvSpPr/>
          <p:nvPr/>
        </p:nvSpPr>
        <p:spPr>
          <a:xfrm rot="20357079">
            <a:off x="4187824" y="31779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4FE9523-3ACD-4B95-9249-FBB859FC33E4}"/>
              </a:ext>
            </a:extLst>
          </p:cNvPr>
          <p:cNvSpPr/>
          <p:nvPr/>
        </p:nvSpPr>
        <p:spPr>
          <a:xfrm>
            <a:off x="7288830" y="4011679"/>
            <a:ext cx="938865" cy="8365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60F058E6-44BC-4F30-A536-F7717CDF31AC}"/>
              </a:ext>
            </a:extLst>
          </p:cNvPr>
          <p:cNvSpPr/>
          <p:nvPr/>
        </p:nvSpPr>
        <p:spPr>
          <a:xfrm rot="18900000">
            <a:off x="7866416" y="35041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529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екрані з'явиться порожня форма з розділом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 й буде активована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.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Колонтитули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Назва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0F0982-68F9-41B1-90F1-7C4C87CC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882"/>
          <a:stretch/>
        </p:blipFill>
        <p:spPr>
          <a:xfrm>
            <a:off x="249725" y="3288884"/>
            <a:ext cx="11692550" cy="325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E8BE8D7-65FE-4C84-A870-4754384B2D67}"/>
              </a:ext>
            </a:extLst>
          </p:cNvPr>
          <p:cNvSpPr/>
          <p:nvPr/>
        </p:nvSpPr>
        <p:spPr>
          <a:xfrm>
            <a:off x="7515536" y="4237596"/>
            <a:ext cx="739464" cy="2912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E5FD414C-574F-4751-80FF-F0F533C15185}"/>
              </a:ext>
            </a:extLst>
          </p:cNvPr>
          <p:cNvSpPr/>
          <p:nvPr/>
        </p:nvSpPr>
        <p:spPr>
          <a:xfrm rot="18900000">
            <a:off x="7755937" y="35460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У результаті відкриється вікно, у якому розташовано підрозділ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Верхній колонтитул форми</a:t>
            </a:r>
            <a:r>
              <a:rPr lang="uk-UA" sz="2700" b="1" i="1" kern="0" dirty="0">
                <a:solidFill>
                  <a:schemeClr val="bg1"/>
                </a:solidFill>
              </a:rPr>
              <a:t>, підрозділ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Нижній колонтитул форми </a:t>
            </a:r>
            <a:r>
              <a:rPr lang="uk-UA" sz="2700" b="1" i="1" kern="0" dirty="0">
                <a:solidFill>
                  <a:schemeClr val="bg1"/>
                </a:solidFill>
              </a:rPr>
              <a:t>і текстове поле з назвою </a:t>
            </a:r>
            <a:r>
              <a:rPr lang="uk-UA" sz="2700" b="1" i="1" kern="0" dirty="0">
                <a:solidFill>
                  <a:srgbClr val="FFFF00"/>
                </a:solidFill>
              </a:rPr>
              <a:t>Форма1</a:t>
            </a:r>
            <a:r>
              <a:rPr lang="uk-UA" sz="27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0D8489-4AB3-480C-AEEB-4F490D0E1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54"/>
          <a:stretch/>
        </p:blipFill>
        <p:spPr>
          <a:xfrm>
            <a:off x="177354" y="3232207"/>
            <a:ext cx="11837292" cy="335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7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Установлюємо курсор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Форма1</a:t>
            </a:r>
            <a:r>
              <a:rPr lang="uk-UA" sz="2800" b="1" i="1" kern="0" dirty="0">
                <a:solidFill>
                  <a:schemeClr val="bg1"/>
                </a:solidFill>
              </a:rPr>
              <a:t> і вводимо текст заголовка,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 нашого району</a:t>
            </a:r>
            <a:r>
              <a:rPr lang="uk-UA" sz="2800" b="1" i="1" kern="0" dirty="0">
                <a:solidFill>
                  <a:schemeClr val="bg1"/>
                </a:solidFill>
              </a:rPr>
              <a:t>, та натискаємо кнопку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240DA4-1309-41BB-9757-4991A7430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41"/>
          <a:stretch/>
        </p:blipFill>
        <p:spPr>
          <a:xfrm>
            <a:off x="194650" y="3267864"/>
            <a:ext cx="11816271" cy="332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D15D23D-F319-4162-A706-90A0620EAE19}"/>
              </a:ext>
            </a:extLst>
          </p:cNvPr>
          <p:cNvSpPr/>
          <p:nvPr/>
        </p:nvSpPr>
        <p:spPr>
          <a:xfrm>
            <a:off x="3088798" y="3972626"/>
            <a:ext cx="3190082" cy="4469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17BDD92D-8DCB-4896-9C1C-623F45A3D7DB}"/>
              </a:ext>
            </a:extLst>
          </p:cNvPr>
          <p:cNvSpPr/>
          <p:nvPr/>
        </p:nvSpPr>
        <p:spPr>
          <a:xfrm rot="18900000">
            <a:off x="4328689" y="334228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51600"/>
            <a:ext cx="456353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Уводимо у верхню частину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Координати</a:t>
            </a:r>
            <a:r>
              <a:rPr lang="uk-UA" sz="2800" b="1" i="1" kern="0" dirty="0">
                <a:solidFill>
                  <a:schemeClr val="bg1"/>
                </a:solidFill>
              </a:rPr>
              <a:t>, який, відповідно до умови завдання, має розташовуватися перед першими двома полями. Для цього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Напис</a:t>
            </a:r>
            <a:r>
              <a:rPr lang="uk-UA" sz="2800" b="1" i="1" kern="0" dirty="0">
                <a:solidFill>
                  <a:schemeClr val="bg1"/>
                </a:solidFill>
              </a:rPr>
              <a:t>, установлюємо курсор у необхідну позицію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, уводимо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Координати</a:t>
            </a:r>
            <a:r>
              <a:rPr lang="uk-UA" sz="2800" b="1" i="1" kern="0" dirty="0">
                <a:solidFill>
                  <a:schemeClr val="bg1"/>
                </a:solidFill>
              </a:rPr>
              <a:t> й натискаємо 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A87E4B-9471-4A81-8738-5A31D4F88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45"/>
          <a:stretch/>
        </p:blipFill>
        <p:spPr>
          <a:xfrm>
            <a:off x="434857" y="4581545"/>
            <a:ext cx="11322285" cy="189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2CB33E8-1AE1-4AE6-AF0F-53DAC8217A71}"/>
              </a:ext>
            </a:extLst>
          </p:cNvPr>
          <p:cNvSpPr/>
          <p:nvPr/>
        </p:nvSpPr>
        <p:spPr>
          <a:xfrm>
            <a:off x="3662707" y="5051289"/>
            <a:ext cx="1196313" cy="4706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B59BA17-AC17-4658-B635-11DC70EC82A4}"/>
              </a:ext>
            </a:extLst>
          </p:cNvPr>
          <p:cNvSpPr/>
          <p:nvPr/>
        </p:nvSpPr>
        <p:spPr>
          <a:xfrm rot="18900000">
            <a:off x="4205369" y="44011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9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205747</TotalTime>
  <Words>1035</Words>
  <Application>Microsoft Office PowerPoint</Application>
  <PresentationFormat>Произвольный</PresentationFormat>
  <Paragraphs>123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818</cp:revision>
  <dcterms:created xsi:type="dcterms:W3CDTF">2016-06-06T19:48:43Z</dcterms:created>
  <dcterms:modified xsi:type="dcterms:W3CDTF">2020-04-06T07:58:34Z</dcterms:modified>
</cp:coreProperties>
</file>