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860" r:id="rId3"/>
    <p:sldId id="1861" r:id="rId4"/>
    <p:sldId id="1862" r:id="rId5"/>
    <p:sldId id="1863" r:id="rId6"/>
    <p:sldId id="1864" r:id="rId7"/>
    <p:sldId id="1865" r:id="rId8"/>
    <p:sldId id="1868" r:id="rId9"/>
    <p:sldId id="1869" r:id="rId10"/>
    <p:sldId id="1866" r:id="rId11"/>
    <p:sldId id="1867" r:id="rId12"/>
    <p:sldId id="1870" r:id="rId13"/>
    <p:sldId id="1871" r:id="rId14"/>
    <p:sldId id="1872" r:id="rId15"/>
    <p:sldId id="1873" r:id="rId16"/>
    <p:sldId id="1879" r:id="rId17"/>
    <p:sldId id="1354" r:id="rId18"/>
    <p:sldId id="643" r:id="rId19"/>
    <p:sldId id="261" r:id="rId20"/>
    <p:sldId id="304" r:id="rId2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70C0"/>
    <a:srgbClr val="996600"/>
    <a:srgbClr val="FF0000"/>
    <a:srgbClr val="FFFF00"/>
    <a:srgbClr val="19426B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7AC3CCA-C797-4891-BE02-D94E43425B78}" styleName="Помір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2" autoAdjust="0"/>
    <p:restoredTop sz="94660"/>
  </p:normalViewPr>
  <p:slideViewPr>
    <p:cSldViewPr snapToGrid="0">
      <p:cViewPr>
        <p:scale>
          <a:sx n="100" d="100"/>
          <a:sy n="100" d="100"/>
        </p:scale>
        <p:origin x="-732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800" i="1" noProof="0" dirty="0"/>
            <a:t>Дані можуть бути згруповані за певними ознаками, відфільтровані й упорядковані. 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800" i="1" noProof="0" dirty="0"/>
            <a:t>До звіту можна додавати малюнки, діаграми, таблиці статистичних даних. 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800" i="1" noProof="0" dirty="0">
              <a:solidFill>
                <a:srgbClr val="002060"/>
              </a:solidFill>
            </a:rPr>
            <a:t>У звіті можна обчислювати відповідні значення, наприклад, за професією, за стажем роботи тощо.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2800" i="1" noProof="0" dirty="0"/>
            <a:t>Дані у звіті можуть подаватися в текстовому, числовому, табличному або графічному вигляді.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4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4"/>
      <dgm:spPr/>
    </dgm:pt>
    <dgm:pt modelId="{79FA0555-FEE1-4173-AD86-0A4FAA4240E0}" type="pres">
      <dgm:prSet presAssocID="{BD77BD33-EC30-46AC-BD24-401E734F8176}" presName="dstNode" presStyleLbl="node1" presStyleIdx="0" presStyleCnt="4"/>
      <dgm:spPr/>
    </dgm:pt>
    <dgm:pt modelId="{EE2EA9E0-CBE5-43E4-BB02-325D168626A4}" type="pres">
      <dgm:prSet presAssocID="{D44B0D79-7F04-44B9-9C7C-CD28C17613D0}" presName="text_1" presStyleLbl="node1" presStyleIdx="0" presStyleCnt="4" custScaleY="1249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4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D2F74AD-5B6A-4346-8349-090AC68FEE9A}" type="pres">
      <dgm:prSet presAssocID="{1B81C372-925C-46FC-96B1-2F1AAF945560}" presName="text_2" presStyleLbl="node1" presStyleIdx="1" presStyleCnt="4" custScaleY="1249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4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6297F79-2755-4E7F-87B4-88629DD167EF}" type="pres">
      <dgm:prSet presAssocID="{FFF60420-B008-4E57-9B7A-8B5C4B8F1F0F}" presName="text_3" presStyleLbl="node1" presStyleIdx="2" presStyleCnt="4" custScaleY="1249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4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97A966C-ADE1-481C-9602-29D743F1F5D5}" type="pres">
      <dgm:prSet presAssocID="{574467BF-CB95-4D99-A5FA-460B08A3B1CD}" presName="text_4" presStyleLbl="node1" presStyleIdx="3" presStyleCnt="4" custScaleY="1249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4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421255" y="-830121"/>
          <a:ext cx="6455137" cy="6455137"/>
        </a:xfrm>
        <a:prstGeom prst="blockArc">
          <a:avLst>
            <a:gd name="adj1" fmla="val 18900000"/>
            <a:gd name="adj2" fmla="val 2700000"/>
            <a:gd name="adj3" fmla="val 335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541262" y="276635"/>
          <a:ext cx="11293499" cy="92163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550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/>
            <a:t>Дані можуть бути згруповані за певними ознаками, відфільтровані й упорядковані. </a:t>
          </a:r>
        </a:p>
      </dsp:txBody>
      <dsp:txXfrm>
        <a:off x="541262" y="276635"/>
        <a:ext cx="11293499" cy="921637"/>
      </dsp:txXfrm>
    </dsp:sp>
    <dsp:sp modelId="{27878C57-BBF6-4C22-88FA-1C3D4933722D}">
      <dsp:nvSpPr>
        <dsp:cNvPr id="0" name=""/>
        <dsp:cNvSpPr/>
      </dsp:nvSpPr>
      <dsp:spPr>
        <a:xfrm>
          <a:off x="80233" y="276425"/>
          <a:ext cx="922058" cy="922058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964171" y="1383297"/>
          <a:ext cx="10870589" cy="921637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550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/>
            <a:t>До звіту можна додавати малюнки, діаграми, таблиці статистичних даних. </a:t>
          </a:r>
        </a:p>
      </dsp:txBody>
      <dsp:txXfrm>
        <a:off x="964171" y="1383297"/>
        <a:ext cx="10870589" cy="921637"/>
      </dsp:txXfrm>
    </dsp:sp>
    <dsp:sp modelId="{E63EBB38-5984-4F74-98F1-254621592311}">
      <dsp:nvSpPr>
        <dsp:cNvPr id="0" name=""/>
        <dsp:cNvSpPr/>
      </dsp:nvSpPr>
      <dsp:spPr>
        <a:xfrm>
          <a:off x="503142" y="1383087"/>
          <a:ext cx="922058" cy="922058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964171" y="2489958"/>
          <a:ext cx="10870589" cy="92163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550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>
              <a:solidFill>
                <a:srgbClr val="002060"/>
              </a:solidFill>
            </a:rPr>
            <a:t>У звіті можна обчислювати відповідні значення, наприклад, за професією, за стажем роботи тощо.</a:t>
          </a:r>
        </a:p>
      </dsp:txBody>
      <dsp:txXfrm>
        <a:off x="964171" y="2489958"/>
        <a:ext cx="10870589" cy="921637"/>
      </dsp:txXfrm>
    </dsp:sp>
    <dsp:sp modelId="{D13D7DA6-9D1E-4150-A6AE-C6ABC36166D5}">
      <dsp:nvSpPr>
        <dsp:cNvPr id="0" name=""/>
        <dsp:cNvSpPr/>
      </dsp:nvSpPr>
      <dsp:spPr>
        <a:xfrm>
          <a:off x="503142" y="2489748"/>
          <a:ext cx="922058" cy="922058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541262" y="3596620"/>
          <a:ext cx="11293499" cy="92163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550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/>
            <a:t>Дані у звіті можуть подаватися в текстовому, числовому, табличному або графічному вигляді.</a:t>
          </a:r>
        </a:p>
      </dsp:txBody>
      <dsp:txXfrm>
        <a:off x="541262" y="3596620"/>
        <a:ext cx="11293499" cy="921637"/>
      </dsp:txXfrm>
    </dsp:sp>
    <dsp:sp modelId="{AA2029A9-878F-42BF-A694-5944B1AD983E}">
      <dsp:nvSpPr>
        <dsp:cNvPr id="0" name=""/>
        <dsp:cNvSpPr/>
      </dsp:nvSpPr>
      <dsp:spPr>
        <a:xfrm>
          <a:off x="80233" y="3596410"/>
          <a:ext cx="922058" cy="922058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8F7B198C-4D93-4D54-AE95-CB8EC82A8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3"/>
          <a:stretch/>
        </p:blipFill>
        <p:spPr>
          <a:xfrm>
            <a:off x="4005" y="0"/>
            <a:ext cx="4761672" cy="3761807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370286" y="3045082"/>
            <a:ext cx="2441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1</a:t>
            </a:r>
            <a:r>
              <a:rPr lang="uk-UA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0</a:t>
            </a: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(11)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545104" y="700372"/>
            <a:ext cx="948605" cy="527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1</a:t>
            </a:r>
            <a: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0</a:t>
            </a:r>
            <a:b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</a:br>
            <a: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(11)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17.03.2020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17.03.2020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17.03.2020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17.03.2020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Поняття звіту. Автоматичне створення звіту.</a:t>
            </a:r>
            <a:endParaRPr lang="uk-UA" sz="48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6696075" y="5944654"/>
            <a:ext cx="5495925" cy="913346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25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xmlns="" id="{580DFE73-720E-4A26-9E42-EBC0A1B1646A}"/>
              </a:ext>
            </a:extLst>
          </p:cNvPr>
          <p:cNvGrpSpPr/>
          <p:nvPr/>
        </p:nvGrpSpPr>
        <p:grpSpPr>
          <a:xfrm>
            <a:off x="6562014" y="3662320"/>
            <a:ext cx="2314131" cy="2333067"/>
            <a:chOff x="4936414" y="2837275"/>
            <a:chExt cx="2545557" cy="2566387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xmlns="" id="{3488AA16-0965-45F7-A229-102143E754D5}"/>
                </a:ext>
              </a:extLst>
            </p:cNvPr>
            <p:cNvSpPr/>
            <p:nvPr/>
          </p:nvSpPr>
          <p:spPr>
            <a:xfrm>
              <a:off x="5009569" y="2909455"/>
              <a:ext cx="2453008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Picture 2" descr="access, microsoft, ms, office, services, suite, windows icon">
              <a:extLst>
                <a:ext uri="{FF2B5EF4-FFF2-40B4-BE49-F238E27FC236}">
                  <a16:creationId xmlns:a16="http://schemas.microsoft.com/office/drawing/2014/main" xmlns="" id="{A0B84689-E109-4C27-99BC-05DBC26E65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51" t="11207" r="11875" b="11792"/>
            <a:stretch/>
          </p:blipFill>
          <p:spPr bwMode="auto">
            <a:xfrm>
              <a:off x="4936414" y="2837275"/>
              <a:ext cx="2545557" cy="256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8" descr="Ð ÐµÐ·ÑÐ»ÑÑÐ°Ñ Ð¿Ð¾ÑÑÐºÑ Ð·Ð¾Ð±ÑÐ°Ð¶ÐµÐ½Ñ Ð·Ð° Ð·Ð°Ð¿Ð¸ÑÐ¾Ð¼ &quot;report icon&quot;">
            <a:extLst>
              <a:ext uri="{FF2B5EF4-FFF2-40B4-BE49-F238E27FC236}">
                <a16:creationId xmlns:a16="http://schemas.microsoft.com/office/drawing/2014/main" xmlns="" id="{701780F9-8AF1-435B-A527-86CAB0A62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515" y="3628982"/>
            <a:ext cx="2135848" cy="238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-3633" y="6324600"/>
            <a:ext cx="4737558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звіту.</a:t>
            </a:r>
            <a:br>
              <a:rPr lang="uk-UA" dirty="0"/>
            </a:br>
            <a:r>
              <a:rPr lang="uk-UA" dirty="0"/>
              <a:t>Автоматичне створення звіту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Розглянемо порядок створення звіту за допомогою засобу </a:t>
            </a:r>
            <a:r>
              <a:rPr lang="uk-UA" sz="2800" b="1" i="1" kern="0" dirty="0">
                <a:solidFill>
                  <a:srgbClr val="FFFF00"/>
                </a:solidFill>
              </a:rPr>
              <a:t>Звіт</a:t>
            </a:r>
            <a:r>
              <a:rPr lang="uk-UA" sz="2800" b="1" i="1" kern="0" dirty="0">
                <a:solidFill>
                  <a:schemeClr val="bg1"/>
                </a:solidFill>
              </a:rPr>
              <a:t>. Згадаємо, що джерелом даних для цього засобу може бути: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821D741-A057-4463-8A84-4D0F6E57D4B9}"/>
              </a:ext>
            </a:extLst>
          </p:cNvPr>
          <p:cNvSpPr txBox="1"/>
          <p:nvPr/>
        </p:nvSpPr>
        <p:spPr>
          <a:xfrm>
            <a:off x="72008" y="2706737"/>
            <a:ext cx="4987672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одна таблиця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80DBB86-2A60-49DD-87C8-3FBB90186ABF}"/>
              </a:ext>
            </a:extLst>
          </p:cNvPr>
          <p:cNvSpPr txBox="1"/>
          <p:nvPr/>
        </p:nvSpPr>
        <p:spPr>
          <a:xfrm>
            <a:off x="7134477" y="2706737"/>
            <a:ext cx="4987672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запит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B00E1F6-C40B-452F-805F-02A17ED5FAD1}"/>
              </a:ext>
            </a:extLst>
          </p:cNvPr>
          <p:cNvSpPr txBox="1"/>
          <p:nvPr/>
        </p:nvSpPr>
        <p:spPr>
          <a:xfrm>
            <a:off x="5171184" y="2706736"/>
            <a:ext cx="1849630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або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2F18713-1960-4F7A-8D99-197FA164CB38}"/>
              </a:ext>
            </a:extLst>
          </p:cNvPr>
          <p:cNvSpPr txBox="1"/>
          <p:nvPr/>
        </p:nvSpPr>
        <p:spPr>
          <a:xfrm>
            <a:off x="72008" y="3416492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Сам звіт створюється фактично автоматично, простим натисканням однієї кнопки. До звіту, створеного за допомогою цього засобу, включаються: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877B071-7B23-4CD7-940C-8DEE5D9B6584}"/>
              </a:ext>
            </a:extLst>
          </p:cNvPr>
          <p:cNvSpPr txBox="1"/>
          <p:nvPr/>
        </p:nvSpPr>
        <p:spPr>
          <a:xfrm>
            <a:off x="7134477" y="4926467"/>
            <a:ext cx="4987672" cy="181588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підсумковий набір записів, отриманих унаслідок виконання запиту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EC34CAE-071E-4280-A413-505A26312CA1}"/>
              </a:ext>
            </a:extLst>
          </p:cNvPr>
          <p:cNvSpPr txBox="1"/>
          <p:nvPr/>
        </p:nvSpPr>
        <p:spPr>
          <a:xfrm>
            <a:off x="5171184" y="5542020"/>
            <a:ext cx="1849630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або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86E6E732-16FB-4A52-95EE-25AEB7527134}"/>
              </a:ext>
            </a:extLst>
          </p:cNvPr>
          <p:cNvSpPr/>
          <p:nvPr/>
        </p:nvSpPr>
        <p:spPr>
          <a:xfrm>
            <a:off x="72008" y="4926467"/>
            <a:ext cx="4987672" cy="181588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всі поля таблиці</a:t>
            </a:r>
          </a:p>
        </p:txBody>
      </p:sp>
    </p:spTree>
    <p:extLst>
      <p:ext uri="{BB962C8B-B14F-4D97-AF65-F5344CB8AC3E}">
        <p14:creationId xmlns:p14="http://schemas.microsoft.com/office/powerpoint/2010/main" val="301449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-3633" y="6324600"/>
            <a:ext cx="4737558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звіту.</a:t>
            </a:r>
            <a:br>
              <a:rPr lang="uk-UA" dirty="0"/>
            </a:br>
            <a:r>
              <a:rPr lang="uk-UA" dirty="0"/>
              <a:t>Автоматичне створення звіту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Такий звіт можна: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E76748D2-2F9F-447B-B73F-8B68BAEF739B}"/>
              </a:ext>
            </a:extLst>
          </p:cNvPr>
          <p:cNvSpPr/>
          <p:nvPr/>
        </p:nvSpPr>
        <p:spPr>
          <a:xfrm>
            <a:off x="72008" y="1850044"/>
            <a:ext cx="3973050" cy="174449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chemeClr val="bg1"/>
                </a:solidFill>
              </a:rPr>
              <a:t>доповнити деякими елементами й налагодити в режимі </a:t>
            </a:r>
            <a:r>
              <a:rPr lang="uk-UA" sz="2500" b="1" i="1" kern="0" dirty="0">
                <a:solidFill>
                  <a:srgbClr val="FFFF00"/>
                </a:solidFill>
              </a:rPr>
              <a:t>Конструктор</a:t>
            </a:r>
            <a:endParaRPr lang="uk-UA" sz="25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DFE44913-5615-4424-9148-283A41980707}"/>
              </a:ext>
            </a:extLst>
          </p:cNvPr>
          <p:cNvSpPr/>
          <p:nvPr/>
        </p:nvSpPr>
        <p:spPr>
          <a:xfrm>
            <a:off x="4112710" y="1850044"/>
            <a:ext cx="3973050" cy="174449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chemeClr val="bg1"/>
                </a:solidFill>
              </a:rPr>
              <a:t>відправити електронною поштою</a:t>
            </a:r>
            <a:endParaRPr lang="uk-UA" sz="25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6FEF3C9B-7505-4EAF-A6C0-3A88CD482A8B}"/>
              </a:ext>
            </a:extLst>
          </p:cNvPr>
          <p:cNvSpPr/>
          <p:nvPr/>
        </p:nvSpPr>
        <p:spPr>
          <a:xfrm>
            <a:off x="8151258" y="1850044"/>
            <a:ext cx="3973050" cy="174449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chemeClr val="bg1"/>
                </a:solidFill>
              </a:rPr>
              <a:t>роздрукувати</a:t>
            </a:r>
            <a:endParaRPr lang="uk-UA" sz="2500" b="1" i="1" kern="0" dirty="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FD8F176-5FCA-4C70-97AA-9114BDA0D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59" y="3653268"/>
            <a:ext cx="2746748" cy="2868826"/>
          </a:xfrm>
          <a:prstGeom prst="rect">
            <a:avLst/>
          </a:prstGeom>
        </p:spPr>
      </p:pic>
      <p:pic>
        <p:nvPicPr>
          <p:cNvPr id="4098" name="Picture 2" descr="gmail, google, logo icon">
            <a:extLst>
              <a:ext uri="{FF2B5EF4-FFF2-40B4-BE49-F238E27FC236}">
                <a16:creationId xmlns:a16="http://schemas.microsoft.com/office/drawing/2014/main" xmlns="" id="{54E44A3E-4525-49A7-B3B5-EA4CC34E7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692" y="3429000"/>
            <a:ext cx="3544615" cy="354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aper, print, printer icon">
            <a:extLst>
              <a:ext uri="{FF2B5EF4-FFF2-40B4-BE49-F238E27FC236}">
                <a16:creationId xmlns:a16="http://schemas.microsoft.com/office/drawing/2014/main" xmlns="" id="{1F1D5C51-06AF-4C9A-BA4B-5DA777AEE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197" y="3724599"/>
            <a:ext cx="2770889" cy="277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91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3633" y="6324600"/>
            <a:ext cx="4737558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звіту.</a:t>
            </a:r>
            <a:br>
              <a:rPr lang="uk-UA" dirty="0"/>
            </a:br>
            <a:r>
              <a:rPr lang="uk-UA" dirty="0"/>
              <a:t>Автоматичне створення звіту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Приклад. </a:t>
            </a:r>
            <a:r>
              <a:rPr lang="uk-UA" sz="2800" b="1" i="1" kern="0" dirty="0">
                <a:solidFill>
                  <a:schemeClr val="bg1"/>
                </a:solidFill>
              </a:rPr>
              <a:t>Розглянемо порядок створення звіту на прикладі таблиці КАДРИ.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6FC056F-8461-4DAA-9777-3D8F657364C5}"/>
              </a:ext>
            </a:extLst>
          </p:cNvPr>
          <p:cNvSpPr txBox="1"/>
          <p:nvPr/>
        </p:nvSpPr>
        <p:spPr>
          <a:xfrm>
            <a:off x="72008" y="2278064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Відкриваємо базу даних </a:t>
            </a:r>
            <a:r>
              <a:rPr lang="en-US" sz="2800" b="1" i="1" kern="0" dirty="0" err="1">
                <a:solidFill>
                  <a:srgbClr val="FFFF00"/>
                </a:solidFill>
              </a:rPr>
              <a:t>atb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і відмічаємо (або відкриваємо) таблицю </a:t>
            </a:r>
            <a:r>
              <a:rPr lang="uk-UA" sz="2800" b="1" i="1" kern="0" dirty="0">
                <a:solidFill>
                  <a:srgbClr val="FFFF00"/>
                </a:solidFill>
              </a:rPr>
              <a:t>КАДРИ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FD8D989-F017-4661-BA80-C2AECD926C9C}"/>
              </a:ext>
            </a:extLst>
          </p:cNvPr>
          <p:cNvSpPr txBox="1"/>
          <p:nvPr/>
        </p:nvSpPr>
        <p:spPr>
          <a:xfrm>
            <a:off x="72008" y="3373768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Виконуємо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Створення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Звіт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92D23DB-4C89-45FB-A572-DA0CFA8F4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97" y="4059605"/>
            <a:ext cx="11545405" cy="2146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3C9D1775-9AB7-4A79-A6AE-73DFE471D614}"/>
              </a:ext>
            </a:extLst>
          </p:cNvPr>
          <p:cNvSpPr/>
          <p:nvPr/>
        </p:nvSpPr>
        <p:spPr>
          <a:xfrm>
            <a:off x="2100477" y="4507730"/>
            <a:ext cx="1141833" cy="46813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xmlns="" id="{266AE979-44F7-4DA2-A9ED-218E5004E5A2}"/>
              </a:ext>
            </a:extLst>
          </p:cNvPr>
          <p:cNvSpPr/>
          <p:nvPr/>
        </p:nvSpPr>
        <p:spPr>
          <a:xfrm rot="18900000">
            <a:off x="2748548" y="388014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59D80EEE-5F85-426A-ACFB-AECA9D0FE1A7}"/>
              </a:ext>
            </a:extLst>
          </p:cNvPr>
          <p:cNvSpPr/>
          <p:nvPr/>
        </p:nvSpPr>
        <p:spPr>
          <a:xfrm>
            <a:off x="9118525" y="4958714"/>
            <a:ext cx="640156" cy="97218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Стрілка вліво 20">
            <a:extLst>
              <a:ext uri="{FF2B5EF4-FFF2-40B4-BE49-F238E27FC236}">
                <a16:creationId xmlns:a16="http://schemas.microsoft.com/office/drawing/2014/main" xmlns="" id="{440DADD0-484D-4A46-BA3D-9EE6D1073A5D}"/>
              </a:ext>
            </a:extLst>
          </p:cNvPr>
          <p:cNvSpPr/>
          <p:nvPr/>
        </p:nvSpPr>
        <p:spPr>
          <a:xfrm rot="18900000">
            <a:off x="9478306" y="444371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0817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25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3633" y="6324600"/>
            <a:ext cx="4737558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звіту.</a:t>
            </a:r>
            <a:br>
              <a:rPr lang="uk-UA" dirty="0"/>
            </a:br>
            <a:r>
              <a:rPr lang="uk-UA" dirty="0"/>
              <a:t>Автоматичне створення звіту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F12C911-234B-43C5-A7C5-BF1826615F1F}"/>
              </a:ext>
            </a:extLst>
          </p:cNvPr>
          <p:cNvSpPr txBox="1"/>
          <p:nvPr/>
        </p:nvSpPr>
        <p:spPr>
          <a:xfrm>
            <a:off x="72008" y="1794590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результаті на екрані з'явиться звіт у режимі </a:t>
            </a:r>
            <a:r>
              <a:rPr lang="uk-UA" sz="2800" b="1" i="1" kern="0" dirty="0">
                <a:solidFill>
                  <a:srgbClr val="FFFF00"/>
                </a:solidFill>
              </a:rPr>
              <a:t>Подання звіту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BD5D628-9F87-481B-B43B-1A5B209A63D6}"/>
              </a:ext>
            </a:extLst>
          </p:cNvPr>
          <p:cNvSpPr txBox="1"/>
          <p:nvPr/>
        </p:nvSpPr>
        <p:spPr>
          <a:xfrm>
            <a:off x="72008" y="2900270"/>
            <a:ext cx="6517978" cy="353943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Зберігаємо звіт. Для цього на панелі швидкого доступу натискаємо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Зберегти</a:t>
            </a:r>
            <a:r>
              <a:rPr lang="uk-UA" sz="2800" b="1" i="1" kern="0" dirty="0">
                <a:solidFill>
                  <a:schemeClr val="bg1"/>
                </a:solidFill>
              </a:rPr>
              <a:t>, у вікні, що відкриється, уведемо ім'я </a:t>
            </a:r>
            <a:r>
              <a:rPr lang="uk-UA" sz="2800" b="1" i="1" kern="0" dirty="0">
                <a:solidFill>
                  <a:srgbClr val="FFFF00"/>
                </a:solidFill>
              </a:rPr>
              <a:t>Звіт_1</a:t>
            </a:r>
            <a:r>
              <a:rPr lang="uk-UA" sz="2800" b="1" i="1" kern="0" dirty="0">
                <a:solidFill>
                  <a:schemeClr val="bg1"/>
                </a:solidFill>
              </a:rPr>
              <a:t> і натискаємо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ОК</a:t>
            </a:r>
            <a:r>
              <a:rPr lang="uk-UA" sz="2800" b="1" i="1" kern="0" dirty="0">
                <a:solidFill>
                  <a:schemeClr val="bg1"/>
                </a:solidFill>
              </a:rPr>
              <a:t>. Ім'я звіту з'явиться в області переходів.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B8FBEE7-DC1E-407D-A7CA-7E5224871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620" y="2899181"/>
            <a:ext cx="5393371" cy="2661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161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633" y="6324600"/>
            <a:ext cx="4737558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звіту.</a:t>
            </a:r>
            <a:br>
              <a:rPr lang="uk-UA" dirty="0"/>
            </a:br>
            <a:r>
              <a:rPr lang="uk-UA" dirty="0"/>
              <a:t>Автоматичне створення звіту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Зміст створеного звіту в режимі </a:t>
            </a:r>
            <a:r>
              <a:rPr lang="uk-UA" sz="2800" b="1" i="1" kern="0" dirty="0">
                <a:solidFill>
                  <a:srgbClr val="FFFF00"/>
                </a:solidFill>
              </a:rPr>
              <a:t>Розмітки</a:t>
            </a:r>
            <a:r>
              <a:rPr lang="uk-UA" sz="2800" b="1" i="1" kern="0" dirty="0">
                <a:solidFill>
                  <a:schemeClr val="bg1"/>
                </a:solidFill>
              </a:rPr>
              <a:t> зображено на рисунку.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1D4E878-01D3-4401-A06E-A7CB627060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77" t="25933" b="20460"/>
          <a:stretch/>
        </p:blipFill>
        <p:spPr>
          <a:xfrm>
            <a:off x="580801" y="2270504"/>
            <a:ext cx="11030398" cy="4111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740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3633" y="6324600"/>
            <a:ext cx="4737558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звіту.</a:t>
            </a:r>
            <a:br>
              <a:rPr lang="uk-UA" dirty="0"/>
            </a:br>
            <a:r>
              <a:rPr lang="uk-UA" dirty="0"/>
              <a:t>Автоматичне створення звіту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7768709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Створений звіт можна переглянути і в інших режимах. Згадаємо, що для цього в розділі </a:t>
            </a:r>
            <a:r>
              <a:rPr lang="uk-UA" sz="2800" b="1" i="1" kern="0" dirty="0">
                <a:solidFill>
                  <a:srgbClr val="FFFF00"/>
                </a:solidFill>
              </a:rPr>
              <a:t>Подання</a:t>
            </a:r>
            <a:r>
              <a:rPr lang="uk-UA" sz="2800" b="1" i="1" kern="0" dirty="0">
                <a:solidFill>
                  <a:schemeClr val="bg1"/>
                </a:solidFill>
              </a:rPr>
              <a:t> необхідно відкрити меню кнопки </a:t>
            </a:r>
            <a:r>
              <a:rPr lang="uk-UA" sz="2800" b="1" i="1" kern="0" dirty="0">
                <a:solidFill>
                  <a:srgbClr val="FFFF00"/>
                </a:solidFill>
              </a:rPr>
              <a:t>Подання</a:t>
            </a:r>
            <a:r>
              <a:rPr lang="uk-UA" sz="2800" b="1" i="1" kern="0" dirty="0">
                <a:solidFill>
                  <a:schemeClr val="bg1"/>
                </a:solidFill>
              </a:rPr>
              <a:t> і обрати необхідний режим. Редагування звіту найкраще робити в режимі </a:t>
            </a:r>
            <a:r>
              <a:rPr lang="uk-UA" sz="2800" b="1" i="1" kern="0" dirty="0">
                <a:solidFill>
                  <a:srgbClr val="FFFF00"/>
                </a:solidFill>
              </a:rPr>
              <a:t>Конструктор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910D0E8-0A4C-4AF7-A76C-9BFCF140D4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687"/>
          <a:stretch/>
        </p:blipFill>
        <p:spPr>
          <a:xfrm>
            <a:off x="7950116" y="1196764"/>
            <a:ext cx="4169875" cy="3539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705F2F1-69D5-4DD9-9D7F-1C6D212AC591}"/>
              </a:ext>
            </a:extLst>
          </p:cNvPr>
          <p:cNvSpPr txBox="1"/>
          <p:nvPr/>
        </p:nvSpPr>
        <p:spPr>
          <a:xfrm>
            <a:off x="72008" y="4873222"/>
            <a:ext cx="12047983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Зокрема в цьому режимі можна змінити форматування звіту, змінити розмір полів, додати нові елементи керування з необхідними властивостями тощо.</a:t>
            </a:r>
          </a:p>
        </p:txBody>
      </p:sp>
    </p:spTree>
    <p:extLst>
      <p:ext uri="{BB962C8B-B14F-4D97-AF65-F5344CB8AC3E}">
        <p14:creationId xmlns:p14="http://schemas.microsoft.com/office/powerpoint/2010/main" val="232163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633" y="6324600"/>
            <a:ext cx="4737558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звіту.</a:t>
            </a:r>
            <a:br>
              <a:rPr lang="uk-UA" dirty="0"/>
            </a:br>
            <a:r>
              <a:rPr lang="uk-UA" dirty="0"/>
              <a:t>Автоматичне створення звіту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Порядок створення звіту на основі запиту фактично нічим не відрізняється від порядку його створення на основі таблиці. На рисунку наведено </a:t>
            </a:r>
            <a:r>
              <a:rPr lang="uk-UA" sz="2800" b="1" i="1" kern="0" dirty="0">
                <a:solidFill>
                  <a:srgbClr val="FFFF00"/>
                </a:solidFill>
              </a:rPr>
              <a:t>Звіт_2</a:t>
            </a:r>
            <a:r>
              <a:rPr lang="uk-UA" sz="2800" b="1" i="1" kern="0" dirty="0">
                <a:solidFill>
                  <a:schemeClr val="bg1"/>
                </a:solidFill>
              </a:rPr>
              <a:t> у режимі </a:t>
            </a:r>
            <a:r>
              <a:rPr lang="uk-UA" sz="2800" b="1" i="1" kern="0" dirty="0">
                <a:solidFill>
                  <a:srgbClr val="FFFF00"/>
                </a:solidFill>
              </a:rPr>
              <a:t>Розмітки</a:t>
            </a:r>
            <a:r>
              <a:rPr lang="uk-UA" sz="2800" b="1" i="1" kern="0" dirty="0">
                <a:solidFill>
                  <a:schemeClr val="bg1"/>
                </a:solidFill>
              </a:rPr>
              <a:t>, створений на основі </a:t>
            </a:r>
            <a:r>
              <a:rPr lang="uk-UA" sz="2800" b="1" i="1" kern="0" dirty="0">
                <a:solidFill>
                  <a:srgbClr val="FFFF00"/>
                </a:solidFill>
              </a:rPr>
              <a:t>Запит_1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EEC9976-40A8-40D6-8046-E85ED1066E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719" b="27803"/>
          <a:stretch/>
        </p:blipFill>
        <p:spPr>
          <a:xfrm>
            <a:off x="741000" y="3199562"/>
            <a:ext cx="10710000" cy="3187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918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-3633" y="6324600"/>
            <a:ext cx="4737558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для самоперевірки знань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5.1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чого призначено звіт?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7440" y="1819055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Що є джерелом даних для звіту?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7440" y="24559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допомогою якого засобу звіт створюється автоматично?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F99599C-B348-4D4A-98AD-D6874981D0C8}"/>
              </a:ext>
            </a:extLst>
          </p:cNvPr>
          <p:cNvSpPr txBox="1"/>
          <p:nvPr/>
        </p:nvSpPr>
        <p:spPr>
          <a:xfrm>
            <a:off x="77440" y="3510338"/>
            <a:ext cx="12044709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Назвіть основні засоби створення звіту.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D273129-A22D-40B1-AD5E-F9A38C216695}"/>
              </a:ext>
            </a:extLst>
          </p:cNvPr>
          <p:cNvSpPr txBox="1"/>
          <p:nvPr/>
        </p:nvSpPr>
        <p:spPr>
          <a:xfrm>
            <a:off x="83092" y="4156961"/>
            <a:ext cx="12038199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яких режимах можна відкрити звіт?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60D8642-EDAB-4B27-9505-2A5CED1D75CC}"/>
              </a:ext>
            </a:extLst>
          </p:cNvPr>
          <p:cNvSpPr txBox="1"/>
          <p:nvPr/>
        </p:nvSpPr>
        <p:spPr>
          <a:xfrm>
            <a:off x="90683" y="4780449"/>
            <a:ext cx="10455924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можна перейти від одного режиму перегляду звіту до іншого?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99CA5B4-37DB-4F8B-94B0-5A84ACC0CC1D}"/>
              </a:ext>
            </a:extLst>
          </p:cNvPr>
          <p:cNvSpPr txBox="1"/>
          <p:nvPr/>
        </p:nvSpPr>
        <p:spPr>
          <a:xfrm>
            <a:off x="90682" y="5834824"/>
            <a:ext cx="10450273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Поясніть порядок створення звіту за допомогою засобу Звіт.</a:t>
            </a:r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3633" y="6324600"/>
            <a:ext cx="4737558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03" y="1272160"/>
            <a:ext cx="4659625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5.1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</a:t>
            </a:r>
            <a:r>
              <a:rPr kumimoji="0" lang="uk-UA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83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-85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3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3633" y="6324600"/>
            <a:ext cx="4737558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" y="1272160"/>
            <a:ext cx="4659626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57397"/>
              <a:gd name="adj2" fmla="val 1849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ru-RU" dirty="0"/>
              <a:t>85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633" y="6324600"/>
            <a:ext cx="4737558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звіту.</a:t>
            </a:r>
            <a:br>
              <a:rPr lang="uk-UA" dirty="0"/>
            </a:br>
            <a:r>
              <a:rPr lang="uk-UA" dirty="0"/>
              <a:t>Автоматичне створення звіту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3561586"/>
            <a:ext cx="1205014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Звіт дає змогу отримати дані у вигляді документа, із яким працює користувач певної професії. Наприклад, для бухгалтера дані можуть бути оформлені у вигляді одного документа, а для працівника відділу кадрів — іншого. Фактично звіт створює можливість отримати документ у такій формі, з якою працює користувач певної професії на паперових бланках.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B89CA1-643E-4B5F-B9BB-1C4A1B4BAC51}"/>
              </a:ext>
            </a:extLst>
          </p:cNvPr>
          <p:cNvSpPr txBox="1"/>
          <p:nvPr/>
        </p:nvSpPr>
        <p:spPr>
          <a:xfrm>
            <a:off x="1403648" y="1196752"/>
            <a:ext cx="8349952" cy="224676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Звіт</a:t>
            </a:r>
            <a:r>
              <a:rPr lang="uk-UA" sz="2800" b="1" i="1" kern="0" dirty="0">
                <a:solidFill>
                  <a:srgbClr val="FFFFFF"/>
                </a:solidFill>
              </a:rPr>
              <a:t> — це об'єкт бази даних, призначений для вибирання із БД необхідних даних і виведення їх на екран або принтер у зручному для користувача вигляді.</a:t>
            </a:r>
          </a:p>
        </p:txBody>
      </p:sp>
      <p:pic>
        <p:nvPicPr>
          <p:cNvPr id="14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xmlns="" id="{71692B49-3271-45D6-B1C8-D4F4E8B91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analysis, data, documents, reports icon">
            <a:extLst>
              <a:ext uri="{FF2B5EF4-FFF2-40B4-BE49-F238E27FC236}">
                <a16:creationId xmlns:a16="http://schemas.microsoft.com/office/drawing/2014/main" xmlns="" id="{03BC8F81-4AAD-4A29-89B8-85221DDE5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744" y="1196752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01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xmlns="" id="{245D5766-B96E-4545-9CA4-E7EEC57F1C8C}"/>
              </a:ext>
            </a:extLst>
          </p:cNvPr>
          <p:cNvGrpSpPr/>
          <p:nvPr/>
        </p:nvGrpSpPr>
        <p:grpSpPr>
          <a:xfrm>
            <a:off x="6562014" y="3662320"/>
            <a:ext cx="2314131" cy="2333067"/>
            <a:chOff x="4936414" y="2837275"/>
            <a:chExt cx="2545557" cy="2566387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xmlns="" id="{1BFBEC8C-A65B-4BAC-A700-0AACF4C6327A}"/>
                </a:ext>
              </a:extLst>
            </p:cNvPr>
            <p:cNvSpPr/>
            <p:nvPr/>
          </p:nvSpPr>
          <p:spPr>
            <a:xfrm>
              <a:off x="5009569" y="2909455"/>
              <a:ext cx="2453008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Picture 2" descr="access, microsoft, ms, office, services, suite, windows icon">
              <a:extLst>
                <a:ext uri="{FF2B5EF4-FFF2-40B4-BE49-F238E27FC236}">
                  <a16:creationId xmlns:a16="http://schemas.microsoft.com/office/drawing/2014/main" xmlns="" id="{E5DBC456-9D98-499F-8576-7AD9DCB87E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51" t="11207" r="11875" b="11792"/>
            <a:stretch/>
          </p:blipFill>
          <p:spPr bwMode="auto">
            <a:xfrm>
              <a:off x="4936414" y="2837275"/>
              <a:ext cx="2545557" cy="256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ідзаголовок 2">
            <a:extLst>
              <a:ext uri="{FF2B5EF4-FFF2-40B4-BE49-F238E27FC236}">
                <a16:creationId xmlns:a16="http://schemas.microsoft.com/office/drawing/2014/main" xmlns="" id="{344007F2-3680-4034-9226-0551AEE1327D}"/>
              </a:ext>
            </a:extLst>
          </p:cNvPr>
          <p:cNvSpPr txBox="1">
            <a:spLocks/>
          </p:cNvSpPr>
          <p:nvPr/>
        </p:nvSpPr>
        <p:spPr>
          <a:xfrm>
            <a:off x="5032382" y="3184362"/>
            <a:ext cx="7138989" cy="403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2018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pic>
        <p:nvPicPr>
          <p:cNvPr id="10" name="Picture 8" descr="Ð ÐµÐ·ÑÐ»ÑÑÐ°Ñ Ð¿Ð¾ÑÑÐºÑ Ð·Ð¾Ð±ÑÐ°Ð¶ÐµÐ½Ñ Ð·Ð° Ð·Ð°Ð¿Ð¸ÑÐ¾Ð¼ &quot;report icon&quot;">
            <a:extLst>
              <a:ext uri="{FF2B5EF4-FFF2-40B4-BE49-F238E27FC236}">
                <a16:creationId xmlns:a16="http://schemas.microsoft.com/office/drawing/2014/main" xmlns="" id="{19197DEA-1369-490E-83AA-C7124BF78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515" y="3628982"/>
            <a:ext cx="2135848" cy="238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круглена прямокутна виноска 5"/>
          <p:cNvSpPr/>
          <p:nvPr/>
        </p:nvSpPr>
        <p:spPr>
          <a:xfrm>
            <a:off x="6696075" y="5944654"/>
            <a:ext cx="5495925" cy="913346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25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633" y="6324600"/>
            <a:ext cx="4737558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звіту.</a:t>
            </a:r>
            <a:br>
              <a:rPr lang="uk-UA" dirty="0"/>
            </a:br>
            <a:r>
              <a:rPr lang="uk-UA" dirty="0"/>
              <a:t>Автоматичне створення звіту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Звіт дає змогу подати дані практично в будь-якому форматі. 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84C30378-BD11-49E4-B743-4D8E9C3718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3525286"/>
              </p:ext>
            </p:extLst>
          </p:nvPr>
        </p:nvGraphicFramePr>
        <p:xfrm>
          <a:off x="126385" y="1964326"/>
          <a:ext cx="11901492" cy="4794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20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6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3633" y="6324600"/>
            <a:ext cx="4737558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звіту.</a:t>
            </a:r>
            <a:br>
              <a:rPr lang="uk-UA" dirty="0"/>
            </a:br>
            <a:r>
              <a:rPr lang="uk-UA" dirty="0"/>
              <a:t>Автоматичне створення звіту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89255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i="1" kern="0" dirty="0">
                <a:solidFill>
                  <a:srgbClr val="FFFF00"/>
                </a:solidFill>
              </a:rPr>
              <a:t>Access 2016 </a:t>
            </a:r>
            <a:r>
              <a:rPr lang="uk-UA" sz="2600" b="1" i="1" kern="0" dirty="0">
                <a:solidFill>
                  <a:schemeClr val="bg1"/>
                </a:solidFill>
              </a:rPr>
              <a:t>створює можливість налаштувати звіт, надати йому гарного естетичного вигляду. Зокрема можна: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E6F84FEF-FE9C-4D15-B5EB-7471B5C62BB1}"/>
              </a:ext>
            </a:extLst>
          </p:cNvPr>
          <p:cNvSpPr/>
          <p:nvPr/>
        </p:nvSpPr>
        <p:spPr>
          <a:xfrm>
            <a:off x="72008" y="2211389"/>
            <a:ext cx="5972332" cy="107399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налаштовувати фон і колір елементів звіту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69ABE2F8-4A85-4C6F-BF08-00F58D1C5481}"/>
              </a:ext>
            </a:extLst>
          </p:cNvPr>
          <p:cNvSpPr/>
          <p:nvPr/>
        </p:nvSpPr>
        <p:spPr>
          <a:xfrm>
            <a:off x="6151977" y="2211389"/>
            <a:ext cx="5972332" cy="107399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змінювати шрифт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8126AA16-BA7C-4704-ACAD-6118B6A30227}"/>
              </a:ext>
            </a:extLst>
          </p:cNvPr>
          <p:cNvSpPr/>
          <p:nvPr/>
        </p:nvSpPr>
        <p:spPr>
          <a:xfrm>
            <a:off x="72008" y="3387973"/>
            <a:ext cx="3973050" cy="107399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уставляти у звіт рисунки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C77DB2EE-702D-4550-8E8E-C180581E0C92}"/>
              </a:ext>
            </a:extLst>
          </p:cNvPr>
          <p:cNvSpPr/>
          <p:nvPr/>
        </p:nvSpPr>
        <p:spPr>
          <a:xfrm>
            <a:off x="4112710" y="3387973"/>
            <a:ext cx="3973050" cy="107399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використовувати діалогову графіку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3BF67482-39FC-4947-BB32-F1A0219585EE}"/>
              </a:ext>
            </a:extLst>
          </p:cNvPr>
          <p:cNvSpPr/>
          <p:nvPr/>
        </p:nvSpPr>
        <p:spPr>
          <a:xfrm>
            <a:off x="8151258" y="3387973"/>
            <a:ext cx="3973050" cy="107399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вставляти об'єкти інших застосунків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74EAD9D-4C50-42C7-80B1-EE9312D601F5}"/>
              </a:ext>
            </a:extLst>
          </p:cNvPr>
          <p:cNvSpPr txBox="1"/>
          <p:nvPr/>
        </p:nvSpPr>
        <p:spPr>
          <a:xfrm>
            <a:off x="70929" y="4628017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Джерелом даних для звіту є таблиці або підсумковий набір записів, отриманих унаслідок виконання запиту. Підсумковий набір записів на основі кількох таблиць сприймається у звіті як одна таблиця.</a:t>
            </a:r>
          </a:p>
        </p:txBody>
      </p:sp>
    </p:spTree>
    <p:extLst>
      <p:ext uri="{BB962C8B-B14F-4D97-AF65-F5344CB8AC3E}">
        <p14:creationId xmlns:p14="http://schemas.microsoft.com/office/powerpoint/2010/main" val="213573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633" y="6324600"/>
            <a:ext cx="4737558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звіту.</a:t>
            </a:r>
            <a:br>
              <a:rPr lang="uk-UA" dirty="0"/>
            </a:br>
            <a:r>
              <a:rPr lang="uk-UA" dirty="0"/>
              <a:t>Автоматичне створення звіту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процесі створення звіту необхідно чітко визначити структуру й зовнішній вигляд документа, який необхідно отримати. Доцільно на папері розробити кілька варіантів звіту та обрати найраціональніший.</a:t>
            </a:r>
          </a:p>
        </p:txBody>
      </p:sp>
      <p:pic>
        <p:nvPicPr>
          <p:cNvPr id="2050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xmlns="" id="{49F7A8E2-81AA-4406-9FC1-A6E748F2F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31" y="3135377"/>
            <a:ext cx="5964619" cy="335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Ð¾Ð²âÑÐ·Ð°Ð½Ðµ Ð·Ð¾Ð±ÑÐ°Ð¶ÐµÐ½Ð½Ñ">
            <a:extLst>
              <a:ext uri="{FF2B5EF4-FFF2-40B4-BE49-F238E27FC236}">
                <a16:creationId xmlns:a16="http://schemas.microsoft.com/office/drawing/2014/main" xmlns="" id="{9CDD5206-D074-4FF5-9D5D-31529D291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9" y="3135375"/>
            <a:ext cx="5964621" cy="335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16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звіту.</a:t>
            </a:r>
            <a:br>
              <a:rPr lang="uk-UA" dirty="0"/>
            </a:br>
            <a:r>
              <a:rPr lang="uk-UA" dirty="0"/>
              <a:t>Автоматичне створення звіту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кожної бази даних може бути створено кілька звітів різної форми з різними даними. Наприклад, один звіт може бути створено для директора школи, а другий</a:t>
            </a:r>
            <a:r>
              <a:rPr lang="uk-UA" dirty="0"/>
              <a:t> </a:t>
            </a:r>
            <a:r>
              <a:rPr lang="uk-UA" sz="2800" b="1" i="1" kern="0" dirty="0">
                <a:solidFill>
                  <a:schemeClr val="bg1"/>
                </a:solidFill>
              </a:rPr>
              <a:t>—</a:t>
            </a:r>
            <a:r>
              <a:rPr lang="uk-UA" dirty="0"/>
              <a:t> </a:t>
            </a:r>
            <a:r>
              <a:rPr lang="uk-UA" sz="2800" b="1" i="1" kern="0" dirty="0">
                <a:solidFill>
                  <a:schemeClr val="bg1"/>
                </a:solidFill>
              </a:rPr>
              <a:t>для вчителя. Засоби </a:t>
            </a:r>
            <a:r>
              <a:rPr lang="uk-UA" sz="2800" b="1" i="1" kern="0" dirty="0">
                <a:solidFill>
                  <a:srgbClr val="FFFF00"/>
                </a:solidFill>
              </a:rPr>
              <a:t>Access 2016 </a:t>
            </a:r>
            <a:r>
              <a:rPr lang="uk-UA" sz="2800" b="1" i="1" kern="0" dirty="0">
                <a:solidFill>
                  <a:schemeClr val="bg1"/>
                </a:solidFill>
              </a:rPr>
              <a:t>для створення звітів зображені на рисунку.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0282A1FC-A83C-4487-A1D7-5B57CB9A6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3908795"/>
            <a:ext cx="12050142" cy="1845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xmlns="" id="{9F3B1A39-8B86-43B3-B978-BB138ECDD9BD}"/>
              </a:ext>
            </a:extLst>
          </p:cNvPr>
          <p:cNvSpPr/>
          <p:nvPr/>
        </p:nvSpPr>
        <p:spPr>
          <a:xfrm>
            <a:off x="8711208" y="4678226"/>
            <a:ext cx="3408784" cy="107650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0" name="Стрілка вліво 20">
            <a:extLst>
              <a:ext uri="{FF2B5EF4-FFF2-40B4-BE49-F238E27FC236}">
                <a16:creationId xmlns:a16="http://schemas.microsoft.com/office/drawing/2014/main" xmlns="" id="{4F6B71F9-CC50-45A8-BFB1-393436E4AD9A}"/>
              </a:ext>
            </a:extLst>
          </p:cNvPr>
          <p:cNvSpPr/>
          <p:nvPr/>
        </p:nvSpPr>
        <p:spPr>
          <a:xfrm rot="18900000">
            <a:off x="10540379" y="402017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xmlns="" id="{55466F0F-2024-47D4-8A32-783D14E8C5F1}"/>
              </a:ext>
            </a:extLst>
          </p:cNvPr>
          <p:cNvSpPr/>
          <p:nvPr/>
        </p:nvSpPr>
        <p:spPr>
          <a:xfrm>
            <a:off x="1574618" y="4281447"/>
            <a:ext cx="1002847" cy="41648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Стрілка вліво 20">
            <a:extLst>
              <a:ext uri="{FF2B5EF4-FFF2-40B4-BE49-F238E27FC236}">
                <a16:creationId xmlns:a16="http://schemas.microsoft.com/office/drawing/2014/main" xmlns="" id="{AA1D3488-BAF9-42A1-8F52-A78266B3F8D3}"/>
              </a:ext>
            </a:extLst>
          </p:cNvPr>
          <p:cNvSpPr/>
          <p:nvPr/>
        </p:nvSpPr>
        <p:spPr>
          <a:xfrm rot="18900000">
            <a:off x="2136444" y="3645733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3633" y="6324600"/>
            <a:ext cx="4737558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37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3633" y="6324600"/>
            <a:ext cx="4737558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звіту.</a:t>
            </a:r>
            <a:br>
              <a:rPr lang="uk-UA" dirty="0"/>
            </a:br>
            <a:r>
              <a:rPr lang="uk-UA" dirty="0"/>
              <a:t>Автоматичне створення звіту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2731271"/>
            <a:ext cx="8315247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 допомогою засобу </a:t>
            </a:r>
            <a:r>
              <a:rPr lang="uk-UA" sz="2800" b="1" i="1" kern="0" dirty="0">
                <a:solidFill>
                  <a:srgbClr val="FFFF00"/>
                </a:solidFill>
              </a:rPr>
              <a:t>Звіт</a:t>
            </a:r>
            <a:r>
              <a:rPr lang="uk-UA" sz="2800" b="1" i="1" kern="0" dirty="0">
                <a:solidFill>
                  <a:schemeClr val="bg1"/>
                </a:solidFill>
              </a:rPr>
              <a:t> створюється звіт для однієї таблиці. Якщо потрібно за допомогою цього засобу створити звіт для кількох таблиць, </a:t>
            </a:r>
            <a:r>
              <a:rPr lang="ru-RU" sz="2800" b="1" i="1" kern="0" dirty="0">
                <a:solidFill>
                  <a:schemeClr val="bg1"/>
                </a:solidFill>
              </a:rPr>
              <a:t>то </a:t>
            </a:r>
            <a:r>
              <a:rPr lang="uk-UA" sz="2800" b="1" i="1" kern="0" dirty="0">
                <a:solidFill>
                  <a:schemeClr val="bg1"/>
                </a:solidFill>
              </a:rPr>
              <a:t>необхідно створити для цих таблиць відповідний запит. Потім на основі нового запиту створюється звіт.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1A7DB51-540C-43E2-BCA8-83438C2268C8}"/>
              </a:ext>
            </a:extLst>
          </p:cNvPr>
          <p:cNvSpPr txBox="1"/>
          <p:nvPr/>
        </p:nvSpPr>
        <p:spPr>
          <a:xfrm>
            <a:off x="1567543" y="1196763"/>
            <a:ext cx="10554607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Основними засобами створення звітів є </a:t>
            </a:r>
            <a:r>
              <a:rPr lang="uk-UA" sz="2800" b="1" i="1" kern="0" dirty="0">
                <a:solidFill>
                  <a:srgbClr val="FFFF00"/>
                </a:solidFill>
              </a:rPr>
              <a:t>Звіт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00"/>
                </a:solidFill>
              </a:rPr>
              <a:t>Конструктор звітів </a:t>
            </a:r>
            <a:r>
              <a:rPr lang="uk-UA" sz="2800" b="1" i="1" kern="0" dirty="0">
                <a:solidFill>
                  <a:srgbClr val="FFFFFF"/>
                </a:solidFill>
              </a:rPr>
              <a:t>і </a:t>
            </a:r>
            <a:r>
              <a:rPr lang="uk-UA" sz="2800" b="1" i="1" kern="0" dirty="0">
                <a:solidFill>
                  <a:srgbClr val="FFFF00"/>
                </a:solidFill>
              </a:rPr>
              <a:t>Майстер звітів</a:t>
            </a:r>
            <a:r>
              <a:rPr lang="uk-UA" sz="2800" b="1" i="1" kern="0" dirty="0">
                <a:solidFill>
                  <a:srgbClr val="FFFFFF"/>
                </a:solidFill>
              </a:rPr>
              <a:t>, із яких найпростішим є </a:t>
            </a:r>
            <a:r>
              <a:rPr lang="uk-UA" sz="2800" b="1" i="1" kern="0" dirty="0">
                <a:solidFill>
                  <a:srgbClr val="FFFF00"/>
                </a:solidFill>
              </a:rPr>
              <a:t>Звіт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8" name="Picture 2" descr="attention, notice, warning icon">
            <a:extLst>
              <a:ext uri="{FF2B5EF4-FFF2-40B4-BE49-F238E27FC236}">
                <a16:creationId xmlns:a16="http://schemas.microsoft.com/office/drawing/2014/main" xmlns="" id="{CA2D2241-81E1-40AB-AEA5-023D53809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1171572"/>
            <a:ext cx="1349130" cy="13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ustom, reports icon">
            <a:extLst>
              <a:ext uri="{FF2B5EF4-FFF2-40B4-BE49-F238E27FC236}">
                <a16:creationId xmlns:a16="http://schemas.microsoft.com/office/drawing/2014/main" xmlns="" id="{A0CA85F5-21A9-4511-81AD-4CDE7843C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562" y="2752291"/>
            <a:ext cx="3539430" cy="353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17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звіту.</a:t>
            </a:r>
            <a:br>
              <a:rPr lang="uk-UA" dirty="0"/>
            </a:br>
            <a:r>
              <a:rPr lang="uk-UA" dirty="0"/>
              <a:t>Автоматичне створення звіту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D462EB5-5BEC-40BB-AC56-FC969174C011}"/>
              </a:ext>
            </a:extLst>
          </p:cNvPr>
          <p:cNvSpPr txBox="1"/>
          <p:nvPr/>
        </p:nvSpPr>
        <p:spPr>
          <a:xfrm>
            <a:off x="3331778" y="1196764"/>
            <a:ext cx="8788213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Джерелом даних засобу може бути як запит, так і кілька таблиць.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3BA0C65A-0304-4F9D-85F7-972293F4DC30}"/>
              </a:ext>
            </a:extLst>
          </p:cNvPr>
          <p:cNvSpPr/>
          <p:nvPr/>
        </p:nvSpPr>
        <p:spPr>
          <a:xfrm>
            <a:off x="72576" y="1196763"/>
            <a:ext cx="3091038" cy="9541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Майстер звітів</a:t>
            </a:r>
            <a:endParaRPr lang="en-US" sz="2800" b="1" i="1" kern="0" dirty="0">
              <a:solidFill>
                <a:schemeClr val="bg1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2E1E33FE-524B-401E-9288-3EE58358EA8C}"/>
              </a:ext>
            </a:extLst>
          </p:cNvPr>
          <p:cNvSpPr/>
          <p:nvPr/>
        </p:nvSpPr>
        <p:spPr>
          <a:xfrm>
            <a:off x="69850" y="2278064"/>
            <a:ext cx="3091038" cy="9541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Конструктор звітів</a:t>
            </a:r>
            <a:endParaRPr lang="en-US" sz="2800" b="1" i="1" kern="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88E7978-85C7-47EC-9964-F3C7179BE159}"/>
              </a:ext>
            </a:extLst>
          </p:cNvPr>
          <p:cNvSpPr txBox="1"/>
          <p:nvPr/>
        </p:nvSpPr>
        <p:spPr>
          <a:xfrm>
            <a:off x="3329052" y="3370417"/>
            <a:ext cx="8788213" cy="181588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Застосовується для створення порожнього бланка звіту, який потім можна в режимі </a:t>
            </a:r>
            <a:r>
              <a:rPr lang="uk-UA" sz="2800" b="1" i="1" kern="0" dirty="0">
                <a:solidFill>
                  <a:srgbClr val="FFFF00"/>
                </a:solidFill>
              </a:rPr>
              <a:t>Конструктор</a:t>
            </a:r>
            <a:r>
              <a:rPr lang="uk-UA" sz="2800" b="1" i="1" kern="0" dirty="0">
                <a:solidFill>
                  <a:schemeClr val="bg1"/>
                </a:solidFill>
              </a:rPr>
              <a:t> наповнити необхідними даними.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7FC888F9-17B4-43CA-952D-5183D9930D33}"/>
              </a:ext>
            </a:extLst>
          </p:cNvPr>
          <p:cNvSpPr/>
          <p:nvPr/>
        </p:nvSpPr>
        <p:spPr>
          <a:xfrm>
            <a:off x="69850" y="3370416"/>
            <a:ext cx="3091038" cy="181588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Пустий звіт </a:t>
            </a:r>
            <a:endParaRPr lang="en-US" sz="2800" b="1" i="1" kern="0" dirty="0">
              <a:solidFill>
                <a:schemeClr val="bg1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2E218441-10B8-4677-9FB5-C9B53A22080C}"/>
              </a:ext>
            </a:extLst>
          </p:cNvPr>
          <p:cNvSpPr/>
          <p:nvPr/>
        </p:nvSpPr>
        <p:spPr>
          <a:xfrm>
            <a:off x="69850" y="5319019"/>
            <a:ext cx="3091038" cy="9541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Засіб Етикетки </a:t>
            </a:r>
            <a:endParaRPr lang="en-US" sz="2800" b="1" i="1" kern="0" dirty="0">
              <a:solidFill>
                <a:schemeClr val="bg1"/>
              </a:solidFill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xmlns="" id="{61398D52-F8C9-4798-8503-F1E9F34C2E2B}"/>
              </a:ext>
            </a:extLst>
          </p:cNvPr>
          <p:cNvSpPr/>
          <p:nvPr/>
        </p:nvSpPr>
        <p:spPr>
          <a:xfrm>
            <a:off x="3329052" y="2283590"/>
            <a:ext cx="8788213" cy="95410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Найпотужнішим засіб створення звіту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76EAD088-6526-45A9-94E3-0EF855E71697}"/>
              </a:ext>
            </a:extLst>
          </p:cNvPr>
          <p:cNvSpPr/>
          <p:nvPr/>
        </p:nvSpPr>
        <p:spPr>
          <a:xfrm>
            <a:off x="3329052" y="5319019"/>
            <a:ext cx="8788213" cy="95410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Призначений для створення етикеток.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3633" y="6324600"/>
            <a:ext cx="4737558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18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-3633" y="6324600"/>
            <a:ext cx="4737558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звіту.</a:t>
            </a:r>
            <a:br>
              <a:rPr lang="uk-UA" dirty="0"/>
            </a:br>
            <a:r>
              <a:rPr lang="uk-UA" dirty="0"/>
              <a:t>Автоматичне створення звіту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Звіт може бути виведений в одному з чотирьох режимів: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23AC605F-141C-4B88-B73C-82469E7B9C2B}"/>
              </a:ext>
            </a:extLst>
          </p:cNvPr>
          <p:cNvSpPr/>
          <p:nvPr/>
        </p:nvSpPr>
        <p:spPr>
          <a:xfrm>
            <a:off x="72008" y="2220376"/>
            <a:ext cx="2887061" cy="99040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i="1" kern="0" dirty="0">
                <a:solidFill>
                  <a:schemeClr val="bg1"/>
                </a:solidFill>
              </a:rPr>
              <a:t>Подання звіту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10A1F634-7029-433A-9312-B7D756AEDD3C}"/>
              </a:ext>
            </a:extLst>
          </p:cNvPr>
          <p:cNvSpPr/>
          <p:nvPr/>
        </p:nvSpPr>
        <p:spPr>
          <a:xfrm>
            <a:off x="3125138" y="2220376"/>
            <a:ext cx="2887061" cy="99040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Попередній перегляд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4D6CB7C0-BA4F-4D1A-BE07-CD6D9D262E25}"/>
              </a:ext>
            </a:extLst>
          </p:cNvPr>
          <p:cNvSpPr/>
          <p:nvPr/>
        </p:nvSpPr>
        <p:spPr>
          <a:xfrm>
            <a:off x="6178267" y="2220376"/>
            <a:ext cx="2887061" cy="99040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Режим розмітки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33220513-000F-42E5-8EEE-F00FF0979697}"/>
              </a:ext>
            </a:extLst>
          </p:cNvPr>
          <p:cNvSpPr/>
          <p:nvPr/>
        </p:nvSpPr>
        <p:spPr>
          <a:xfrm>
            <a:off x="9229550" y="2222294"/>
            <a:ext cx="2887061" cy="99040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Конструктор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2518871-64E8-4471-9397-E3936E805A68}"/>
              </a:ext>
            </a:extLst>
          </p:cNvPr>
          <p:cNvSpPr txBox="1"/>
          <p:nvPr/>
        </p:nvSpPr>
        <p:spPr>
          <a:xfrm>
            <a:off x="66469" y="3299748"/>
            <a:ext cx="9655601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Назви цих режимів збігаються з назвами команд підменю кнопки </a:t>
            </a:r>
            <a:r>
              <a:rPr lang="uk-UA" sz="2800" b="1" i="1" kern="0" dirty="0">
                <a:solidFill>
                  <a:srgbClr val="FFFF00"/>
                </a:solidFill>
              </a:rPr>
              <a:t>Подання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EC28BCC-CA78-48BA-A2C1-72CBB93B71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1670" b="1002"/>
          <a:stretch/>
        </p:blipFill>
        <p:spPr>
          <a:xfrm>
            <a:off x="9813451" y="3299748"/>
            <a:ext cx="2279490" cy="3505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50EB07AE-D704-4389-97CC-42A6D8AA9349}"/>
              </a:ext>
            </a:extLst>
          </p:cNvPr>
          <p:cNvSpPr/>
          <p:nvPr/>
        </p:nvSpPr>
        <p:spPr>
          <a:xfrm>
            <a:off x="9827236" y="4064186"/>
            <a:ext cx="817904" cy="81261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Стрілка вліво 20">
            <a:extLst>
              <a:ext uri="{FF2B5EF4-FFF2-40B4-BE49-F238E27FC236}">
                <a16:creationId xmlns:a16="http://schemas.microsoft.com/office/drawing/2014/main" xmlns="" id="{026175A2-4519-4F12-B5D0-E490E44418EF}"/>
              </a:ext>
            </a:extLst>
          </p:cNvPr>
          <p:cNvSpPr/>
          <p:nvPr/>
        </p:nvSpPr>
        <p:spPr>
          <a:xfrm rot="18900000">
            <a:off x="10285045" y="354336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CED2200-7A24-478B-ABC7-376475496D84}"/>
              </a:ext>
            </a:extLst>
          </p:cNvPr>
          <p:cNvSpPr txBox="1"/>
          <p:nvPr/>
        </p:nvSpPr>
        <p:spPr>
          <a:xfrm>
            <a:off x="66468" y="4364520"/>
            <a:ext cx="9655601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Порядок створення звіту багато в чому схожий з порядком створення форм.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F270971-1DC1-4FFE-B7BE-B1F7D4261F46}"/>
              </a:ext>
            </a:extLst>
          </p:cNvPr>
          <p:cNvSpPr txBox="1"/>
          <p:nvPr/>
        </p:nvSpPr>
        <p:spPr>
          <a:xfrm>
            <a:off x="99059" y="5420010"/>
            <a:ext cx="9624107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Властивості звіту мають ті самі значення, що й властивості форми, тому вони тут не описуються.</a:t>
            </a:r>
          </a:p>
        </p:txBody>
      </p:sp>
    </p:spTree>
    <p:extLst>
      <p:ext uri="{BB962C8B-B14F-4D97-AF65-F5344CB8AC3E}">
        <p14:creationId xmlns:p14="http://schemas.microsoft.com/office/powerpoint/2010/main" val="142672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2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2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206826</TotalTime>
  <Words>900</Words>
  <Application>Microsoft Office PowerPoint</Application>
  <PresentationFormat>Произвольный</PresentationFormat>
  <Paragraphs>113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Поняття звіту. Автоматичне створення звіту.</vt:lpstr>
      <vt:lpstr>Поняття звіту. Автоматичне створення звіту</vt:lpstr>
      <vt:lpstr>Поняття звіту. Автоматичне створення звіту</vt:lpstr>
      <vt:lpstr>Поняття звіту. Автоматичне створення звіту</vt:lpstr>
      <vt:lpstr>Поняття звіту. Автоматичне створення звіту</vt:lpstr>
      <vt:lpstr>Поняття звіту. Автоматичне створення звіту</vt:lpstr>
      <vt:lpstr>Поняття звіту. Автоматичне створення звіту</vt:lpstr>
      <vt:lpstr>Поняття звіту. Автоматичне створення звіту</vt:lpstr>
      <vt:lpstr>Поняття звіту. Автоматичне створення звіту</vt:lpstr>
      <vt:lpstr>Поняття звіту. Автоматичне створення звіту</vt:lpstr>
      <vt:lpstr>Поняття звіту. Автоматичне створення звіту</vt:lpstr>
      <vt:lpstr>Поняття звіту. Автоматичне створення звіту</vt:lpstr>
      <vt:lpstr>Поняття звіту. Автоматичне створення звіту</vt:lpstr>
      <vt:lpstr>Поняття звіту. Автоматичне створення звіту</vt:lpstr>
      <vt:lpstr>Поняття звіту. Автоматичне створення звіту</vt:lpstr>
      <vt:lpstr>Поняття звіту. Автоматичне створення звіту</vt:lpstr>
      <vt:lpstr>Запитання для самоперевірки знань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User</cp:lastModifiedBy>
  <cp:revision>860</cp:revision>
  <dcterms:created xsi:type="dcterms:W3CDTF">2016-06-06T19:48:43Z</dcterms:created>
  <dcterms:modified xsi:type="dcterms:W3CDTF">2020-03-17T19:37:48Z</dcterms:modified>
</cp:coreProperties>
</file>