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80" r:id="rId3"/>
    <p:sldId id="1881" r:id="rId4"/>
    <p:sldId id="1882" r:id="rId5"/>
    <p:sldId id="1890" r:id="rId6"/>
    <p:sldId id="1891" r:id="rId7"/>
    <p:sldId id="1892" r:id="rId8"/>
    <p:sldId id="1893" r:id="rId9"/>
    <p:sldId id="1894" r:id="rId10"/>
    <p:sldId id="1895" r:id="rId11"/>
    <p:sldId id="1896" r:id="rId12"/>
    <p:sldId id="1897" r:id="rId13"/>
    <p:sldId id="1898" r:id="rId14"/>
    <p:sldId id="1899" r:id="rId15"/>
    <p:sldId id="1900" r:id="rId16"/>
    <p:sldId id="1901" r:id="rId17"/>
    <p:sldId id="1902" r:id="rId18"/>
    <p:sldId id="1903" r:id="rId19"/>
    <p:sldId id="1883" r:id="rId20"/>
    <p:sldId id="1884" r:id="rId21"/>
    <p:sldId id="1885" r:id="rId22"/>
    <p:sldId id="1354" r:id="rId23"/>
    <p:sldId id="643" r:id="rId24"/>
    <p:sldId id="261" r:id="rId25"/>
    <p:sldId id="30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70C0"/>
    <a:srgbClr val="996600"/>
    <a:srgbClr val="FF0000"/>
    <a:srgbClr val="FFFF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721028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Створення звіту за допомогою конструктора звітів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753225" y="6016408"/>
            <a:ext cx="5365709" cy="84159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8" descr="Ð ÐµÐ·ÑÐ»ÑÑÐ°Ñ Ð¿Ð¾ÑÑÐºÑ Ð·Ð¾Ð±ÑÐ°Ð¶ÐµÐ½Ñ Ð·Ð° Ð·Ð°Ð¿Ð¸ÑÐ¾Ð¼ &quot;report icon&quot;">
            <a:extLst>
              <a:ext uri="{FF2B5EF4-FFF2-40B4-BE49-F238E27FC236}">
                <a16:creationId xmlns:a16="http://schemas.microsoft.com/office/drawing/2014/main" xmlns="" id="{701780F9-8AF1-435B-A527-86CAB0A6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515" y="3628982"/>
            <a:ext cx="2135848" cy="23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12050142" cy="258532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Перетягуємо в розділ </a:t>
            </a:r>
            <a:r>
              <a:rPr lang="uk-UA" sz="27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700" b="1" i="1" kern="0" dirty="0">
                <a:solidFill>
                  <a:schemeClr val="bg1"/>
                </a:solidFill>
              </a:rPr>
              <a:t> з таблиці </a:t>
            </a:r>
            <a:r>
              <a:rPr lang="uk-UA" sz="27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700" b="1" i="1" kern="0" dirty="0">
                <a:solidFill>
                  <a:schemeClr val="bg1"/>
                </a:solidFill>
              </a:rPr>
              <a:t> поля </a:t>
            </a:r>
            <a:r>
              <a:rPr lang="uk-UA" sz="2700" b="1" i="1" kern="0" dirty="0">
                <a:solidFill>
                  <a:srgbClr val="FFFF00"/>
                </a:solidFill>
              </a:rPr>
              <a:t>Номер магазина</a:t>
            </a:r>
            <a:r>
              <a:rPr lang="uk-UA" sz="2700" b="1" i="1" kern="0" dirty="0">
                <a:solidFill>
                  <a:schemeClr val="bg1"/>
                </a:solidFill>
              </a:rPr>
              <a:t> та </a:t>
            </a:r>
            <a:r>
              <a:rPr lang="uk-UA" sz="2700" b="1" i="1" kern="0" dirty="0">
                <a:solidFill>
                  <a:srgbClr val="FFFF00"/>
                </a:solidFill>
              </a:rPr>
              <a:t>Директор</a:t>
            </a:r>
            <a:r>
              <a:rPr lang="uk-UA" sz="2700" b="1" i="1" kern="0" dirty="0">
                <a:solidFill>
                  <a:schemeClr val="bg1"/>
                </a:solidFill>
              </a:rPr>
              <a:t>, а з таблиці </a:t>
            </a:r>
            <a:r>
              <a:rPr lang="uk-UA" sz="2700" b="1" i="1" kern="0" dirty="0">
                <a:solidFill>
                  <a:srgbClr val="FFFF00"/>
                </a:solidFill>
              </a:rPr>
              <a:t>КАДРИ</a:t>
            </a:r>
            <a:r>
              <a:rPr lang="uk-UA" sz="2700" dirty="0"/>
              <a:t> </a:t>
            </a:r>
            <a:r>
              <a:rPr lang="uk-UA" sz="2700" b="1" i="1" kern="0" dirty="0">
                <a:solidFill>
                  <a:schemeClr val="bg1"/>
                </a:solidFill>
              </a:rPr>
              <a:t>— поля </a:t>
            </a:r>
            <a:r>
              <a:rPr lang="uk-UA" sz="2700" b="1" i="1" kern="0" dirty="0">
                <a:solidFill>
                  <a:srgbClr val="FFFF00"/>
                </a:solidFill>
              </a:rPr>
              <a:t>Прізвище</a:t>
            </a:r>
            <a:r>
              <a:rPr lang="uk-UA" sz="2700" b="1" i="1" kern="0" dirty="0">
                <a:solidFill>
                  <a:schemeClr val="bg1"/>
                </a:solidFill>
              </a:rPr>
              <a:t>, </a:t>
            </a:r>
            <a:r>
              <a:rPr lang="uk-UA" sz="2700" b="1" i="1" kern="0" dirty="0">
                <a:solidFill>
                  <a:srgbClr val="FFFF00"/>
                </a:solidFill>
              </a:rPr>
              <a:t>Посада</a:t>
            </a:r>
            <a:r>
              <a:rPr lang="uk-UA" sz="2700" b="1" i="1" kern="0" dirty="0">
                <a:solidFill>
                  <a:schemeClr val="bg1"/>
                </a:solidFill>
              </a:rPr>
              <a:t>, </a:t>
            </a:r>
            <a:r>
              <a:rPr lang="uk-UA" sz="2700" b="1" i="1" kern="0" dirty="0">
                <a:solidFill>
                  <a:srgbClr val="FFFF00"/>
                </a:solidFill>
              </a:rPr>
              <a:t>Освіта</a:t>
            </a:r>
            <a:r>
              <a:rPr lang="uk-UA" sz="2700" b="1" i="1" kern="0" dirty="0">
                <a:solidFill>
                  <a:schemeClr val="bg1"/>
                </a:solidFill>
              </a:rPr>
              <a:t> та </a:t>
            </a:r>
            <a:r>
              <a:rPr lang="uk-UA" sz="2700" b="1" i="1" kern="0" dirty="0">
                <a:solidFill>
                  <a:srgbClr val="FFFF00"/>
                </a:solidFill>
              </a:rPr>
              <a:t>Стаж</a:t>
            </a:r>
            <a:r>
              <a:rPr lang="uk-UA" sz="2700" b="1" i="1" kern="0" dirty="0">
                <a:solidFill>
                  <a:schemeClr val="bg1"/>
                </a:solidFill>
              </a:rPr>
              <a:t>. Звернемо увагу, що в процесі перенесення полів з'являється група з двох зв'язаних полів: ліворуч — назва поля, праворуч — поле для відображення даних.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BF5E0E-6BBF-4CEC-954B-A2919A6CC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894" y="5493072"/>
            <a:ext cx="5569355" cy="904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D5634C0E-0207-4600-A746-ABCF674F4CD3}"/>
              </a:ext>
            </a:extLst>
          </p:cNvPr>
          <p:cNvSpPr/>
          <p:nvPr/>
        </p:nvSpPr>
        <p:spPr>
          <a:xfrm>
            <a:off x="3957348" y="5561287"/>
            <a:ext cx="337792" cy="3182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E3AD05B4-83FC-43EF-B94B-E45CF6400762}"/>
              </a:ext>
            </a:extLst>
          </p:cNvPr>
          <p:cNvSpPr/>
          <p:nvPr/>
        </p:nvSpPr>
        <p:spPr>
          <a:xfrm>
            <a:off x="6525402" y="5561287"/>
            <a:ext cx="337792" cy="3182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xmlns="" id="{1AF8AC3F-0484-4FA2-8062-AB7F8B43BB31}"/>
              </a:ext>
            </a:extLst>
          </p:cNvPr>
          <p:cNvGrpSpPr/>
          <p:nvPr/>
        </p:nvGrpSpPr>
        <p:grpSpPr>
          <a:xfrm>
            <a:off x="3485382" y="4590168"/>
            <a:ext cx="5221234" cy="523220"/>
            <a:chOff x="3485382" y="4590168"/>
            <a:chExt cx="5221234" cy="523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BCE0744-D155-4CF6-BCFC-67D3341D9390}"/>
                </a:ext>
              </a:extLst>
            </p:cNvPr>
            <p:cNvSpPr txBox="1"/>
            <p:nvPr/>
          </p:nvSpPr>
          <p:spPr>
            <a:xfrm>
              <a:off x="3485383" y="4590168"/>
              <a:ext cx="5221233" cy="523220"/>
            </a:xfrm>
            <a:prstGeom prst="wedgeRectCallout">
              <a:avLst>
                <a:gd name="adj1" fmla="val -36490"/>
                <a:gd name="adj2" fmla="val 152421"/>
              </a:avLst>
            </a:prstGeom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Маркери переміщення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0FC981D-46F9-4915-BB8C-9D21464EE6F5}"/>
                </a:ext>
              </a:extLst>
            </p:cNvPr>
            <p:cNvSpPr txBox="1"/>
            <p:nvPr/>
          </p:nvSpPr>
          <p:spPr>
            <a:xfrm>
              <a:off x="3485382" y="4590168"/>
              <a:ext cx="5221233" cy="523220"/>
            </a:xfrm>
            <a:prstGeom prst="wedgeRectCallout">
              <a:avLst>
                <a:gd name="adj1" fmla="val 11452"/>
                <a:gd name="adj2" fmla="val 155334"/>
              </a:avLst>
            </a:prstGeom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Маркери переміщення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2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12050142" cy="258532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Ці поля в області </a:t>
            </a:r>
            <a:r>
              <a:rPr lang="uk-UA" sz="27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700" b="1" i="1" kern="0" dirty="0">
                <a:solidFill>
                  <a:schemeClr val="bg1"/>
                </a:solidFill>
              </a:rPr>
              <a:t> можна за допомогою маркерів переміщувати як завгодно. Можна також стандартними засобами змінювати їх розміри. Поле відображення даних можна видалити з області Подробиці тільки разом із полем назви (лівим), а поле назви можна видалити окремо.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BA4AB48-B5A9-48FE-AF1E-7DC218D6F247}"/>
              </a:ext>
            </a:extLst>
          </p:cNvPr>
          <p:cNvSpPr txBox="1"/>
          <p:nvPr/>
        </p:nvSpPr>
        <p:spPr>
          <a:xfrm>
            <a:off x="70929" y="4520743"/>
            <a:ext cx="10376354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Для видалення поля слід установити на ньому курсор миші й натиснути кнопку </a:t>
            </a:r>
            <a:r>
              <a:rPr lang="uk-UA" sz="2700" b="1" i="1" kern="0" dirty="0" err="1">
                <a:solidFill>
                  <a:srgbClr val="FFFF00"/>
                </a:solidFill>
              </a:rPr>
              <a:t>Delete</a:t>
            </a:r>
            <a:r>
              <a:rPr lang="uk-UA" sz="2700" b="1" i="1" kern="0" dirty="0">
                <a:solidFill>
                  <a:schemeClr val="bg1"/>
                </a:solidFill>
              </a:rPr>
              <a:t>. Але для поставленого завдання поля назв необхідні, тому видаляти їх не потрібно.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48C9CA-C8A6-4B27-9048-D2D22E43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63" y="4520744"/>
            <a:ext cx="1508607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7906423" cy="46628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Переміщуємо з розділу </a:t>
            </a:r>
            <a:r>
              <a:rPr lang="uk-UA" sz="27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700" b="1" i="1" kern="0" dirty="0">
                <a:solidFill>
                  <a:schemeClr val="bg1"/>
                </a:solidFill>
              </a:rPr>
              <a:t> в розділ </a:t>
            </a:r>
            <a:r>
              <a:rPr lang="uk-UA" sz="2700" b="1" i="1" kern="0" dirty="0">
                <a:solidFill>
                  <a:srgbClr val="FFFF00"/>
                </a:solidFill>
              </a:rPr>
              <a:t>Верхній колонтитул</a:t>
            </a:r>
            <a:r>
              <a:rPr lang="uk-UA" sz="2700" b="1" i="1" kern="0" dirty="0">
                <a:solidFill>
                  <a:schemeClr val="bg1"/>
                </a:solidFill>
              </a:rPr>
              <a:t> сторінки всі поля назв (ліві поля), окрім поля Посада. Для цього можна скористатися буфером обміну: відкриваємо контекстне меню поля, яке слід перемістити, виконуємо команду </a:t>
            </a:r>
            <a:r>
              <a:rPr lang="uk-UA" sz="2700" b="1" i="1" kern="0" dirty="0">
                <a:solidFill>
                  <a:srgbClr val="FFFF00"/>
                </a:solidFill>
              </a:rPr>
              <a:t>Вирізати</a:t>
            </a:r>
            <a:r>
              <a:rPr lang="uk-UA" sz="2700" b="1" i="1" kern="0" dirty="0">
                <a:solidFill>
                  <a:schemeClr val="bg1"/>
                </a:solidFill>
              </a:rPr>
              <a:t>, потім відкриваємо контекстне меню </a:t>
            </a:r>
            <a:r>
              <a:rPr lang="uk-UA" sz="2700" b="1" i="1" kern="0" dirty="0">
                <a:solidFill>
                  <a:srgbClr val="FFFF00"/>
                </a:solidFill>
              </a:rPr>
              <a:t>Верхнього колонтитула </a:t>
            </a:r>
            <a:r>
              <a:rPr lang="uk-UA" sz="2700" b="1" i="1" kern="0" dirty="0">
                <a:solidFill>
                  <a:schemeClr val="bg1"/>
                </a:solidFill>
              </a:rPr>
              <a:t>сторінки й виконуємо команду </a:t>
            </a:r>
            <a:r>
              <a:rPr lang="uk-UA" sz="2700" b="1" i="1" kern="0" dirty="0">
                <a:solidFill>
                  <a:srgbClr val="FFFF00"/>
                </a:solidFill>
              </a:rPr>
              <a:t>Вставити</a:t>
            </a:r>
            <a:r>
              <a:rPr lang="uk-UA" sz="27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2787A5-ACC4-44FD-B8BB-97A7CAF30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974" y="1801823"/>
            <a:ext cx="4023098" cy="466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BD285DD8-9687-4D05-92C3-810FE8C8CBD4}"/>
              </a:ext>
            </a:extLst>
          </p:cNvPr>
          <p:cNvSpPr/>
          <p:nvPr/>
        </p:nvSpPr>
        <p:spPr>
          <a:xfrm>
            <a:off x="8097974" y="2851965"/>
            <a:ext cx="3977186" cy="37749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05E23272-D9E8-4A73-9BFF-947365C95C62}"/>
              </a:ext>
            </a:extLst>
          </p:cNvPr>
          <p:cNvSpPr/>
          <p:nvPr/>
        </p:nvSpPr>
        <p:spPr>
          <a:xfrm rot="18900000">
            <a:off x="8810815" y="220451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7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12050142" cy="216982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Згрупуємо записи, які будуть включені до звіту, за посадою, тобто за значенням поля </a:t>
            </a:r>
            <a:r>
              <a:rPr lang="uk-UA" sz="2700" b="1" i="1" kern="0" dirty="0">
                <a:solidFill>
                  <a:srgbClr val="FFFF00"/>
                </a:solidFill>
              </a:rPr>
              <a:t>Посада</a:t>
            </a:r>
            <a:r>
              <a:rPr lang="uk-UA" sz="2700" b="1" i="1" kern="0" dirty="0">
                <a:solidFill>
                  <a:schemeClr val="bg1"/>
                </a:solidFill>
              </a:rPr>
              <a:t>. Для цього на вкладці </a:t>
            </a:r>
            <a:r>
              <a:rPr lang="uk-UA" sz="27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700" b="1" i="1" kern="0" dirty="0">
                <a:solidFill>
                  <a:schemeClr val="bg1"/>
                </a:solidFill>
              </a:rPr>
              <a:t> натискаємо кнопку </a:t>
            </a:r>
            <a:r>
              <a:rPr lang="uk-UA" sz="2700" b="1" i="1" kern="0" dirty="0">
                <a:solidFill>
                  <a:srgbClr val="FFFF00"/>
                </a:solidFill>
              </a:rPr>
              <a:t>Групування та сортування</a:t>
            </a:r>
            <a:r>
              <a:rPr lang="uk-UA" sz="2700" b="1" i="1" kern="0" dirty="0">
                <a:solidFill>
                  <a:schemeClr val="bg1"/>
                </a:solidFill>
              </a:rPr>
              <a:t>, яка міститься в розділі </a:t>
            </a:r>
            <a:r>
              <a:rPr lang="uk-UA" sz="2700" b="1" i="1" kern="0" dirty="0">
                <a:solidFill>
                  <a:srgbClr val="FFFF00"/>
                </a:solidFill>
              </a:rPr>
              <a:t>Групування та підсумки</a:t>
            </a:r>
            <a:r>
              <a:rPr lang="uk-UA" sz="27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BB238B-21A2-4D72-918A-86FC646C0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83" b="71536"/>
          <a:stretch/>
        </p:blipFill>
        <p:spPr>
          <a:xfrm>
            <a:off x="223449" y="4187621"/>
            <a:ext cx="11745101" cy="201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C98C7AB-355E-4000-BA76-044910C23557}"/>
              </a:ext>
            </a:extLst>
          </p:cNvPr>
          <p:cNvSpPr/>
          <p:nvPr/>
        </p:nvSpPr>
        <p:spPr>
          <a:xfrm>
            <a:off x="2539590" y="5033360"/>
            <a:ext cx="2306730" cy="3311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233C1B67-3408-49C7-BAF0-5D696E76F393}"/>
              </a:ext>
            </a:extLst>
          </p:cNvPr>
          <p:cNvSpPr/>
          <p:nvPr/>
        </p:nvSpPr>
        <p:spPr>
          <a:xfrm rot="18900000">
            <a:off x="3455630" y="437563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0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12050142" cy="216982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У результаті на екрані в нижній частині звіту з'явиться розділ </a:t>
            </a:r>
            <a:r>
              <a:rPr lang="uk-UA" sz="2700" b="1" i="1" kern="0" dirty="0">
                <a:solidFill>
                  <a:srgbClr val="FFFF00"/>
                </a:solidFill>
              </a:rPr>
              <a:t>Групування, сортування й підсумок</a:t>
            </a:r>
            <a:r>
              <a:rPr lang="uk-UA" sz="2700" b="1" i="1" kern="0" dirty="0">
                <a:solidFill>
                  <a:schemeClr val="bg1"/>
                </a:solidFill>
              </a:rPr>
              <a:t>, у якому виконуємо команду </a:t>
            </a:r>
            <a:r>
              <a:rPr lang="uk-UA" sz="2700" b="1" i="1" kern="0" dirty="0">
                <a:solidFill>
                  <a:srgbClr val="FFFF00"/>
                </a:solidFill>
              </a:rPr>
              <a:t>Додати групу</a:t>
            </a:r>
            <a:r>
              <a:rPr lang="uk-UA" sz="2700" b="1" i="1" kern="0" dirty="0">
                <a:solidFill>
                  <a:schemeClr val="bg1"/>
                </a:solidFill>
              </a:rPr>
              <a:t>. Висвітяться всі імена полів, що перенесені в розділ </a:t>
            </a:r>
            <a:r>
              <a:rPr lang="uk-UA" sz="27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700" b="1" i="1" kern="0" dirty="0">
                <a:solidFill>
                  <a:schemeClr val="bg1"/>
                </a:solidFill>
              </a:rPr>
              <a:t>. Обираємо поле </a:t>
            </a:r>
            <a:r>
              <a:rPr lang="uk-UA" sz="2700" b="1" i="1" kern="0" dirty="0">
                <a:solidFill>
                  <a:srgbClr val="FFFF00"/>
                </a:solidFill>
              </a:rPr>
              <a:t>Посада</a:t>
            </a:r>
            <a:r>
              <a:rPr lang="uk-UA" sz="2700" b="1" i="1" kern="0" dirty="0">
                <a:solidFill>
                  <a:schemeClr val="bg1"/>
                </a:solidFill>
              </a:rPr>
              <a:t>, за яким виконується групування записів.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A0F36F-EB6A-422B-97F8-4D2D03C97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07" y="4123452"/>
            <a:ext cx="10422585" cy="232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2F7000C-A81A-4873-9763-5302245AC942}"/>
              </a:ext>
            </a:extLst>
          </p:cNvPr>
          <p:cNvSpPr/>
          <p:nvPr/>
        </p:nvSpPr>
        <p:spPr>
          <a:xfrm>
            <a:off x="2360388" y="6151880"/>
            <a:ext cx="1553752" cy="2735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E571761D-E03A-4888-94C3-F3C2286469F6}"/>
              </a:ext>
            </a:extLst>
          </p:cNvPr>
          <p:cNvSpPr/>
          <p:nvPr/>
        </p:nvSpPr>
        <p:spPr>
          <a:xfrm rot="18900000">
            <a:off x="2701610" y="546491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6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12050142" cy="300082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В області звіту з'явиться новий розділ </a:t>
            </a:r>
            <a:r>
              <a:rPr lang="uk-UA" sz="2700" b="1" i="1" kern="0" dirty="0">
                <a:solidFill>
                  <a:srgbClr val="FFFF00"/>
                </a:solidFill>
              </a:rPr>
              <a:t>Групувати за Посада</a:t>
            </a:r>
            <a:r>
              <a:rPr lang="uk-UA" sz="2700" b="1" i="1" kern="0" dirty="0">
                <a:solidFill>
                  <a:schemeClr val="bg1"/>
                </a:solidFill>
              </a:rPr>
              <a:t>. Установлюємо сортування згрупованих записів за значенням поля </a:t>
            </a:r>
            <a:r>
              <a:rPr lang="uk-UA" sz="2700" b="1" i="1" kern="0" dirty="0">
                <a:solidFill>
                  <a:srgbClr val="FFFF00"/>
                </a:solidFill>
              </a:rPr>
              <a:t>Стаж</a:t>
            </a:r>
            <a:r>
              <a:rPr lang="uk-UA" sz="2700" b="1" i="1" kern="0" dirty="0">
                <a:solidFill>
                  <a:schemeClr val="bg1"/>
                </a:solidFill>
              </a:rPr>
              <a:t>, для чого спочатку натискаємо кнопку </a:t>
            </a:r>
            <a:r>
              <a:rPr lang="uk-UA" sz="2700" b="1" i="1" kern="0" dirty="0">
                <a:solidFill>
                  <a:srgbClr val="FFFF00"/>
                </a:solidFill>
              </a:rPr>
              <a:t>Додати сортування</a:t>
            </a:r>
            <a:r>
              <a:rPr lang="uk-UA" sz="2700" b="1" i="1" kern="0" dirty="0">
                <a:solidFill>
                  <a:schemeClr val="bg1"/>
                </a:solidFill>
              </a:rPr>
              <a:t>, а потім — поле </a:t>
            </a:r>
            <a:r>
              <a:rPr lang="uk-UA" sz="2700" b="1" i="1" kern="0" dirty="0">
                <a:solidFill>
                  <a:srgbClr val="FFFF00"/>
                </a:solidFill>
              </a:rPr>
              <a:t>Стаж</a:t>
            </a:r>
            <a:r>
              <a:rPr lang="uk-UA" sz="2700" b="1" i="1" kern="0" dirty="0">
                <a:solidFill>
                  <a:schemeClr val="bg1"/>
                </a:solidFill>
              </a:rPr>
              <a:t>. Виконані налаштування відобразяться так, як зображено на рисунку. Закриваємо розділ </a:t>
            </a:r>
            <a:r>
              <a:rPr lang="uk-UA" sz="2700" b="1" i="1" kern="0" dirty="0">
                <a:solidFill>
                  <a:srgbClr val="FFFF00"/>
                </a:solidFill>
              </a:rPr>
              <a:t>Групування, сортування й підсумок</a:t>
            </a:r>
            <a:r>
              <a:rPr lang="uk-UA" sz="27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C8CE99-D4D5-44C2-8BA2-B8657486B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51" y="4974616"/>
            <a:ext cx="10573297" cy="1499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5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12050142" cy="13388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Переміщуємо обидва поля </a:t>
            </a:r>
            <a:r>
              <a:rPr lang="uk-UA" sz="2700" b="1" i="1" kern="0" dirty="0">
                <a:solidFill>
                  <a:srgbClr val="FFFF00"/>
                </a:solidFill>
              </a:rPr>
              <a:t>Посада</a:t>
            </a:r>
            <a:r>
              <a:rPr lang="uk-UA" sz="2700" b="1" i="1" kern="0" dirty="0">
                <a:solidFill>
                  <a:schemeClr val="bg1"/>
                </a:solidFill>
              </a:rPr>
              <a:t> в розділ </a:t>
            </a:r>
            <a:r>
              <a:rPr lang="uk-UA" sz="2700" b="1" i="1" kern="0" dirty="0">
                <a:solidFill>
                  <a:srgbClr val="FFFF00"/>
                </a:solidFill>
              </a:rPr>
              <a:t>Верхній колонтитул Посада</a:t>
            </a:r>
            <a:r>
              <a:rPr lang="uk-UA" sz="2700" b="1" i="1" kern="0" dirty="0">
                <a:solidFill>
                  <a:schemeClr val="bg1"/>
                </a:solidFill>
              </a:rPr>
              <a:t>. У поле назви </a:t>
            </a:r>
            <a:r>
              <a:rPr lang="uk-UA" sz="2700" b="1" i="1" kern="0" dirty="0">
                <a:solidFill>
                  <a:srgbClr val="FFFF00"/>
                </a:solidFill>
              </a:rPr>
              <a:t>Посада</a:t>
            </a:r>
            <a:r>
              <a:rPr lang="uk-UA" sz="2700" b="1" i="1" kern="0" dirty="0">
                <a:solidFill>
                  <a:schemeClr val="bg1"/>
                </a:solidFill>
              </a:rPr>
              <a:t> вводимо текст </a:t>
            </a:r>
            <a:r>
              <a:rPr lang="uk-UA" sz="2700" b="1" i="1" kern="0" dirty="0">
                <a:solidFill>
                  <a:srgbClr val="FFFF00"/>
                </a:solidFill>
              </a:rPr>
              <a:t>Посада працівників</a:t>
            </a:r>
            <a:r>
              <a:rPr lang="uk-UA" sz="27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7EDC92-6503-480C-9F48-195C444A8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25" y="3309610"/>
            <a:ext cx="8552150" cy="312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121EF187-A0C4-4926-A42D-71BE908A970B}"/>
              </a:ext>
            </a:extLst>
          </p:cNvPr>
          <p:cNvSpPr/>
          <p:nvPr/>
        </p:nvSpPr>
        <p:spPr>
          <a:xfrm>
            <a:off x="2959784" y="4808877"/>
            <a:ext cx="2739976" cy="48321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38D722D7-F27D-495C-A22F-CA539BF22B8C}"/>
              </a:ext>
            </a:extLst>
          </p:cNvPr>
          <p:cNvSpPr/>
          <p:nvPr/>
        </p:nvSpPr>
        <p:spPr>
          <a:xfrm rot="18900000">
            <a:off x="3706915" y="415165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4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86043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470350"/>
            <a:ext cx="12050142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У розділах </a:t>
            </a:r>
            <a:r>
              <a:rPr lang="uk-UA" sz="2700" b="1" i="1" kern="0" dirty="0">
                <a:solidFill>
                  <a:srgbClr val="FFFF00"/>
                </a:solidFill>
              </a:rPr>
              <a:t>Верхній колонтитул сторінки </a:t>
            </a:r>
            <a:r>
              <a:rPr lang="uk-UA" sz="2700" b="1" i="1" kern="0" dirty="0">
                <a:solidFill>
                  <a:schemeClr val="bg1"/>
                </a:solidFill>
              </a:rPr>
              <a:t>й </a:t>
            </a:r>
            <a:r>
              <a:rPr lang="uk-UA" sz="2700" b="1" i="1" kern="0" dirty="0">
                <a:solidFill>
                  <a:srgbClr val="FFFF00"/>
                </a:solidFill>
              </a:rPr>
              <a:t>Подробиці</a:t>
            </a:r>
            <a:endParaRPr lang="uk-UA" sz="27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A1068E-FD6B-481C-97F2-22EAB665B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2" t="26040" r="22069" b="8716"/>
          <a:stretch/>
        </p:blipFill>
        <p:spPr>
          <a:xfrm>
            <a:off x="4553621" y="2064879"/>
            <a:ext cx="7567450" cy="45761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DDBB40-369D-43C8-88D9-9C506F7B24BA}"/>
              </a:ext>
            </a:extLst>
          </p:cNvPr>
          <p:cNvSpPr txBox="1"/>
          <p:nvPr/>
        </p:nvSpPr>
        <p:spPr>
          <a:xfrm>
            <a:off x="70929" y="1978181"/>
            <a:ext cx="4406478" cy="46628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вирівнюємо в одну лінію всі поля. Остаточно вміст звіту, створеного в режимі </a:t>
            </a:r>
            <a:r>
              <a:rPr lang="uk-UA" sz="27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700" b="1" i="1" kern="0" dirty="0">
                <a:solidFill>
                  <a:schemeClr val="bg1"/>
                </a:solidFill>
              </a:rPr>
              <a:t>, який відповідає завданню, зображено на рисунку.</a:t>
            </a:r>
          </a:p>
        </p:txBody>
      </p:sp>
    </p:spTree>
    <p:extLst>
      <p:ext uri="{BB962C8B-B14F-4D97-AF65-F5344CB8AC3E}">
        <p14:creationId xmlns:p14="http://schemas.microsoft.com/office/powerpoint/2010/main" val="27194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12050142" cy="13388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Зберігаємо </a:t>
            </a:r>
            <a:r>
              <a:rPr lang="uk-UA" sz="2700" b="1" i="1" kern="0" dirty="0">
                <a:solidFill>
                  <a:srgbClr val="FFFF00"/>
                </a:solidFill>
              </a:rPr>
              <a:t>Звіт_3</a:t>
            </a:r>
            <a:r>
              <a:rPr lang="uk-UA" sz="2700" b="1" i="1" kern="0" dirty="0">
                <a:solidFill>
                  <a:schemeClr val="bg1"/>
                </a:solidFill>
              </a:rPr>
              <a:t> і відкриємо його в режимі </a:t>
            </a:r>
            <a:r>
              <a:rPr lang="uk-UA" sz="2700" b="1" i="1" kern="0" dirty="0">
                <a:solidFill>
                  <a:srgbClr val="FFFF00"/>
                </a:solidFill>
              </a:rPr>
              <a:t>Подання звіту</a:t>
            </a:r>
            <a:r>
              <a:rPr lang="uk-UA" sz="2700" b="1" i="1" kern="0" dirty="0">
                <a:solidFill>
                  <a:schemeClr val="bg1"/>
                </a:solidFill>
              </a:rPr>
              <a:t>. Переконаємося, що його вміст відповідає вмісту, зображеному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193665-0569-41B0-BC35-40882D76F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40" b="27823"/>
          <a:stretch/>
        </p:blipFill>
        <p:spPr>
          <a:xfrm>
            <a:off x="130057" y="3353486"/>
            <a:ext cx="11931885" cy="306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6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звіту можна: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20E968E7-DF52-4CE2-AF27-744638E73C9A}"/>
              </a:ext>
            </a:extLst>
          </p:cNvPr>
          <p:cNvSpPr/>
          <p:nvPr/>
        </p:nvSpPr>
        <p:spPr>
          <a:xfrm>
            <a:off x="70929" y="1807791"/>
            <a:ext cx="3580095" cy="30374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додати необхідні елементи керування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350DBAC-F30B-45C2-B515-EFDC9ACD5E68}"/>
              </a:ext>
            </a:extLst>
          </p:cNvPr>
          <p:cNvSpPr/>
          <p:nvPr/>
        </p:nvSpPr>
        <p:spPr>
          <a:xfrm>
            <a:off x="3756126" y="1807791"/>
            <a:ext cx="3580095" cy="30374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розмістити їх у певному порядку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A73DDC1-95C2-45AE-8819-EDA3214E67A6}"/>
              </a:ext>
            </a:extLst>
          </p:cNvPr>
          <p:cNvSpPr/>
          <p:nvPr/>
        </p:nvSpPr>
        <p:spPr>
          <a:xfrm>
            <a:off x="7441324" y="1807791"/>
            <a:ext cx="4681905" cy="30374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виділити окремі елементи кольором, товщиною ліній, змінити гарнітуру й розмір шрифту тощо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A01478-7E9E-4A56-9461-111E68D00F26}"/>
              </a:ext>
            </a:extLst>
          </p:cNvPr>
          <p:cNvSpPr txBox="1"/>
          <p:nvPr/>
        </p:nvSpPr>
        <p:spPr>
          <a:xfrm>
            <a:off x="70929" y="495471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Усі ці операції принципово не відрізняються від аналогічних операцій, які виконувалися в процесі розробки форм.</a:t>
            </a:r>
          </a:p>
        </p:txBody>
      </p:sp>
    </p:spTree>
    <p:extLst>
      <p:ext uri="{BB962C8B-B14F-4D97-AF65-F5344CB8AC3E}">
        <p14:creationId xmlns:p14="http://schemas.microsoft.com/office/powerpoint/2010/main" val="37126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загальний порядок створення звіту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Конструктора звітів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5322F8-75D0-4B14-B087-AD6C79450F47}"/>
              </a:ext>
            </a:extLst>
          </p:cNvPr>
          <p:cNvSpPr txBox="1"/>
          <p:nvPr/>
        </p:nvSpPr>
        <p:spPr>
          <a:xfrm>
            <a:off x="72008" y="2271724"/>
            <a:ext cx="12050142" cy="12926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Вибираємо імена таблиць (або запиту), на основі яких буде створюватися звіт. Створюємо порожній звіт і вводимо текст його заголовка.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66158F-504E-42C1-8BE3-CADA96F81019}"/>
              </a:ext>
            </a:extLst>
          </p:cNvPr>
          <p:cNvSpPr txBox="1"/>
          <p:nvPr/>
        </p:nvSpPr>
        <p:spPr>
          <a:xfrm>
            <a:off x="72008" y="3674730"/>
            <a:ext cx="12050142" cy="169277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Вибираємо необхідні поля з таблиць (або запиту) і групуємо записи за призначенням певного поля. За необхідності вставляємо ознаки сортування записів у групах.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AB2268-7367-41CA-9A23-8650A7AD5C5F}"/>
              </a:ext>
            </a:extLst>
          </p:cNvPr>
          <p:cNvSpPr txBox="1"/>
          <p:nvPr/>
        </p:nvSpPr>
        <p:spPr>
          <a:xfrm>
            <a:off x="72008" y="5477845"/>
            <a:ext cx="12050142" cy="12926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Розміщуємо у звіті додаткові елементи керування. Переглядаємо звіт, надаємо йому необхідного вигляду й зберігаємо зі вказаним іменем.</a:t>
            </a:r>
          </a:p>
        </p:txBody>
      </p:sp>
    </p:spTree>
    <p:extLst>
      <p:ext uri="{BB962C8B-B14F-4D97-AF65-F5344CB8AC3E}">
        <p14:creationId xmlns:p14="http://schemas.microsoft.com/office/powerpoint/2010/main" val="19525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6822778" cy="507831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Розглянемо такий варіант налаштування звіту. Відкриємо звіт у режимі </a:t>
            </a:r>
            <a:r>
              <a:rPr lang="uk-UA" sz="2700" b="1" i="1" kern="0" dirty="0">
                <a:solidFill>
                  <a:srgbClr val="FFFF00"/>
                </a:solidFill>
              </a:rPr>
              <a:t>Розмічування</a:t>
            </a:r>
            <a:r>
              <a:rPr lang="uk-UA" sz="2700" b="1" i="1" kern="0" dirty="0">
                <a:solidFill>
                  <a:schemeClr val="bg1"/>
                </a:solidFill>
              </a:rPr>
              <a:t>. Виділимо будь-яке поле й на вкладці </a:t>
            </a:r>
            <a:r>
              <a:rPr lang="uk-UA" sz="2700" b="1" i="1" kern="0" dirty="0">
                <a:solidFill>
                  <a:srgbClr val="FFFF00"/>
                </a:solidFill>
              </a:rPr>
              <a:t>Формат</a:t>
            </a:r>
            <a:r>
              <a:rPr lang="uk-UA" sz="2700" b="1" i="1" kern="0" dirty="0">
                <a:solidFill>
                  <a:schemeClr val="bg1"/>
                </a:solidFill>
              </a:rPr>
              <a:t> відкриємо меню кнопки </a:t>
            </a:r>
            <a:r>
              <a:rPr lang="uk-UA" sz="2700" b="1" i="1" kern="0" dirty="0">
                <a:solidFill>
                  <a:srgbClr val="FFFF00"/>
                </a:solidFill>
              </a:rPr>
              <a:t>Форматування елементів керування</a:t>
            </a:r>
            <a:r>
              <a:rPr lang="uk-UA" sz="2700" b="1" i="1" kern="0" dirty="0">
                <a:solidFill>
                  <a:schemeClr val="bg1"/>
                </a:solidFill>
              </a:rPr>
              <a:t>. Потім відкриємо меню кнопки </a:t>
            </a:r>
            <a:r>
              <a:rPr lang="uk-UA" sz="2700" b="1" i="1" kern="0" dirty="0">
                <a:solidFill>
                  <a:srgbClr val="FFFF00"/>
                </a:solidFill>
              </a:rPr>
              <a:t>Заливка фігури</a:t>
            </a:r>
            <a:r>
              <a:rPr lang="uk-UA" sz="2700" b="1" i="1" kern="0" dirty="0">
                <a:solidFill>
                  <a:schemeClr val="bg1"/>
                </a:solidFill>
              </a:rPr>
              <a:t>. Відкриється вікно кольорів, у якому слід вибрати необхідний. Цим кольором буде виділено все поле.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13861AD-0276-406B-A39D-890D9B827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789" y="1196762"/>
            <a:ext cx="5116204" cy="507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6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також підрахувати кількість записів у кожній групі. Для цього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Групування та підсумки</a:t>
            </a:r>
            <a:r>
              <a:rPr lang="uk-UA" sz="2800" b="1" i="1" kern="0" dirty="0">
                <a:solidFill>
                  <a:schemeClr val="bg1"/>
                </a:solidFill>
              </a:rPr>
              <a:t> відкриємо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Підсумки</a:t>
            </a:r>
            <a:r>
              <a:rPr lang="uk-UA" sz="2800" b="1" i="1" kern="0" dirty="0">
                <a:solidFill>
                  <a:schemeClr val="bg1"/>
                </a:solidFill>
              </a:rPr>
              <a:t> й виконаємо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Кількість значень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5A4BFB-1AD5-4D51-8870-FEFBB5941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49" y="3162343"/>
            <a:ext cx="5771744" cy="339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7F219C-FC94-4357-8713-1FFA26CACAB9}"/>
              </a:ext>
            </a:extLst>
          </p:cNvPr>
          <p:cNvSpPr txBox="1"/>
          <p:nvPr/>
        </p:nvSpPr>
        <p:spPr>
          <a:xfrm>
            <a:off x="69851" y="3162343"/>
            <a:ext cx="613125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під кожним записом з'являться відповідні числа.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12D0416-F828-404A-8FEF-EEB44DC4FEAC}"/>
              </a:ext>
            </a:extLst>
          </p:cNvPr>
          <p:cNvSpPr/>
          <p:nvPr/>
        </p:nvSpPr>
        <p:spPr>
          <a:xfrm>
            <a:off x="9940162" y="5114789"/>
            <a:ext cx="2124838" cy="3411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E1291B70-B9AE-4F49-8956-8D04DD659621}"/>
              </a:ext>
            </a:extLst>
          </p:cNvPr>
          <p:cNvSpPr/>
          <p:nvPr/>
        </p:nvSpPr>
        <p:spPr>
          <a:xfrm rot="18900000">
            <a:off x="10754604" y="441027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BE53020F-3E7B-42D3-A176-6F727BB6CCDF}"/>
              </a:ext>
            </a:extLst>
          </p:cNvPr>
          <p:cNvSpPr/>
          <p:nvPr/>
        </p:nvSpPr>
        <p:spPr>
          <a:xfrm>
            <a:off x="9940162" y="4004186"/>
            <a:ext cx="1042798" cy="3411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xmlns="" id="{A5CE1E3F-D60B-4A4C-B3F2-B31757270B7C}"/>
              </a:ext>
            </a:extLst>
          </p:cNvPr>
          <p:cNvSpPr/>
          <p:nvPr/>
        </p:nvSpPr>
        <p:spPr>
          <a:xfrm rot="18900000">
            <a:off x="10703804" y="342381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pic>
        <p:nvPicPr>
          <p:cNvPr id="1026" name="Picture 2" descr="blackboard, learning, numbers icon">
            <a:extLst>
              <a:ext uri="{FF2B5EF4-FFF2-40B4-BE49-F238E27FC236}">
                <a16:creationId xmlns:a16="http://schemas.microsoft.com/office/drawing/2014/main" xmlns="" id="{D54C1D20-AF7B-435C-BF7F-51A260C26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35" y="4656185"/>
            <a:ext cx="1989083" cy="198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розміщується у верхньому колонтитулі звіту?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7440" y="1819055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уводиться заголовок звіту?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440" y="24559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порядок відкриття списку полів.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90682" y="3079451"/>
            <a:ext cx="12044709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Сформулюйте загальний порядок створення звіту за допомогою Конструктора звіту.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83092" y="4156961"/>
            <a:ext cx="1203819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порядок групування звіту.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0D8642-EDAB-4B27-9505-2A5CED1D75CC}"/>
              </a:ext>
            </a:extLst>
          </p:cNvPr>
          <p:cNvSpPr txBox="1"/>
          <p:nvPr/>
        </p:nvSpPr>
        <p:spPr>
          <a:xfrm>
            <a:off x="90683" y="4780449"/>
            <a:ext cx="10455924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переміщуються поля назв із розділу Подробиці у верхній колонтитул сторінки?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9CA5B4-37DB-4F8B-94B0-5A84ACC0CC1D}"/>
              </a:ext>
            </a:extLst>
          </p:cNvPr>
          <p:cNvSpPr txBox="1"/>
          <p:nvPr/>
        </p:nvSpPr>
        <p:spPr>
          <a:xfrm>
            <a:off x="90682" y="5834824"/>
            <a:ext cx="10450273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можна підрахувати кількість записів у групах?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5.2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86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-91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90-91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8" descr="Ð ÐµÐ·ÑÐ»ÑÑÐ°Ñ Ð¿Ð¾ÑÑÐºÑ Ð·Ð¾Ð±ÑÐ°Ð¶ÐµÐ½Ñ Ð·Ð° Ð·Ð°Ð¿Ð¸ÑÐ¾Ð¼ &quot;report icon&quot;">
            <a:extLst>
              <a:ext uri="{FF2B5EF4-FFF2-40B4-BE49-F238E27FC236}">
                <a16:creationId xmlns:a16="http://schemas.microsoft.com/office/drawing/2014/main" xmlns="" id="{19197DEA-1369-490E-83AA-C7124BF7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515" y="3628982"/>
            <a:ext cx="2135848" cy="23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круглена прямокутна виноска 5"/>
          <p:cNvSpPr/>
          <p:nvPr/>
        </p:nvSpPr>
        <p:spPr>
          <a:xfrm>
            <a:off x="6753225" y="6016408"/>
            <a:ext cx="5365709" cy="84159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порядок створення звіту на прикладі.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7E4DEE-31B6-4A9E-8D7A-F9E5EF15D8CD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звіт на основі таблиць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КАДРИ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F154E5F-39BA-4085-AE34-B3FDE1F96074}"/>
              </a:ext>
            </a:extLst>
          </p:cNvPr>
          <p:cNvSpPr/>
          <p:nvPr/>
        </p:nvSpPr>
        <p:spPr>
          <a:xfrm>
            <a:off x="68770" y="2874440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Із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у звіт включити поля: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4690E28-FE4B-4721-90DF-566F0B4B145E}"/>
              </a:ext>
            </a:extLst>
          </p:cNvPr>
          <p:cNvSpPr/>
          <p:nvPr/>
        </p:nvSpPr>
        <p:spPr>
          <a:xfrm>
            <a:off x="6148739" y="2874440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КАДРИ </a:t>
            </a:r>
            <a:r>
              <a:rPr lang="uk-UA" sz="2800" b="1" i="1" kern="0" dirty="0">
                <a:solidFill>
                  <a:schemeClr val="bg1"/>
                </a:solidFill>
              </a:rPr>
              <a:t>у звіт включити поля: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26E3569F-B9D4-4395-9149-EF4E4B91AD9C}"/>
              </a:ext>
            </a:extLst>
          </p:cNvPr>
          <p:cNvSpPr/>
          <p:nvPr/>
        </p:nvSpPr>
        <p:spPr>
          <a:xfrm>
            <a:off x="67690" y="4280753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Номер магазина та Директор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D346E202-F3E8-4EF8-B5E6-1BF5809E8F95}"/>
              </a:ext>
            </a:extLst>
          </p:cNvPr>
          <p:cNvSpPr/>
          <p:nvPr/>
        </p:nvSpPr>
        <p:spPr>
          <a:xfrm>
            <a:off x="6147659" y="4280753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Прізвище, Освіта та Стаж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2D3B7B-209A-400D-ABD4-21095A51D5C8}"/>
              </a:ext>
            </a:extLst>
          </p:cNvPr>
          <p:cNvSpPr txBox="1"/>
          <p:nvPr/>
        </p:nvSpPr>
        <p:spPr>
          <a:xfrm>
            <a:off x="69849" y="566123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Згрупувати записи за значенням поля Посада й подати їх у порядку зменшення стажу. </a:t>
            </a:r>
          </a:p>
        </p:txBody>
      </p:sp>
    </p:spTree>
    <p:extLst>
      <p:ext uri="{BB962C8B-B14F-4D97-AF65-F5344CB8AC3E}">
        <p14:creationId xmlns:p14="http://schemas.microsoft.com/office/powerpoint/2010/main" val="16720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Порядок створення звіту може бути таким.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Відкриваємо базу даних </a:t>
            </a:r>
            <a:r>
              <a:rPr lang="uk-UA" sz="2800" b="1" i="1" kern="0" dirty="0" err="1">
                <a:solidFill>
                  <a:srgbClr val="FFFF00"/>
                </a:solidFill>
              </a:rPr>
              <a:t>atb</a:t>
            </a:r>
            <a:r>
              <a:rPr lang="uk-UA" sz="2800" b="1" i="1" kern="0" dirty="0">
                <a:solidFill>
                  <a:schemeClr val="bg1"/>
                </a:solidFill>
              </a:rPr>
              <a:t>, виділяємо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КАДРИ</a:t>
            </a:r>
            <a:r>
              <a:rPr lang="uk-UA" sz="2800" b="1" i="1" kern="0" dirty="0">
                <a:solidFill>
                  <a:schemeClr val="bg1"/>
                </a:solidFill>
              </a:rPr>
              <a:t> й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dirty="0"/>
              <a:t>  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 звітів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B03E1E-C3C6-45D7-A1A8-5B521B4E5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73"/>
          <a:stretch/>
        </p:blipFill>
        <p:spPr>
          <a:xfrm>
            <a:off x="795000" y="3278374"/>
            <a:ext cx="10602000" cy="341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0E37730-F59C-42B0-8972-33DCE4E26D49}"/>
              </a:ext>
            </a:extLst>
          </p:cNvPr>
          <p:cNvSpPr/>
          <p:nvPr/>
        </p:nvSpPr>
        <p:spPr>
          <a:xfrm>
            <a:off x="8504958" y="4012122"/>
            <a:ext cx="918442" cy="8214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A44FBBB3-D462-4D0F-8EBC-FC9CDFC7C6C6}"/>
              </a:ext>
            </a:extLst>
          </p:cNvPr>
          <p:cNvSpPr/>
          <p:nvPr/>
        </p:nvSpPr>
        <p:spPr>
          <a:xfrm rot="18900000">
            <a:off x="9060318" y="343236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9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екрані з'явиться порожній бланк звіту, структура якого за замовчуванням зображена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72C16A-44A0-4E18-903D-0432B29BE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76" t="25896" r="27893" b="32261"/>
          <a:stretch/>
        </p:blipFill>
        <p:spPr>
          <a:xfrm>
            <a:off x="2569779" y="2916735"/>
            <a:ext cx="7052441" cy="355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9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8242754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бланк звіту на вашому комп'ютері має іншу структуру, відкрийте аркуш властивостей звіту й установіть необхідні властивості. Можна також відкрити контекстне меню звіту й виконати в ньому необхідні команди. Наприклад, якщо відсутній розділ Верхній колонтитул звіту, то в контекстному меню звіту слід виконати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Заголовок/примітка звіту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528057-6CA4-4D31-8BC6-C6250EA7B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368" y="1801824"/>
            <a:ext cx="3678704" cy="419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05B927B-340F-4863-BDC5-1E9DB61542F5}"/>
              </a:ext>
            </a:extLst>
          </p:cNvPr>
          <p:cNvSpPr/>
          <p:nvPr/>
        </p:nvSpPr>
        <p:spPr>
          <a:xfrm>
            <a:off x="8492258" y="5031105"/>
            <a:ext cx="3572742" cy="30797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B6822831-06E6-4755-952B-BA79A1C2B0F7}"/>
              </a:ext>
            </a:extLst>
          </p:cNvPr>
          <p:cNvSpPr/>
          <p:nvPr/>
        </p:nvSpPr>
        <p:spPr>
          <a:xfrm rot="18900000">
            <a:off x="9794380" y="433768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3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Уводимо заголовок звіту. Для цього активуємо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, відкриваємо меню кнопки Елементи керування та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Підпис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87690B6-7D2B-4BF1-ADEC-5FC5D0283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76" t="25080" r="25910" b="46053"/>
          <a:stretch/>
        </p:blipFill>
        <p:spPr>
          <a:xfrm>
            <a:off x="6214257" y="3429000"/>
            <a:ext cx="5906814" cy="197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541132-19FB-4696-A5B1-0C0F7EC6174A}"/>
              </a:ext>
            </a:extLst>
          </p:cNvPr>
          <p:cNvSpPr txBox="1"/>
          <p:nvPr/>
        </p:nvSpPr>
        <p:spPr>
          <a:xfrm>
            <a:off x="70929" y="3195658"/>
            <a:ext cx="6025071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Установлюємо курсор в область верхнього колонтитула звіту, натискаємо кнопку миші й уводимо заголовок звіту, наприклад, </a:t>
            </a:r>
            <a:r>
              <a:rPr lang="uk-UA" sz="2800" b="1" i="1" kern="0" dirty="0">
                <a:solidFill>
                  <a:srgbClr val="FFFF00"/>
                </a:solidFill>
              </a:rPr>
              <a:t>Працівники магазинів</a:t>
            </a:r>
            <a:r>
              <a:rPr lang="uk-UA" sz="2800" b="1" i="1" kern="0" dirty="0">
                <a:solidFill>
                  <a:schemeClr val="bg1"/>
                </a:solidFill>
              </a:rPr>
              <a:t>, і натискаємо кнопку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0644FE3-7C1E-41C6-AA56-ADDB6FA81198}"/>
              </a:ext>
            </a:extLst>
          </p:cNvPr>
          <p:cNvSpPr/>
          <p:nvPr/>
        </p:nvSpPr>
        <p:spPr>
          <a:xfrm>
            <a:off x="7645296" y="4308902"/>
            <a:ext cx="2634084" cy="59075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2A41D11D-1016-43AE-BF34-F340310481B6}"/>
              </a:ext>
            </a:extLst>
          </p:cNvPr>
          <p:cNvSpPr/>
          <p:nvPr/>
        </p:nvSpPr>
        <p:spPr>
          <a:xfrm rot="18900000">
            <a:off x="8922016" y="367081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3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Відкриваємо розділ </a:t>
            </a:r>
            <a:r>
              <a:rPr lang="uk-UA" sz="2800" b="1" i="1" kern="0" dirty="0">
                <a:solidFill>
                  <a:srgbClr val="FFFF00"/>
                </a:solidFill>
              </a:rPr>
              <a:t>Список полів </a:t>
            </a:r>
            <a:r>
              <a:rPr lang="uk-UA" sz="2800" b="1" i="1" kern="0" dirty="0">
                <a:solidFill>
                  <a:schemeClr val="bg1"/>
                </a:solidFill>
              </a:rPr>
              <a:t>(якщо він не відкритий у цей момент). Для цього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Знаряддя</a:t>
            </a:r>
            <a:r>
              <a:rPr lang="uk-UA" sz="2800" b="1" i="1" kern="0" dirty="0">
                <a:solidFill>
                  <a:schemeClr val="bg1"/>
                </a:solidFill>
              </a:rPr>
              <a:t>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 наявних полів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68C736-C1B6-4475-8EBF-F15BC2C27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727"/>
          <a:stretch/>
        </p:blipFill>
        <p:spPr>
          <a:xfrm>
            <a:off x="254980" y="3890955"/>
            <a:ext cx="11682039" cy="198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1D608CA1-2571-4798-9B2D-5907798726C9}"/>
              </a:ext>
            </a:extLst>
          </p:cNvPr>
          <p:cNvSpPr/>
          <p:nvPr/>
        </p:nvSpPr>
        <p:spPr>
          <a:xfrm>
            <a:off x="8298470" y="4700170"/>
            <a:ext cx="1132550" cy="9056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600D89CB-B2F8-45EE-B738-7A64F2FCB940}"/>
              </a:ext>
            </a:extLst>
          </p:cNvPr>
          <p:cNvSpPr/>
          <p:nvPr/>
        </p:nvSpPr>
        <p:spPr>
          <a:xfrm rot="18900000">
            <a:off x="9044332" y="410559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7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звіту за допомогою конструктора звітів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840040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74E0B-48F1-4658-AD14-F6420EAA5A10}"/>
              </a:ext>
            </a:extLst>
          </p:cNvPr>
          <p:cNvSpPr txBox="1"/>
          <p:nvPr/>
        </p:nvSpPr>
        <p:spPr>
          <a:xfrm>
            <a:off x="70929" y="1806681"/>
            <a:ext cx="8400409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розділі списку полів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Відображати таблиці </a:t>
            </a:r>
            <a:r>
              <a:rPr lang="uk-UA" sz="2800" b="1" i="1" kern="0" dirty="0">
                <a:solidFill>
                  <a:schemeClr val="bg1"/>
                </a:solidFill>
              </a:rPr>
              <a:t>(якщо вони відсутні в списку). Відкриваємо список полів таблиць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й </a:t>
            </a:r>
            <a:r>
              <a:rPr lang="uk-UA" sz="2800" b="1" i="1" kern="0" dirty="0">
                <a:solidFill>
                  <a:srgbClr val="FFFF00"/>
                </a:solidFill>
              </a:rPr>
              <a:t>КАДРИ</a:t>
            </a:r>
            <a:r>
              <a:rPr lang="uk-UA" sz="2800" b="1" i="1" kern="0" dirty="0">
                <a:solidFill>
                  <a:schemeClr val="bg1"/>
                </a:solidFill>
              </a:rPr>
              <a:t>, для чого перед іменем цих таблиць установлюємо перемикач у положення (-).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660073-3F86-4BBD-9760-62193FA2A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88" t="25080" b="12184"/>
          <a:stretch/>
        </p:blipFill>
        <p:spPr>
          <a:xfrm>
            <a:off x="8597462" y="1196762"/>
            <a:ext cx="3522530" cy="55596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3633" y="6200775"/>
            <a:ext cx="5004258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207029</TotalTime>
  <Words>1149</Words>
  <Application>Microsoft Office PowerPoint</Application>
  <PresentationFormat>Произвольный</PresentationFormat>
  <Paragraphs>119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Створення звіту за допомогою конструктора звітів</vt:lpstr>
      <vt:lpstr>Запитання для самоперевірки знань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895</cp:revision>
  <dcterms:created xsi:type="dcterms:W3CDTF">2016-06-06T19:48:43Z</dcterms:created>
  <dcterms:modified xsi:type="dcterms:W3CDTF">2020-03-29T12:42:19Z</dcterms:modified>
</cp:coreProperties>
</file>