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726" r:id="rId3"/>
    <p:sldId id="1727" r:id="rId4"/>
    <p:sldId id="1728" r:id="rId5"/>
    <p:sldId id="1729" r:id="rId6"/>
    <p:sldId id="1734" r:id="rId7"/>
    <p:sldId id="1735" r:id="rId8"/>
    <p:sldId id="1736" r:id="rId9"/>
    <p:sldId id="1737" r:id="rId10"/>
    <p:sldId id="1730" r:id="rId11"/>
    <p:sldId id="1731" r:id="rId12"/>
    <p:sldId id="1738" r:id="rId13"/>
    <p:sldId id="1741" r:id="rId14"/>
    <p:sldId id="1743" r:id="rId15"/>
    <p:sldId id="1744" r:id="rId16"/>
    <p:sldId id="1745" r:id="rId17"/>
    <p:sldId id="1746" r:id="rId18"/>
    <p:sldId id="1354" r:id="rId19"/>
    <p:sldId id="643" r:id="rId20"/>
    <p:sldId id="261" r:id="rId21"/>
    <p:sldId id="304" r:id="rId2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9426B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із теми 1 –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7AC3CCA-C797-4891-BE02-D94E43425B78}" styleName="Помір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89" autoAdjust="0"/>
    <p:restoredTop sz="94660"/>
  </p:normalViewPr>
  <p:slideViewPr>
    <p:cSldViewPr snapToGrid="0">
      <p:cViewPr>
        <p:scale>
          <a:sx n="100" d="100"/>
          <a:sy n="100" d="100"/>
        </p:scale>
        <p:origin x="-732" y="-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8F7B198C-4D93-4D54-AE95-CB8EC82A86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23"/>
          <a:stretch/>
        </p:blipFill>
        <p:spPr>
          <a:xfrm>
            <a:off x="4005" y="0"/>
            <a:ext cx="4761672" cy="3761807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370286" y="3045082"/>
            <a:ext cx="244102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5400" b="1" i="1" dirty="0">
                <a:solidFill>
                  <a:srgbClr val="002060"/>
                </a:solidFill>
                <a:latin typeface="Arial" panose="020B0604020202020204" pitchFamily="34" charset="0"/>
              </a:rPr>
              <a:t>1</a:t>
            </a:r>
            <a:r>
              <a:rPr lang="uk-UA" sz="5400" b="1" i="1" dirty="0">
                <a:solidFill>
                  <a:srgbClr val="002060"/>
                </a:solidFill>
                <a:latin typeface="Arial" panose="020B0604020202020204" pitchFamily="34" charset="0"/>
              </a:rPr>
              <a:t>0</a:t>
            </a:r>
          </a:p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uk-UA" sz="5400" b="1" i="1" dirty="0">
                <a:solidFill>
                  <a:srgbClr val="002060"/>
                </a:solidFill>
                <a:latin typeface="Arial" panose="020B0604020202020204" pitchFamily="34" charset="0"/>
              </a:rPr>
              <a:t>(11)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29.03.2020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29.03.2020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545104" y="700372"/>
            <a:ext cx="948605" cy="527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1</a:t>
            </a:r>
            <a:r>
              <a:rPr lang="uk-UA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0</a:t>
            </a:r>
            <a:br>
              <a:rPr lang="uk-UA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</a:br>
            <a:r>
              <a:rPr lang="uk-UA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(11)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29.03.2020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29.03.2020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29.03.2020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29.03.2020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29.03.2020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29.03.2020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29.03.2020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29.03.2020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584394"/>
            <a:ext cx="7137066" cy="1801607"/>
          </a:xfrm>
        </p:spPr>
        <p:txBody>
          <a:bodyPr>
            <a:noAutofit/>
          </a:bodyPr>
          <a:lstStyle/>
          <a:p>
            <a:r>
              <a:rPr lang="uk-UA" sz="4800" dirty="0"/>
              <a:t>Запити з параметрами. Перехресні запити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2018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6628518" y="5944654"/>
            <a:ext cx="5563482" cy="913346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16</a:t>
            </a:r>
          </a:p>
        </p:txBody>
      </p: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xmlns="" id="{580DFE73-720E-4A26-9E42-EBC0A1B1646A}"/>
              </a:ext>
            </a:extLst>
          </p:cNvPr>
          <p:cNvGrpSpPr/>
          <p:nvPr/>
        </p:nvGrpSpPr>
        <p:grpSpPr>
          <a:xfrm>
            <a:off x="6562014" y="3662320"/>
            <a:ext cx="2314131" cy="2333067"/>
            <a:chOff x="4936414" y="2837275"/>
            <a:chExt cx="2545557" cy="2566387"/>
          </a:xfrm>
        </p:grpSpPr>
        <p:sp>
          <p:nvSpPr>
            <p:cNvPr id="8" name="Прямокутник 7">
              <a:extLst>
                <a:ext uri="{FF2B5EF4-FFF2-40B4-BE49-F238E27FC236}">
                  <a16:creationId xmlns:a16="http://schemas.microsoft.com/office/drawing/2014/main" xmlns="" id="{3488AA16-0965-45F7-A229-102143E754D5}"/>
                </a:ext>
              </a:extLst>
            </p:cNvPr>
            <p:cNvSpPr/>
            <p:nvPr/>
          </p:nvSpPr>
          <p:spPr>
            <a:xfrm>
              <a:off x="5009569" y="2909455"/>
              <a:ext cx="2453008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9" name="Picture 2" descr="access, microsoft, ms, office, services, suite, windows icon">
              <a:extLst>
                <a:ext uri="{FF2B5EF4-FFF2-40B4-BE49-F238E27FC236}">
                  <a16:creationId xmlns:a16="http://schemas.microsoft.com/office/drawing/2014/main" xmlns="" id="{A0B84689-E109-4C27-99BC-05DBC26E65C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51" t="11207" r="11875" b="11792"/>
            <a:stretch/>
          </p:blipFill>
          <p:spPr bwMode="auto">
            <a:xfrm>
              <a:off x="4936414" y="2837275"/>
              <a:ext cx="2545557" cy="256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proforma, request, sheet icon">
            <a:extLst>
              <a:ext uri="{FF2B5EF4-FFF2-40B4-BE49-F238E27FC236}">
                <a16:creationId xmlns:a16="http://schemas.microsoft.com/office/drawing/2014/main" xmlns="" id="{F50D290C-3905-4C50-B877-241115494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786" y="3577395"/>
            <a:ext cx="2521388" cy="252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6372225"/>
            <a:ext cx="4791075" cy="485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Запити з параметрами.</a:t>
            </a:r>
            <a:br>
              <a:rPr lang="uk-UA" dirty="0"/>
            </a:br>
            <a:r>
              <a:rPr lang="uk-UA" dirty="0"/>
              <a:t>Перехресні запити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Якщо потрібно здійснювати пошук прізвищ диспетчерів і експертів у кількох магазинах, то в запис Критерії поля Номер магазина необхідно увести іншу умову, а саме діапазон номерів магазинів, наприклад,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C22A0E0-CB82-410D-A4BB-7E34EE3C0FA6}"/>
              </a:ext>
            </a:extLst>
          </p:cNvPr>
          <p:cNvSpPr txBox="1"/>
          <p:nvPr/>
        </p:nvSpPr>
        <p:spPr>
          <a:xfrm>
            <a:off x="70929" y="3120159"/>
            <a:ext cx="12050142" cy="58477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&gt;[Більше якого?] </a:t>
            </a:r>
            <a:r>
              <a:rPr lang="en-US" sz="3200" b="1" i="1" kern="0" dirty="0">
                <a:solidFill>
                  <a:schemeClr val="bg1"/>
                </a:solidFill>
              </a:rPr>
              <a:t>And &lt;[</a:t>
            </a:r>
            <a:r>
              <a:rPr lang="uk-UA" sz="3200" b="1" i="1" kern="0" dirty="0">
                <a:solidFill>
                  <a:schemeClr val="bg1"/>
                </a:solidFill>
              </a:rPr>
              <a:t>Менше якого?]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A8F5A02-3C0E-4D17-BB04-7410244B2A10}"/>
              </a:ext>
            </a:extLst>
          </p:cNvPr>
          <p:cNvSpPr txBox="1"/>
          <p:nvPr/>
        </p:nvSpPr>
        <p:spPr>
          <a:xfrm>
            <a:off x="70929" y="3812448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процесі виконання запиту спочатку з'явиться повідомлення Більше якого?, а потім — Менше якого?, на які необхідно дати певну відповідь.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310F139-BD49-4494-AE67-6E265D75FF74}"/>
              </a:ext>
            </a:extLst>
          </p:cNvPr>
          <p:cNvSpPr txBox="1"/>
          <p:nvPr/>
        </p:nvSpPr>
        <p:spPr>
          <a:xfrm>
            <a:off x="1567543" y="5327315"/>
            <a:ext cx="10554607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Зазначимо, що один запит може містити кілька параметрів у різних полях.</a:t>
            </a:r>
          </a:p>
        </p:txBody>
      </p:sp>
      <p:pic>
        <p:nvPicPr>
          <p:cNvPr id="10" name="Picture 2" descr="attention, notice, warning icon">
            <a:extLst>
              <a:ext uri="{FF2B5EF4-FFF2-40B4-BE49-F238E27FC236}">
                <a16:creationId xmlns:a16="http://schemas.microsoft.com/office/drawing/2014/main" xmlns="" id="{F0E2BFE1-902A-4C20-A89A-7B98CA0C8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5302124"/>
            <a:ext cx="1349130" cy="134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05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6372225"/>
            <a:ext cx="4791075" cy="485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Запити з параметрами.</a:t>
            </a:r>
            <a:br>
              <a:rPr lang="uk-UA" dirty="0"/>
            </a:br>
            <a:r>
              <a:rPr lang="uk-UA" dirty="0"/>
              <a:t>Перехресні запити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3151683"/>
            <a:ext cx="7453399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Наприклад, із таблиці КАДРИ можна отримати кількість працівників усіх посад у кожному магазині. У записах можна мати назви посад, а в полях — номери магазинів. Заголовками полів можуть бути й деякі вирази.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8A177CC-E6AC-47C9-B45B-337843E8FD3E}"/>
              </a:ext>
            </a:extLst>
          </p:cNvPr>
          <p:cNvSpPr txBox="1"/>
          <p:nvPr/>
        </p:nvSpPr>
        <p:spPr>
          <a:xfrm>
            <a:off x="1403648" y="1196752"/>
            <a:ext cx="10718502" cy="181588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Перехресний запит </a:t>
            </a:r>
            <a:r>
              <a:rPr lang="uk-UA" sz="2800" b="1" i="1" kern="0" dirty="0">
                <a:solidFill>
                  <a:srgbClr val="FFFFFF"/>
                </a:solidFill>
              </a:rPr>
              <a:t>— це також запит на вибірку даних із можливостями групування записів. Групування можна виконувати як за значеннями полів, так і за значеннями записів.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8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xmlns="" id="{3212D7B5-CCA1-4C9D-A0C2-7ADE42568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rrows, cross, shuffle icon">
            <a:extLst>
              <a:ext uri="{FF2B5EF4-FFF2-40B4-BE49-F238E27FC236}">
                <a16:creationId xmlns:a16="http://schemas.microsoft.com/office/drawing/2014/main" xmlns="" id="{7F28345D-B87E-4257-BF54-1F61A2EC19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18" b="16118"/>
          <a:stretch/>
        </p:blipFill>
        <p:spPr bwMode="auto">
          <a:xfrm>
            <a:off x="7588467" y="3151682"/>
            <a:ext cx="4533808" cy="310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50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Запити з параметрами.</a:t>
            </a:r>
            <a:br>
              <a:rPr lang="uk-UA" dirty="0"/>
            </a:br>
            <a:r>
              <a:rPr lang="uk-UA" dirty="0"/>
              <a:t>Перехресні запити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створення перехресного запиту слід використати щонайменше три поля: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C3701D25-D5FB-43DE-8AC0-E9627750899E}"/>
              </a:ext>
            </a:extLst>
          </p:cNvPr>
          <p:cNvSpPr/>
          <p:nvPr/>
        </p:nvSpPr>
        <p:spPr>
          <a:xfrm>
            <a:off x="69850" y="2257045"/>
            <a:ext cx="3973050" cy="245008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поле для визначення заголовка записів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954E3A8A-D373-4D7F-9A49-39BB9D355B88}"/>
              </a:ext>
            </a:extLst>
          </p:cNvPr>
          <p:cNvSpPr/>
          <p:nvPr/>
        </p:nvSpPr>
        <p:spPr>
          <a:xfrm>
            <a:off x="4110552" y="2257045"/>
            <a:ext cx="3973050" cy="245008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поле для визначення заголовка полів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67A6CAE2-A82A-45A0-AF85-D51D80A5C83A}"/>
              </a:ext>
            </a:extLst>
          </p:cNvPr>
          <p:cNvSpPr/>
          <p:nvPr/>
        </p:nvSpPr>
        <p:spPr>
          <a:xfrm>
            <a:off x="8149100" y="2257045"/>
            <a:ext cx="3973050" cy="245008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поле для вибору значень, над якими будуть виконуватися обчислення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CB4C731-C0B2-469C-8FE1-47B2FE3F659F}"/>
              </a:ext>
            </a:extLst>
          </p:cNvPr>
          <p:cNvSpPr txBox="1"/>
          <p:nvPr/>
        </p:nvSpPr>
        <p:spPr>
          <a:xfrm>
            <a:off x="69850" y="4850754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режимі конструктора перехресний запит спочатку створюється як звичайний на вибірку даних, а потім установлюється режим перехресного запиту.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372225"/>
            <a:ext cx="4791075" cy="485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92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6372225"/>
            <a:ext cx="4791075" cy="485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Запити з параметрами.</a:t>
            </a:r>
            <a:br>
              <a:rPr lang="uk-UA" dirty="0"/>
            </a:br>
            <a:r>
              <a:rPr lang="uk-UA" dirty="0"/>
              <a:t>Перехресні запити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Розглянемо порядок створення перехресного запиту на конкретному прикладі.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7D0E0DE-692E-4E3B-94D4-EF627F0BCBA2}"/>
              </a:ext>
            </a:extLst>
          </p:cNvPr>
          <p:cNvSpPr txBox="1"/>
          <p:nvPr/>
        </p:nvSpPr>
        <p:spPr>
          <a:xfrm>
            <a:off x="72008" y="2246534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Приклад 2.</a:t>
            </a:r>
            <a:r>
              <a:rPr lang="uk-UA" sz="2800" b="1" i="1" kern="0" dirty="0">
                <a:solidFill>
                  <a:schemeClr val="bg1"/>
                </a:solidFill>
              </a:rPr>
              <a:t> Створити перехресний запит, за допомогою якого підраховується кількість працівників із кожної професії у кожному магазині.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88C0E7E-5E9F-4FF9-9F4D-C6C16F6778A1}"/>
              </a:ext>
            </a:extLst>
          </p:cNvPr>
          <p:cNvSpPr txBox="1"/>
          <p:nvPr/>
        </p:nvSpPr>
        <p:spPr>
          <a:xfrm>
            <a:off x="72008" y="3731045"/>
            <a:ext cx="12050142" cy="267765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Створюємо звичайний запит на вибірку даних у режимі </a:t>
            </a:r>
            <a:r>
              <a:rPr lang="uk-UA" sz="2800" b="1" i="1" kern="0" dirty="0">
                <a:solidFill>
                  <a:srgbClr val="FFFF00"/>
                </a:solidFill>
              </a:rPr>
              <a:t>Конструктор</a:t>
            </a:r>
            <a:r>
              <a:rPr lang="uk-UA" sz="2800" b="1" i="1" kern="0" dirty="0">
                <a:solidFill>
                  <a:schemeClr val="bg1"/>
                </a:solidFill>
              </a:rPr>
              <a:t>, для чого виконуємо команди Створити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uk-UA" sz="2800" b="1" i="1" kern="0" dirty="0">
                <a:solidFill>
                  <a:schemeClr val="bg1"/>
                </a:solidFill>
              </a:rPr>
              <a:t>Макет запиту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chemeClr val="bg1"/>
                </a:solidFill>
              </a:rPr>
              <a:t> Додати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uk-UA" sz="2800" b="1" i="1" kern="0" dirty="0">
                <a:solidFill>
                  <a:schemeClr val="bg1"/>
                </a:solidFill>
              </a:rPr>
              <a:t>Закрити. Перенесемо в таблицю Конструктора запиту поля Посада та Номер магазина. Виконуємо запит і переконуємося, що він функціонує правильно.</a:t>
            </a:r>
          </a:p>
        </p:txBody>
      </p:sp>
    </p:spTree>
    <p:extLst>
      <p:ext uri="{BB962C8B-B14F-4D97-AF65-F5344CB8AC3E}">
        <p14:creationId xmlns:p14="http://schemas.microsoft.com/office/powerpoint/2010/main" val="20610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6372225"/>
            <a:ext cx="4791075" cy="485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Запити з параметрами.</a:t>
            </a:r>
            <a:br>
              <a:rPr lang="uk-UA" dirty="0"/>
            </a:br>
            <a:r>
              <a:rPr lang="uk-UA" dirty="0"/>
              <a:t>Перехресні запити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7A51E7A-C8FF-4731-9993-552AEFB988AE}"/>
              </a:ext>
            </a:extLst>
          </p:cNvPr>
          <p:cNvSpPr txBox="1"/>
          <p:nvPr/>
        </p:nvSpPr>
        <p:spPr>
          <a:xfrm>
            <a:off x="70929" y="1806681"/>
            <a:ext cx="12050142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Перемикаємо запит у режим Конструктор та перетворюємо його на тип перехресний. Для цього в групі </a:t>
            </a:r>
            <a:r>
              <a:rPr lang="uk-UA" sz="2800" b="1" i="1" kern="0" dirty="0">
                <a:solidFill>
                  <a:srgbClr val="FFFF00"/>
                </a:solidFill>
              </a:rPr>
              <a:t>Тип запиту </a:t>
            </a:r>
            <a:r>
              <a:rPr lang="uk-UA" sz="2800" b="1" i="1" kern="0" dirty="0">
                <a:solidFill>
                  <a:schemeClr val="bg1"/>
                </a:solidFill>
              </a:rPr>
              <a:t>натискаємо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Перехресний</a:t>
            </a:r>
            <a:r>
              <a:rPr lang="uk-UA" sz="2800" b="1" i="1" kern="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3ECE55B-699D-4C27-9FA7-7FC79F88B0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2370"/>
          <a:stretch/>
        </p:blipFill>
        <p:spPr>
          <a:xfrm>
            <a:off x="1526568" y="3330925"/>
            <a:ext cx="9138863" cy="3266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C3C71B62-0364-4577-A38E-875D3DC74915}"/>
              </a:ext>
            </a:extLst>
          </p:cNvPr>
          <p:cNvSpPr/>
          <p:nvPr/>
        </p:nvSpPr>
        <p:spPr>
          <a:xfrm>
            <a:off x="4439816" y="4178060"/>
            <a:ext cx="1040869" cy="26103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:a16="http://schemas.microsoft.com/office/drawing/2014/main" xmlns="" id="{1624493F-00A6-421D-9FF4-EB394052D652}"/>
              </a:ext>
            </a:extLst>
          </p:cNvPr>
          <p:cNvSpPr/>
          <p:nvPr/>
        </p:nvSpPr>
        <p:spPr>
          <a:xfrm rot="18900000">
            <a:off x="4754513" y="3478591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146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6372225"/>
            <a:ext cx="4791075" cy="485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Запити з параметрами.</a:t>
            </a:r>
            <a:br>
              <a:rPr lang="uk-UA" dirty="0"/>
            </a:br>
            <a:r>
              <a:rPr lang="uk-UA" dirty="0"/>
              <a:t>Перехресні запити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7A51E7A-C8FF-4731-9993-552AEFB988AE}"/>
              </a:ext>
            </a:extLst>
          </p:cNvPr>
          <p:cNvSpPr txBox="1"/>
          <p:nvPr/>
        </p:nvSpPr>
        <p:spPr>
          <a:xfrm>
            <a:off x="70929" y="1806681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результаті в таблиці Конструктора запиту з'являться два нових </a:t>
            </a:r>
            <a:r>
              <a:rPr lang="uk-UA" sz="2800" b="1" i="1" kern="0" dirty="0" err="1">
                <a:solidFill>
                  <a:schemeClr val="bg1"/>
                </a:solidFill>
              </a:rPr>
              <a:t>записа</a:t>
            </a:r>
            <a:r>
              <a:rPr lang="uk-UA" sz="2800" b="1" i="1" kern="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D936C2D-7402-4157-AECB-C80924882010}"/>
              </a:ext>
            </a:extLst>
          </p:cNvPr>
          <p:cNvSpPr txBox="1"/>
          <p:nvPr/>
        </p:nvSpPr>
        <p:spPr>
          <a:xfrm>
            <a:off x="70930" y="2868506"/>
            <a:ext cx="4987672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Підсумок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4E44BCC-F7EF-44AA-83B4-227399FABA51}"/>
              </a:ext>
            </a:extLst>
          </p:cNvPr>
          <p:cNvSpPr txBox="1"/>
          <p:nvPr/>
        </p:nvSpPr>
        <p:spPr>
          <a:xfrm>
            <a:off x="7133399" y="2868506"/>
            <a:ext cx="4987672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Перехресний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D35AB36-5F1C-43EC-A79A-91BC6529C05B}"/>
              </a:ext>
            </a:extLst>
          </p:cNvPr>
          <p:cNvSpPr txBox="1"/>
          <p:nvPr/>
        </p:nvSpPr>
        <p:spPr>
          <a:xfrm>
            <a:off x="5170106" y="2868506"/>
            <a:ext cx="1849630" cy="58477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і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166035B-9243-4C68-B3CF-47920E2673EC}"/>
              </a:ext>
            </a:extLst>
          </p:cNvPr>
          <p:cNvSpPr txBox="1"/>
          <p:nvPr/>
        </p:nvSpPr>
        <p:spPr>
          <a:xfrm>
            <a:off x="70929" y="3560999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записі Підсумок обох полів не змінюємо значення Групування за.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B8E03E3-509B-480A-AEE1-6B217612ABF5}"/>
              </a:ext>
            </a:extLst>
          </p:cNvPr>
          <p:cNvSpPr txBox="1"/>
          <p:nvPr/>
        </p:nvSpPr>
        <p:spPr>
          <a:xfrm>
            <a:off x="69850" y="4660964"/>
            <a:ext cx="12050142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Клацаємо клітинку на перетині поля </a:t>
            </a:r>
            <a:r>
              <a:rPr lang="uk-UA" sz="2800" b="1" i="1" kern="0" dirty="0">
                <a:solidFill>
                  <a:srgbClr val="FFFF00"/>
                </a:solidFill>
              </a:rPr>
              <a:t>Посада</a:t>
            </a:r>
            <a:r>
              <a:rPr lang="uk-UA" sz="2800" b="1" i="1" kern="0" dirty="0">
                <a:solidFill>
                  <a:schemeClr val="bg1"/>
                </a:solidFill>
              </a:rPr>
              <a:t> й запису </a:t>
            </a:r>
            <a:r>
              <a:rPr lang="uk-UA" sz="2800" b="1" i="1" kern="0" dirty="0">
                <a:solidFill>
                  <a:srgbClr val="FFFF00"/>
                </a:solidFill>
              </a:rPr>
              <a:t>Перехресний</a:t>
            </a:r>
            <a:r>
              <a:rPr lang="uk-UA" sz="2800" b="1" i="1" kern="0" dirty="0">
                <a:solidFill>
                  <a:schemeClr val="bg1"/>
                </a:solidFill>
              </a:rPr>
              <a:t> і вибираємо зі списку, що розкриється, </a:t>
            </a:r>
            <a:r>
              <a:rPr lang="uk-UA" sz="2800" b="1" i="1" kern="0" dirty="0">
                <a:solidFill>
                  <a:srgbClr val="FFFF00"/>
                </a:solidFill>
              </a:rPr>
              <a:t>Заголовок рядка</a:t>
            </a:r>
            <a:r>
              <a:rPr lang="uk-UA" sz="2800" b="1" i="1" kern="0" dirty="0">
                <a:solidFill>
                  <a:schemeClr val="bg1"/>
                </a:solidFill>
              </a:rPr>
              <a:t>, а в полі </a:t>
            </a:r>
            <a:r>
              <a:rPr lang="uk-UA" sz="2800" b="1" i="1" kern="0" dirty="0">
                <a:solidFill>
                  <a:srgbClr val="FFFF00"/>
                </a:solidFill>
              </a:rPr>
              <a:t>Номер магазина </a:t>
            </a:r>
            <a:r>
              <a:rPr lang="uk-UA" sz="2800" b="1" i="1" kern="0" dirty="0">
                <a:solidFill>
                  <a:schemeClr val="bg1"/>
                </a:solidFill>
              </a:rPr>
              <a:t>цього самого запису — </a:t>
            </a:r>
            <a:r>
              <a:rPr lang="uk-UA" sz="2800" b="1" i="1" kern="0" dirty="0">
                <a:solidFill>
                  <a:srgbClr val="FFFF00"/>
                </a:solidFill>
              </a:rPr>
              <a:t>Заголовок стовпця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862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  <p:bldP spid="11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6372225"/>
            <a:ext cx="4791075" cy="485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Запити з параметрами.</a:t>
            </a:r>
            <a:br>
              <a:rPr lang="uk-UA" dirty="0"/>
            </a:br>
            <a:r>
              <a:rPr lang="uk-UA" dirty="0"/>
              <a:t>Перехресні запити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7A51E7A-C8FF-4731-9993-552AEFB988AE}"/>
              </a:ext>
            </a:extLst>
          </p:cNvPr>
          <p:cNvSpPr txBox="1"/>
          <p:nvPr/>
        </p:nvSpPr>
        <p:spPr>
          <a:xfrm>
            <a:off x="70929" y="1806681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трете поле таблиці Конструктора запиту </a:t>
            </a:r>
            <a:r>
              <a:rPr lang="uk-UA" sz="2800" b="1" i="1" kern="0" dirty="0" err="1">
                <a:solidFill>
                  <a:schemeClr val="bg1"/>
                </a:solidFill>
              </a:rPr>
              <a:t>переносимо</a:t>
            </a:r>
            <a:r>
              <a:rPr lang="uk-UA" sz="2800" b="1" i="1" kern="0" dirty="0">
                <a:solidFill>
                  <a:schemeClr val="bg1"/>
                </a:solidFill>
              </a:rPr>
              <a:t> поле </a:t>
            </a:r>
            <a:r>
              <a:rPr lang="uk-UA" sz="2800" b="1" i="1" kern="0" dirty="0">
                <a:solidFill>
                  <a:srgbClr val="FFFF00"/>
                </a:solidFill>
              </a:rPr>
              <a:t>Номер магазина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6942B9CC-D2C3-43A1-9BBA-9C945ACBD52F}"/>
              </a:ext>
            </a:extLst>
          </p:cNvPr>
          <p:cNvSpPr/>
          <p:nvPr/>
        </p:nvSpPr>
        <p:spPr>
          <a:xfrm>
            <a:off x="70929" y="2885205"/>
            <a:ext cx="3973050" cy="13714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записі </a:t>
            </a:r>
            <a:r>
              <a:rPr lang="uk-UA" sz="2800" b="1" i="1" kern="0" dirty="0">
                <a:solidFill>
                  <a:srgbClr val="FFFF00"/>
                </a:solidFill>
              </a:rPr>
              <a:t>Підсумок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xmlns="" id="{FCC15AC8-1242-47DD-9A80-ADF62CD06D37}"/>
              </a:ext>
            </a:extLst>
          </p:cNvPr>
          <p:cNvSpPr/>
          <p:nvPr/>
        </p:nvSpPr>
        <p:spPr>
          <a:xfrm>
            <a:off x="4111631" y="2885205"/>
            <a:ext cx="3973050" cy="13714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 запис </a:t>
            </a:r>
            <a:r>
              <a:rPr lang="uk-UA" sz="2800" b="1" i="1" kern="0" dirty="0">
                <a:solidFill>
                  <a:srgbClr val="FFFF00"/>
                </a:solidFill>
              </a:rPr>
              <a:t>Перехресний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9646CED1-DCEE-437F-AD49-DC060896F294}"/>
              </a:ext>
            </a:extLst>
          </p:cNvPr>
          <p:cNvSpPr/>
          <p:nvPr/>
        </p:nvSpPr>
        <p:spPr>
          <a:xfrm>
            <a:off x="8150179" y="2885205"/>
            <a:ext cx="3973050" cy="13714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записі Сортування першого поля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xmlns="" id="{74CB5D6C-062E-4BCF-ACA6-2D784D2998CA}"/>
              </a:ext>
            </a:extLst>
          </p:cNvPr>
          <p:cNvSpPr/>
          <p:nvPr/>
        </p:nvSpPr>
        <p:spPr>
          <a:xfrm>
            <a:off x="70929" y="4381107"/>
            <a:ext cx="3973050" cy="228285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встановлюємо функцію </a:t>
            </a:r>
            <a:r>
              <a:rPr lang="uk-UA" sz="2800" b="1" i="1" kern="0" dirty="0">
                <a:solidFill>
                  <a:srgbClr val="FFFF00"/>
                </a:solidFill>
              </a:rPr>
              <a:t>Кількість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xmlns="" id="{8D7631C0-A9FE-447A-B437-204B29A78FCC}"/>
              </a:ext>
            </a:extLst>
          </p:cNvPr>
          <p:cNvSpPr/>
          <p:nvPr/>
        </p:nvSpPr>
        <p:spPr>
          <a:xfrm>
            <a:off x="4111631" y="4381107"/>
            <a:ext cx="3973050" cy="228285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встановлюємо функцію </a:t>
            </a:r>
            <a:r>
              <a:rPr lang="uk-UA" sz="2800" b="1" i="1" kern="0" dirty="0">
                <a:solidFill>
                  <a:srgbClr val="FFFF00"/>
                </a:solidFill>
              </a:rPr>
              <a:t>Значення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xmlns="" id="{6FDBB822-F89D-45FE-A1D4-64DFF6E0E488}"/>
              </a:ext>
            </a:extLst>
          </p:cNvPr>
          <p:cNvSpPr/>
          <p:nvPr/>
        </p:nvSpPr>
        <p:spPr>
          <a:xfrm>
            <a:off x="8150179" y="4381107"/>
            <a:ext cx="3973050" cy="228285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можна встановити необхідне сортування записів.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69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6372225"/>
            <a:ext cx="4791075" cy="485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Запити з параметрами.</a:t>
            </a:r>
            <a:br>
              <a:rPr lang="uk-UA" dirty="0"/>
            </a:br>
            <a:r>
              <a:rPr lang="uk-UA" dirty="0"/>
              <a:t>Перехресні запити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7A51E7A-C8FF-4731-9993-552AEFB988AE}"/>
              </a:ext>
            </a:extLst>
          </p:cNvPr>
          <p:cNvSpPr txBox="1"/>
          <p:nvPr/>
        </p:nvSpPr>
        <p:spPr>
          <a:xfrm>
            <a:off x="70929" y="1806681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Таблиця Конструктора запиту буде мати вміст, зображений на рисунку.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397EAC2-D993-42E0-839F-F03C68CB3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008" y="2924886"/>
            <a:ext cx="10647984" cy="3443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625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для самоперевірки знань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запити називають запитами з параметрами?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0929" y="1818691"/>
            <a:ext cx="1205014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Які поля обов'язково використовуються в перехресних запитах?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9850" y="287263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Наведіть приклад запиту з параметрами.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F99599C-B348-4D4A-98AD-D6874981D0C8}"/>
              </a:ext>
            </a:extLst>
          </p:cNvPr>
          <p:cNvSpPr txBox="1"/>
          <p:nvPr/>
        </p:nvSpPr>
        <p:spPr>
          <a:xfrm>
            <a:off x="70929" y="3517629"/>
            <a:ext cx="12049063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Поясніть сутність перехресного запиту.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D273129-A22D-40B1-AD5E-F9A38C216695}"/>
              </a:ext>
            </a:extLst>
          </p:cNvPr>
          <p:cNvSpPr txBox="1"/>
          <p:nvPr/>
        </p:nvSpPr>
        <p:spPr>
          <a:xfrm>
            <a:off x="76902" y="4157394"/>
            <a:ext cx="10447794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Поясніть порядок створення запиту з параметрами.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643BB42-902D-4659-A81D-B053389052A1}"/>
              </a:ext>
            </a:extLst>
          </p:cNvPr>
          <p:cNvSpPr txBox="1"/>
          <p:nvPr/>
        </p:nvSpPr>
        <p:spPr>
          <a:xfrm>
            <a:off x="76902" y="5215713"/>
            <a:ext cx="10453767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Поясніть порядок створення перехресного запиту.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6372225"/>
            <a:ext cx="4791075" cy="485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6372225"/>
            <a:ext cx="4791075" cy="485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003" y="1272160"/>
            <a:ext cx="4659625" cy="53478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3.4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</a:t>
            </a:r>
            <a:r>
              <a:rPr kumimoji="0" lang="uk-UA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с.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55-58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13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372225"/>
            <a:ext cx="4791075" cy="485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Запити з параметрами.</a:t>
            </a:r>
            <a:br>
              <a:rPr lang="uk-UA" dirty="0"/>
            </a:br>
            <a:r>
              <a:rPr lang="uk-UA" dirty="0"/>
              <a:t>Перехресні запити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Ми вже розглядали запити з постійними критеріями, тобто запити, у процесі повторного виконання яких критерій відбору записів не змінювався. Але на практиці виникає необхідність змінювати ці критерії.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4D62557-E8FF-4ECB-94E5-A07123940E68}"/>
              </a:ext>
            </a:extLst>
          </p:cNvPr>
          <p:cNvSpPr txBox="1"/>
          <p:nvPr/>
        </p:nvSpPr>
        <p:spPr>
          <a:xfrm>
            <a:off x="72008" y="3130667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Наприклад, 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xmlns="" id="{97F850DE-7397-47B0-8EE0-E9454686DF80}"/>
              </a:ext>
            </a:extLst>
          </p:cNvPr>
          <p:cNvSpPr/>
          <p:nvPr/>
        </p:nvSpPr>
        <p:spPr>
          <a:xfrm>
            <a:off x="77472" y="3750765"/>
            <a:ext cx="6880376" cy="191047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під час першого виконання запиту необхідно вибрати з таблиці КАДРИ прізвища диспетчерів зі стажем роботи понад 15 років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AA0FEDEF-5F63-4164-BE96-D1DDCE61850A}"/>
              </a:ext>
            </a:extLst>
          </p:cNvPr>
          <p:cNvSpPr/>
          <p:nvPr/>
        </p:nvSpPr>
        <p:spPr>
          <a:xfrm>
            <a:off x="7083972" y="3750765"/>
            <a:ext cx="5045800" cy="191047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а під час другого — прізвища диспетчерів зі стажем роботи більше 10 років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CB5F1E9-4F7A-4EAB-B7B7-67C349E33B67}"/>
              </a:ext>
            </a:extLst>
          </p:cNvPr>
          <p:cNvSpPr txBox="1"/>
          <p:nvPr/>
        </p:nvSpPr>
        <p:spPr>
          <a:xfrm>
            <a:off x="79631" y="5798472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Такі дії можна виконувати за допомогою </a:t>
            </a:r>
            <a:r>
              <a:rPr lang="uk-UA" sz="2800" b="1" i="1" kern="0" dirty="0">
                <a:solidFill>
                  <a:srgbClr val="FFFF00"/>
                </a:solidFill>
              </a:rPr>
              <a:t>запитів із параметрами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55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6372225"/>
            <a:ext cx="4791075" cy="485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9" y="1272160"/>
            <a:ext cx="4659626" cy="53478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57397"/>
              <a:gd name="adj2" fmla="val 184982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ru-RU" dirty="0"/>
              <a:t>58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xmlns="" id="{245D5766-B96E-4545-9CA4-E7EEC57F1C8C}"/>
              </a:ext>
            </a:extLst>
          </p:cNvPr>
          <p:cNvGrpSpPr/>
          <p:nvPr/>
        </p:nvGrpSpPr>
        <p:grpSpPr>
          <a:xfrm>
            <a:off x="6562014" y="3662320"/>
            <a:ext cx="2314131" cy="2333067"/>
            <a:chOff x="4936414" y="2837275"/>
            <a:chExt cx="2545557" cy="2566387"/>
          </a:xfrm>
        </p:grpSpPr>
        <p:sp>
          <p:nvSpPr>
            <p:cNvPr id="8" name="Прямокутник 7">
              <a:extLst>
                <a:ext uri="{FF2B5EF4-FFF2-40B4-BE49-F238E27FC236}">
                  <a16:creationId xmlns:a16="http://schemas.microsoft.com/office/drawing/2014/main" xmlns="" id="{1BFBEC8C-A65B-4BAC-A700-0AACF4C6327A}"/>
                </a:ext>
              </a:extLst>
            </p:cNvPr>
            <p:cNvSpPr/>
            <p:nvPr/>
          </p:nvSpPr>
          <p:spPr>
            <a:xfrm>
              <a:off x="5009569" y="2909455"/>
              <a:ext cx="2453008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9" name="Picture 2" descr="access, microsoft, ms, office, services, suite, windows icon">
              <a:extLst>
                <a:ext uri="{FF2B5EF4-FFF2-40B4-BE49-F238E27FC236}">
                  <a16:creationId xmlns:a16="http://schemas.microsoft.com/office/drawing/2014/main" xmlns="" id="{E5DBC456-9D98-499F-8576-7AD9DCB87E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51" t="11207" r="11875" b="11792"/>
            <a:stretch/>
          </p:blipFill>
          <p:spPr bwMode="auto">
            <a:xfrm>
              <a:off x="4936414" y="2837275"/>
              <a:ext cx="2545557" cy="256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Підзаголовок 2">
            <a:extLst>
              <a:ext uri="{FF2B5EF4-FFF2-40B4-BE49-F238E27FC236}">
                <a16:creationId xmlns:a16="http://schemas.microsoft.com/office/drawing/2014/main" xmlns="" id="{344007F2-3680-4034-9226-0551AEE1327D}"/>
              </a:ext>
            </a:extLst>
          </p:cNvPr>
          <p:cNvSpPr txBox="1">
            <a:spLocks/>
          </p:cNvSpPr>
          <p:nvPr/>
        </p:nvSpPr>
        <p:spPr>
          <a:xfrm>
            <a:off x="5032382" y="3184362"/>
            <a:ext cx="7138989" cy="403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uk-UA" sz="1600" b="1">
                <a:solidFill>
                  <a:srgbClr val="FFFFFF"/>
                </a:solidFill>
              </a:rPr>
              <a:t>За навчальною програмою 2018 року</a:t>
            </a:r>
            <a:endParaRPr lang="uk-UA" sz="1600" b="1" dirty="0">
              <a:solidFill>
                <a:srgbClr val="FFFFFF"/>
              </a:solidFill>
            </a:endParaRPr>
          </a:p>
        </p:txBody>
      </p:sp>
      <p:pic>
        <p:nvPicPr>
          <p:cNvPr id="13" name="Picture 2" descr="proforma, request, sheet icon">
            <a:extLst>
              <a:ext uri="{FF2B5EF4-FFF2-40B4-BE49-F238E27FC236}">
                <a16:creationId xmlns:a16="http://schemas.microsoft.com/office/drawing/2014/main" xmlns="" id="{4A27E221-97C0-4F62-98D4-25FB3611E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786" y="3577395"/>
            <a:ext cx="2521388" cy="252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круглена прямокутна виноска 5"/>
          <p:cNvSpPr/>
          <p:nvPr/>
        </p:nvSpPr>
        <p:spPr>
          <a:xfrm>
            <a:off x="6628518" y="5944654"/>
            <a:ext cx="5563482" cy="913346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16</a:t>
            </a:r>
          </a:p>
        </p:txBody>
      </p:sp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6372225"/>
            <a:ext cx="4791075" cy="485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Запити з параметрами.</a:t>
            </a:r>
            <a:br>
              <a:rPr lang="uk-UA" dirty="0"/>
            </a:br>
            <a:r>
              <a:rPr lang="uk-UA" dirty="0"/>
              <a:t>Перехресні запити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3582602"/>
            <a:ext cx="8809233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 запитами з параметрами на початку їх виконання на екран видаються повідомлення про необхідність уведення нового критерію (виразу). Методика, створення запиту такого типу мало відрізняється від методики створення звичайного запиту.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699AE48-5FB8-4470-B03C-AD545E481CD4}"/>
              </a:ext>
            </a:extLst>
          </p:cNvPr>
          <p:cNvSpPr txBox="1"/>
          <p:nvPr/>
        </p:nvSpPr>
        <p:spPr>
          <a:xfrm>
            <a:off x="1403648" y="1196752"/>
            <a:ext cx="10718502" cy="2246769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Запит з параметрами </a:t>
            </a:r>
            <a:r>
              <a:rPr lang="uk-UA" sz="2800" b="1" i="1" kern="0" dirty="0">
                <a:solidFill>
                  <a:srgbClr val="FFFFFF"/>
                </a:solidFill>
              </a:rPr>
              <a:t>— це запит, у процесі виконання якого пропонується ввести деякі дані, наприклад умову, яку потрібно вставити в поле. Їх ще називають </a:t>
            </a:r>
            <a:r>
              <a:rPr lang="uk-UA" sz="2800" b="1" i="1" kern="0" dirty="0">
                <a:solidFill>
                  <a:srgbClr val="FFFF00"/>
                </a:solidFill>
              </a:rPr>
              <a:t>запитами зі змінними критеріями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8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xmlns="" id="{EFFE7B61-28F6-4460-912F-A06010F11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eynote, parameters icon">
            <a:extLst>
              <a:ext uri="{FF2B5EF4-FFF2-40B4-BE49-F238E27FC236}">
                <a16:creationId xmlns:a16="http://schemas.microsoft.com/office/drawing/2014/main" xmlns="" id="{2950D064-2E4F-4228-90B1-529011153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448" y="3582602"/>
            <a:ext cx="3108543" cy="310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6372225"/>
            <a:ext cx="4791075" cy="485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Запити з параметрами.</a:t>
            </a:r>
            <a:br>
              <a:rPr lang="uk-UA" dirty="0"/>
            </a:br>
            <a:r>
              <a:rPr lang="uk-UA" dirty="0"/>
              <a:t>Перехресні запити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Приклад 1.</a:t>
            </a:r>
            <a:r>
              <a:rPr lang="uk-UA" sz="2800" b="1" i="1" kern="0" dirty="0">
                <a:solidFill>
                  <a:schemeClr val="bg1"/>
                </a:solidFill>
              </a:rPr>
              <a:t> Розробити запит з іменем Запит_6, за допомогою якого з БД </a:t>
            </a:r>
            <a:r>
              <a:rPr lang="en-US" sz="2800" b="1" i="1" kern="0" dirty="0" err="1">
                <a:solidFill>
                  <a:srgbClr val="FFFF00"/>
                </a:solidFill>
              </a:rPr>
              <a:t>atb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вибираються прізвища працівників за спеціальністю «диспетчер» і «експерт» із магазинів, номери яких уводяться в процесі виконання запиту.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7A8C89F-34A6-4441-B8E3-0FC90B22C06E}"/>
              </a:ext>
            </a:extLst>
          </p:cNvPr>
          <p:cNvSpPr txBox="1"/>
          <p:nvPr/>
        </p:nvSpPr>
        <p:spPr>
          <a:xfrm>
            <a:off x="70929" y="3516899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Результуючі записи мають містити поля: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36E676CC-6D44-42B4-86A0-452CC96BD321}"/>
              </a:ext>
            </a:extLst>
          </p:cNvPr>
          <p:cNvSpPr/>
          <p:nvPr/>
        </p:nvSpPr>
        <p:spPr>
          <a:xfrm>
            <a:off x="123668" y="4122024"/>
            <a:ext cx="5972332" cy="109110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 таблиці МАГАЗИНИ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5E3045CA-3FAD-402D-B269-324C4F5FDA26}"/>
              </a:ext>
            </a:extLst>
          </p:cNvPr>
          <p:cNvSpPr/>
          <p:nvPr/>
        </p:nvSpPr>
        <p:spPr>
          <a:xfrm>
            <a:off x="6148739" y="4122024"/>
            <a:ext cx="5972332" cy="109110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 таблиці КАДРИ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B845371B-218A-47B1-9562-378BAAF9B2F3}"/>
              </a:ext>
            </a:extLst>
          </p:cNvPr>
          <p:cNvSpPr/>
          <p:nvPr/>
        </p:nvSpPr>
        <p:spPr>
          <a:xfrm>
            <a:off x="68770" y="5295036"/>
            <a:ext cx="5972332" cy="109110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Номер магазина й Адреса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D54CCF18-B0AD-4D56-BE01-EA7AA3D1FCD1}"/>
              </a:ext>
            </a:extLst>
          </p:cNvPr>
          <p:cNvSpPr/>
          <p:nvPr/>
        </p:nvSpPr>
        <p:spPr>
          <a:xfrm>
            <a:off x="6148739" y="5295036"/>
            <a:ext cx="5972332" cy="109110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Прізвище й Посада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40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6372225"/>
            <a:ext cx="4791075" cy="485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Запити з параметрами.</a:t>
            </a:r>
            <a:br>
              <a:rPr lang="uk-UA" dirty="0"/>
            </a:br>
            <a:r>
              <a:rPr lang="uk-UA" dirty="0"/>
              <a:t>Перехресні запити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Порядок розроблення запиту може бути таким.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7A51E7A-C8FF-4731-9993-552AEFB988AE}"/>
              </a:ext>
            </a:extLst>
          </p:cNvPr>
          <p:cNvSpPr txBox="1"/>
          <p:nvPr/>
        </p:nvSpPr>
        <p:spPr>
          <a:xfrm>
            <a:off x="70929" y="1806681"/>
            <a:ext cx="12050142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Відкриваємо БД </a:t>
            </a:r>
            <a:r>
              <a:rPr lang="en-US" sz="2800" b="1" i="1" kern="0" dirty="0" err="1">
                <a:solidFill>
                  <a:srgbClr val="FFFF00"/>
                </a:solidFill>
              </a:rPr>
              <a:t>atb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і виконуємо команду </a:t>
            </a:r>
            <a:r>
              <a:rPr lang="uk-UA" sz="2800" b="1" i="1" kern="0" dirty="0">
                <a:solidFill>
                  <a:srgbClr val="FFFF00"/>
                </a:solidFill>
              </a:rPr>
              <a:t>Створення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Макет запиту</a:t>
            </a:r>
            <a:r>
              <a:rPr lang="uk-UA" sz="2800" b="1" i="1" kern="0" dirty="0">
                <a:solidFill>
                  <a:schemeClr val="bg1"/>
                </a:solidFill>
              </a:rPr>
              <a:t>. Виділяємо обидві таблиці, натискаємо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Додати</a:t>
            </a:r>
            <a:r>
              <a:rPr lang="uk-UA" sz="2800" b="1" i="1" kern="0" dirty="0">
                <a:solidFill>
                  <a:schemeClr val="bg1"/>
                </a:solidFill>
              </a:rPr>
              <a:t> й закриваємо вікно </a:t>
            </a:r>
            <a:r>
              <a:rPr lang="uk-UA" sz="2800" b="1" i="1" kern="0" dirty="0">
                <a:solidFill>
                  <a:srgbClr val="FFFF00"/>
                </a:solidFill>
              </a:rPr>
              <a:t>Відображення таблиці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698433F-3CA8-4990-9981-BAA07B6471F7}"/>
              </a:ext>
            </a:extLst>
          </p:cNvPr>
          <p:cNvSpPr txBox="1"/>
          <p:nvPr/>
        </p:nvSpPr>
        <p:spPr>
          <a:xfrm>
            <a:off x="70929" y="3709261"/>
            <a:ext cx="6739774" cy="267765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Із таблиці МАГАЗИНИ </a:t>
            </a:r>
            <a:r>
              <a:rPr lang="uk-UA" sz="2800" b="1" i="1" kern="0" dirty="0" err="1">
                <a:solidFill>
                  <a:schemeClr val="bg1"/>
                </a:solidFill>
              </a:rPr>
              <a:t>переносимо</a:t>
            </a:r>
            <a:r>
              <a:rPr lang="uk-UA" sz="2800" b="1" i="1" kern="0" dirty="0">
                <a:solidFill>
                  <a:schemeClr val="bg1"/>
                </a:solidFill>
              </a:rPr>
              <a:t> в таблицю конструктора поля Номер магазина й Адреса, а з таблиці КАДРИ — поля Прізвище та Посада.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6EC4ED8-A3EC-49F8-A922-A2AC71EF8B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289" t="21627" r="30214" b="40230"/>
          <a:stretch/>
        </p:blipFill>
        <p:spPr>
          <a:xfrm>
            <a:off x="6960494" y="3709262"/>
            <a:ext cx="5108027" cy="2677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349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372225"/>
            <a:ext cx="4791075" cy="485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Запити з параметрами.</a:t>
            </a:r>
            <a:br>
              <a:rPr lang="uk-UA" dirty="0"/>
            </a:br>
            <a:r>
              <a:rPr lang="uk-UA" dirty="0"/>
              <a:t>Перехресні запити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7A51E7A-C8FF-4731-9993-552AEFB988AE}"/>
              </a:ext>
            </a:extLst>
          </p:cNvPr>
          <p:cNvSpPr txBox="1"/>
          <p:nvPr/>
        </p:nvSpPr>
        <p:spPr>
          <a:xfrm>
            <a:off x="70929" y="1806681"/>
            <a:ext cx="12050142" cy="483209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 умові завдання визначено, що за допомогою запиту мають відбиратися записи лише за посадами «диспетчер» і «експерт», тобто ця умова є незмінною. Тому в комірку на перетині запису Критерії і поля Посада вводимо вираз </a:t>
            </a:r>
            <a:r>
              <a:rPr lang="uk-UA" sz="2800" b="1" i="1" kern="0" dirty="0">
                <a:solidFill>
                  <a:srgbClr val="FFFF00"/>
                </a:solidFill>
              </a:rPr>
              <a:t>"диспетчер" </a:t>
            </a:r>
            <a:r>
              <a:rPr lang="uk-UA" sz="2800" b="1" i="1" kern="0" dirty="0" err="1">
                <a:solidFill>
                  <a:srgbClr val="FFFF00"/>
                </a:solidFill>
              </a:rPr>
              <a:t>Or</a:t>
            </a:r>
            <a:r>
              <a:rPr lang="uk-UA" sz="2800" b="1" i="1" kern="0" dirty="0">
                <a:solidFill>
                  <a:srgbClr val="FFFF00"/>
                </a:solidFill>
              </a:rPr>
              <a:t> "експерт"</a:t>
            </a:r>
            <a:r>
              <a:rPr lang="uk-UA" sz="2800" b="1" i="1" kern="0" dirty="0">
                <a:solidFill>
                  <a:schemeClr val="bg1"/>
                </a:solidFill>
              </a:rPr>
              <a:t>. Кожного разу після запуску на виконання запиту користувач може вводити будь-який номер магазина. Тому на перетині запису </a:t>
            </a:r>
            <a:r>
              <a:rPr lang="uk-UA" sz="2800" b="1" i="1" kern="0" dirty="0">
                <a:solidFill>
                  <a:srgbClr val="FFFF00"/>
                </a:solidFill>
              </a:rPr>
              <a:t>Критерії</a:t>
            </a:r>
            <a:r>
              <a:rPr lang="uk-UA" sz="2800" b="1" i="1" kern="0" dirty="0">
                <a:solidFill>
                  <a:schemeClr val="bg1"/>
                </a:solidFill>
              </a:rPr>
              <a:t> і поля </a:t>
            </a:r>
            <a:r>
              <a:rPr lang="uk-UA" sz="2800" b="1" i="1" kern="0" dirty="0">
                <a:solidFill>
                  <a:srgbClr val="FFFF00"/>
                </a:solidFill>
              </a:rPr>
              <a:t>Номер магазина </a:t>
            </a:r>
            <a:r>
              <a:rPr lang="uk-UA" sz="2800" b="1" i="1" kern="0" dirty="0">
                <a:solidFill>
                  <a:schemeClr val="bg1"/>
                </a:solidFill>
              </a:rPr>
              <a:t>можна увести, наприклад, такий текст </a:t>
            </a:r>
            <a:r>
              <a:rPr lang="uk-UA" sz="2800" b="1" i="1" kern="0" dirty="0">
                <a:solidFill>
                  <a:srgbClr val="FFFF00"/>
                </a:solidFill>
              </a:rPr>
              <a:t>[У яких магазинах?]</a:t>
            </a:r>
            <a:r>
              <a:rPr lang="uk-UA" sz="2800" b="1" i="1" kern="0" dirty="0">
                <a:solidFill>
                  <a:schemeClr val="bg1"/>
                </a:solidFill>
              </a:rPr>
              <a:t>. Головне в тому, щоб текст містився у квадратних дужках.</a:t>
            </a:r>
          </a:p>
        </p:txBody>
      </p:sp>
    </p:spTree>
    <p:extLst>
      <p:ext uri="{BB962C8B-B14F-4D97-AF65-F5344CB8AC3E}">
        <p14:creationId xmlns:p14="http://schemas.microsoft.com/office/powerpoint/2010/main" val="107121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372225"/>
            <a:ext cx="4791075" cy="485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Запити з параметрами.</a:t>
            </a:r>
            <a:br>
              <a:rPr lang="uk-UA" dirty="0"/>
            </a:br>
            <a:r>
              <a:rPr lang="uk-UA" dirty="0"/>
              <a:t>Перехресні запити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7A51E7A-C8FF-4731-9993-552AEFB988AE}"/>
              </a:ext>
            </a:extLst>
          </p:cNvPr>
          <p:cNvSpPr txBox="1"/>
          <p:nvPr/>
        </p:nvSpPr>
        <p:spPr>
          <a:xfrm>
            <a:off x="70929" y="1806681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результаті отримаємо запит у режимі Конструктор, зображений на рисунку.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78D130B-962A-4BC6-A603-939F3D790B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627" b="31674"/>
          <a:stretch/>
        </p:blipFill>
        <p:spPr>
          <a:xfrm>
            <a:off x="1136401" y="2916735"/>
            <a:ext cx="9919197" cy="3476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191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6372225"/>
            <a:ext cx="4791075" cy="485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Запити з параметрами.</a:t>
            </a:r>
            <a:br>
              <a:rPr lang="uk-UA" dirty="0"/>
            </a:br>
            <a:r>
              <a:rPr lang="uk-UA" dirty="0"/>
              <a:t>Перехресні запити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7A51E7A-C8FF-4731-9993-552AEFB988AE}"/>
              </a:ext>
            </a:extLst>
          </p:cNvPr>
          <p:cNvSpPr txBox="1"/>
          <p:nvPr/>
        </p:nvSpPr>
        <p:spPr>
          <a:xfrm>
            <a:off x="70929" y="1806681"/>
            <a:ext cx="12050142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Зберігаємо й виконуємо Запит_6. На екрані висвітиться вікно </a:t>
            </a:r>
            <a:r>
              <a:rPr lang="uk-UA" sz="2800" b="1" i="1" kern="0" dirty="0">
                <a:solidFill>
                  <a:srgbClr val="FFFF00"/>
                </a:solidFill>
              </a:rPr>
              <a:t>Введення значення параметра </a:t>
            </a:r>
            <a:r>
              <a:rPr lang="uk-UA" sz="2800" b="1" i="1" kern="0" dirty="0">
                <a:solidFill>
                  <a:schemeClr val="bg1"/>
                </a:solidFill>
              </a:rPr>
              <a:t>із запитанням </a:t>
            </a:r>
            <a:r>
              <a:rPr lang="uk-UA" sz="2800" b="1" i="1" kern="0" dirty="0">
                <a:solidFill>
                  <a:srgbClr val="FFFF00"/>
                </a:solidFill>
              </a:rPr>
              <a:t>У яких магазинах?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06D5FEE-3A06-453D-AA9E-5620127E7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144" y="3386960"/>
            <a:ext cx="6675712" cy="2962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181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372225"/>
            <a:ext cx="4791075" cy="485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Запити з параметрами.</a:t>
            </a:r>
            <a:br>
              <a:rPr lang="uk-UA" dirty="0"/>
            </a:br>
            <a:r>
              <a:rPr lang="uk-UA" dirty="0"/>
              <a:t>Перехресні запити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7A51E7A-C8FF-4731-9993-552AEFB988AE}"/>
              </a:ext>
            </a:extLst>
          </p:cNvPr>
          <p:cNvSpPr txBox="1"/>
          <p:nvPr/>
        </p:nvSpPr>
        <p:spPr>
          <a:xfrm>
            <a:off x="70929" y="1806681"/>
            <a:ext cx="12050142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Уведемо, наприклад, номер магазина 21 і натиснемо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ОК</a:t>
            </a:r>
            <a:r>
              <a:rPr lang="uk-UA" sz="2800" b="1" i="1" kern="0" dirty="0">
                <a:solidFill>
                  <a:schemeClr val="bg1"/>
                </a:solidFill>
              </a:rPr>
              <a:t>. Отримаємо результат, зображений на рисунку.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34A6DB9-401B-4D21-9D8C-1B4B95F04B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3666"/>
          <a:stretch/>
        </p:blipFill>
        <p:spPr>
          <a:xfrm>
            <a:off x="405081" y="3309904"/>
            <a:ext cx="11381837" cy="3103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39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204342</TotalTime>
  <Words>1020</Words>
  <Application>Microsoft Office PowerPoint</Application>
  <PresentationFormat>Произвольный</PresentationFormat>
  <Paragraphs>111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Запити з параметрами. Перехресні запити</vt:lpstr>
      <vt:lpstr>Запити з параметрами. Перехресні запити</vt:lpstr>
      <vt:lpstr>Запити з параметрами. Перехресні запити</vt:lpstr>
      <vt:lpstr>Запити з параметрами. Перехресні запити</vt:lpstr>
      <vt:lpstr>Запити з параметрами. Перехресні запити</vt:lpstr>
      <vt:lpstr>Запити з параметрами. Перехресні запити</vt:lpstr>
      <vt:lpstr>Запити з параметрами. Перехресні запити</vt:lpstr>
      <vt:lpstr>Запити з параметрами. Перехресні запити</vt:lpstr>
      <vt:lpstr>Запити з параметрами. Перехресні запити</vt:lpstr>
      <vt:lpstr>Запити з параметрами. Перехресні запити</vt:lpstr>
      <vt:lpstr>Запити з параметрами. Перехресні запити</vt:lpstr>
      <vt:lpstr>Запити з параметрами. Перехресні запити</vt:lpstr>
      <vt:lpstr>Запити з параметрами. Перехресні запити</vt:lpstr>
      <vt:lpstr>Запити з параметрами. Перехресні запити</vt:lpstr>
      <vt:lpstr>Запити з параметрами. Перехресні запити</vt:lpstr>
      <vt:lpstr>Запити з параметрами. Перехресні запити</vt:lpstr>
      <vt:lpstr>Запити з параметрами. Перехресні запити</vt:lpstr>
      <vt:lpstr>Запитання для самоперевірки знань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User</cp:lastModifiedBy>
  <cp:revision>697</cp:revision>
  <dcterms:created xsi:type="dcterms:W3CDTF">2016-06-06T19:48:43Z</dcterms:created>
  <dcterms:modified xsi:type="dcterms:W3CDTF">2020-03-29T12:24:04Z</dcterms:modified>
</cp:coreProperties>
</file>