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47" r:id="rId3"/>
    <p:sldId id="1748" r:id="rId4"/>
    <p:sldId id="1749" r:id="rId5"/>
    <p:sldId id="1750" r:id="rId6"/>
    <p:sldId id="1751" r:id="rId7"/>
    <p:sldId id="1759" r:id="rId8"/>
    <p:sldId id="1760" r:id="rId9"/>
    <p:sldId id="1761" r:id="rId10"/>
    <p:sldId id="1762" r:id="rId11"/>
    <p:sldId id="1763" r:id="rId12"/>
    <p:sldId id="1756" r:id="rId13"/>
    <p:sldId id="1757" r:id="rId14"/>
    <p:sldId id="1758" r:id="rId15"/>
    <p:sldId id="1764" r:id="rId16"/>
    <p:sldId id="1766" r:id="rId17"/>
    <p:sldId id="1767" r:id="rId18"/>
    <p:sldId id="1768" r:id="rId19"/>
    <p:sldId id="1769" r:id="rId20"/>
    <p:sldId id="1770" r:id="rId21"/>
    <p:sldId id="1354" r:id="rId22"/>
    <p:sldId id="643" r:id="rId23"/>
    <p:sldId id="261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9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dirty="0"/>
            <a:t>оновлення даних;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dirty="0"/>
            <a:t>видалення даних;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dirty="0">
              <a:solidFill>
                <a:srgbClr val="002060"/>
              </a:solidFill>
            </a:rPr>
            <a:t>додавання нових записів;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dirty="0"/>
            <a:t>створення таблиць.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600" i="1" noProof="0" dirty="0"/>
            <a:t>створюється запит на вибирання, за допомогою якого формуються необхідні записи для додавання;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600" i="1" noProof="0" dirty="0"/>
            <a:t>запит на вибирання перетворюється в запит на додавання;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600" i="1" noProof="0" dirty="0">
              <a:solidFill>
                <a:srgbClr val="002060"/>
              </a:solidFill>
            </a:rPr>
            <a:t>обирається таблиця, у яку будуть додаватися записи;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600" i="1" noProof="0" dirty="0"/>
            <a:t>запит зберігається та виконується.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871868" y="-898626"/>
          <a:ext cx="6990432" cy="6990432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85474" y="399251"/>
          <a:ext cx="11242996" cy="7989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42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i="1" kern="1200" dirty="0"/>
            <a:t>оновлення даних;</a:t>
          </a:r>
        </a:p>
      </dsp:txBody>
      <dsp:txXfrm>
        <a:off x="585474" y="399251"/>
        <a:ext cx="11242996" cy="798918"/>
      </dsp:txXfrm>
    </dsp:sp>
    <dsp:sp modelId="{27878C57-BBF6-4C22-88FA-1C3D4933722D}">
      <dsp:nvSpPr>
        <dsp:cNvPr id="0" name=""/>
        <dsp:cNvSpPr/>
      </dsp:nvSpPr>
      <dsp:spPr>
        <a:xfrm>
          <a:off x="86150" y="299386"/>
          <a:ext cx="998648" cy="99864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1043512" y="1597837"/>
          <a:ext cx="10784958" cy="798918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42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i="1" kern="1200" dirty="0"/>
            <a:t>видалення даних; </a:t>
          </a:r>
        </a:p>
      </dsp:txBody>
      <dsp:txXfrm>
        <a:off x="1043512" y="1597837"/>
        <a:ext cx="10784958" cy="798918"/>
      </dsp:txXfrm>
    </dsp:sp>
    <dsp:sp modelId="{E63EBB38-5984-4F74-98F1-254621592311}">
      <dsp:nvSpPr>
        <dsp:cNvPr id="0" name=""/>
        <dsp:cNvSpPr/>
      </dsp:nvSpPr>
      <dsp:spPr>
        <a:xfrm>
          <a:off x="544188" y="1497972"/>
          <a:ext cx="998648" cy="99864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43512" y="2796423"/>
          <a:ext cx="10784958" cy="7989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42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i="1" kern="1200" dirty="0">
              <a:solidFill>
                <a:srgbClr val="002060"/>
              </a:solidFill>
            </a:rPr>
            <a:t>додавання нових записів;</a:t>
          </a:r>
        </a:p>
      </dsp:txBody>
      <dsp:txXfrm>
        <a:off x="1043512" y="2796423"/>
        <a:ext cx="10784958" cy="798918"/>
      </dsp:txXfrm>
    </dsp:sp>
    <dsp:sp modelId="{D13D7DA6-9D1E-4150-A6AE-C6ABC36166D5}">
      <dsp:nvSpPr>
        <dsp:cNvPr id="0" name=""/>
        <dsp:cNvSpPr/>
      </dsp:nvSpPr>
      <dsp:spPr>
        <a:xfrm>
          <a:off x="544188" y="2696558"/>
          <a:ext cx="998648" cy="99864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85474" y="3995008"/>
          <a:ext cx="11242996" cy="798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4142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i="1" kern="1200" dirty="0"/>
            <a:t>створення таблиць.</a:t>
          </a:r>
        </a:p>
      </dsp:txBody>
      <dsp:txXfrm>
        <a:off x="585474" y="3995008"/>
        <a:ext cx="11242996" cy="798918"/>
      </dsp:txXfrm>
    </dsp:sp>
    <dsp:sp modelId="{AA2029A9-878F-42BF-A694-5944B1AD983E}">
      <dsp:nvSpPr>
        <dsp:cNvPr id="0" name=""/>
        <dsp:cNvSpPr/>
      </dsp:nvSpPr>
      <dsp:spPr>
        <a:xfrm>
          <a:off x="86150" y="3895143"/>
          <a:ext cx="998648" cy="998648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0" y="-812239"/>
          <a:ext cx="6315407" cy="6315407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9721" y="278041"/>
          <a:ext cx="11306682" cy="886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створюється запит на вибирання, за допомогою якого формуються необхідні записи для додавання;</a:t>
          </a:r>
        </a:p>
      </dsp:txBody>
      <dsp:txXfrm>
        <a:off x="529721" y="278041"/>
        <a:ext cx="11306682" cy="886845"/>
      </dsp:txXfrm>
    </dsp:sp>
    <dsp:sp modelId="{27878C57-BBF6-4C22-88FA-1C3D4933722D}">
      <dsp:nvSpPr>
        <dsp:cNvPr id="0" name=""/>
        <dsp:cNvSpPr/>
      </dsp:nvSpPr>
      <dsp:spPr>
        <a:xfrm>
          <a:off x="78688" y="270431"/>
          <a:ext cx="902065" cy="90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43461" y="1360708"/>
          <a:ext cx="10892942" cy="88684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запит на вибирання перетворюється в запит на додавання;</a:t>
          </a:r>
        </a:p>
      </dsp:txBody>
      <dsp:txXfrm>
        <a:off x="943461" y="1360708"/>
        <a:ext cx="10892942" cy="886845"/>
      </dsp:txXfrm>
    </dsp:sp>
    <dsp:sp modelId="{E63EBB38-5984-4F74-98F1-254621592311}">
      <dsp:nvSpPr>
        <dsp:cNvPr id="0" name=""/>
        <dsp:cNvSpPr/>
      </dsp:nvSpPr>
      <dsp:spPr>
        <a:xfrm>
          <a:off x="492428" y="1353098"/>
          <a:ext cx="902065" cy="90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43461" y="2443374"/>
          <a:ext cx="10892942" cy="8868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>
              <a:solidFill>
                <a:srgbClr val="002060"/>
              </a:solidFill>
            </a:rPr>
            <a:t>обирається таблиця, у яку будуть додаватися записи;</a:t>
          </a:r>
        </a:p>
      </dsp:txBody>
      <dsp:txXfrm>
        <a:off x="943461" y="2443374"/>
        <a:ext cx="10892942" cy="886845"/>
      </dsp:txXfrm>
    </dsp:sp>
    <dsp:sp modelId="{D13D7DA6-9D1E-4150-A6AE-C6ABC36166D5}">
      <dsp:nvSpPr>
        <dsp:cNvPr id="0" name=""/>
        <dsp:cNvSpPr/>
      </dsp:nvSpPr>
      <dsp:spPr>
        <a:xfrm>
          <a:off x="492428" y="2435764"/>
          <a:ext cx="902065" cy="90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9721" y="3526040"/>
          <a:ext cx="11306682" cy="886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281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i="1" kern="1200" noProof="0" dirty="0"/>
            <a:t>запит зберігається та виконується.</a:t>
          </a:r>
        </a:p>
      </dsp:txBody>
      <dsp:txXfrm>
        <a:off x="529721" y="3526040"/>
        <a:ext cx="11306682" cy="886845"/>
      </dsp:txXfrm>
    </dsp:sp>
    <dsp:sp modelId="{AA2029A9-878F-42BF-A694-5944B1AD983E}">
      <dsp:nvSpPr>
        <dsp:cNvPr id="0" name=""/>
        <dsp:cNvSpPr/>
      </dsp:nvSpPr>
      <dsp:spPr>
        <a:xfrm>
          <a:off x="78688" y="3518430"/>
          <a:ext cx="902065" cy="9020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Запити на змінення</a:t>
            </a:r>
            <a:endParaRPr lang="uk-UA" sz="60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00850" y="5944654"/>
            <a:ext cx="539115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proforma, request, sheet icon">
            <a:extLst>
              <a:ext uri="{FF2B5EF4-FFF2-40B4-BE49-F238E27FC236}">
                <a16:creationId xmlns:a16="http://schemas.microsoft.com/office/drawing/2014/main" xmlns="" id="{F50D290C-3905-4C50-B877-24111549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86" y="3577395"/>
            <a:ext cx="2521388" cy="25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387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Для збереження запиту з іменем </a:t>
            </a:r>
            <a:r>
              <a:rPr lang="uk-UA" sz="2750" b="1" i="1" kern="0" dirty="0">
                <a:solidFill>
                  <a:srgbClr val="FFFF00"/>
                </a:solidFill>
              </a:rPr>
              <a:t>Запит_7</a:t>
            </a:r>
            <a:r>
              <a:rPr lang="uk-UA" sz="2750" b="1" i="1" kern="0" dirty="0">
                <a:solidFill>
                  <a:schemeClr val="bg1"/>
                </a:solidFill>
              </a:rPr>
              <a:t> на панелі швидкого доступу натискаємо кнопку </a:t>
            </a:r>
            <a:r>
              <a:rPr lang="uk-UA" sz="275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75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4F87B4-8D83-467A-99F6-22793043587B}"/>
              </a:ext>
            </a:extLst>
          </p:cNvPr>
          <p:cNvSpPr txBox="1"/>
          <p:nvPr/>
        </p:nvSpPr>
        <p:spPr>
          <a:xfrm>
            <a:off x="70929" y="2847163"/>
            <a:ext cx="12050142" cy="9387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Виконуємо </a:t>
            </a:r>
            <a:r>
              <a:rPr lang="uk-UA" sz="2750" b="1" i="1" kern="0" dirty="0">
                <a:solidFill>
                  <a:srgbClr val="FFFF00"/>
                </a:solidFill>
              </a:rPr>
              <a:t>Запит_7</a:t>
            </a:r>
            <a:r>
              <a:rPr lang="uk-UA" sz="2750" b="1" i="1" kern="0" dirty="0">
                <a:solidFill>
                  <a:schemeClr val="bg1"/>
                </a:solidFill>
              </a:rPr>
              <a:t>. Відкриється вікно, зображене на рисунку.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A59E45-A5FD-49C0-A80B-B55AAEB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47" y="3994363"/>
            <a:ext cx="9287105" cy="23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78510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Для збереження таблиці в поточній БД слід натиснути кнопку </a:t>
            </a:r>
            <a:r>
              <a:rPr lang="uk-UA" sz="2750" b="1" i="1" kern="0" dirty="0">
                <a:solidFill>
                  <a:srgbClr val="FFFF00"/>
                </a:solidFill>
              </a:rPr>
              <a:t>Так</a:t>
            </a:r>
            <a:r>
              <a:rPr lang="uk-UA" sz="2750" b="1" i="1" kern="0" dirty="0">
                <a:solidFill>
                  <a:schemeClr val="bg1"/>
                </a:solidFill>
              </a:rPr>
              <a:t>. В області переходів з'явиться ім'я таблиці </a:t>
            </a:r>
            <a:r>
              <a:rPr lang="uk-UA" sz="275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750" b="1" i="1" kern="0" dirty="0">
                <a:solidFill>
                  <a:schemeClr val="bg1"/>
                </a:solidFill>
              </a:rPr>
              <a:t>. Далі слід закрити запит. Відкриємо створену таблицю, вміст якої наведений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073F6C-369B-42F8-919B-AA33D25B4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30" r="37885" b="55841"/>
          <a:stretch/>
        </p:blipFill>
        <p:spPr>
          <a:xfrm>
            <a:off x="1129942" y="3699503"/>
            <a:ext cx="9932116" cy="270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1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Запити на додавання </a:t>
            </a:r>
            <a:r>
              <a:rPr lang="uk-UA" sz="2800" b="1" i="1" kern="0" dirty="0">
                <a:solidFill>
                  <a:schemeClr val="bg1"/>
                </a:solidFill>
              </a:rPr>
              <a:t>призначені для додавання нових записів у таблицю на основі опрацювання за певними критеріями даних, які вже є в раніше створених таблицях.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78B29-3BC0-4844-93DD-E05264753DA1}"/>
              </a:ext>
            </a:extLst>
          </p:cNvPr>
          <p:cNvSpPr txBox="1"/>
          <p:nvPr/>
        </p:nvSpPr>
        <p:spPr>
          <a:xfrm>
            <a:off x="70929" y="314570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Проте зазначимо, що інколи для додавання всіх записів до всіх полів із поточної таблиці в нову доцільніше скористатися командами:</a:t>
            </a:r>
          </a:p>
        </p:txBody>
      </p:sp>
      <p:pic>
        <p:nvPicPr>
          <p:cNvPr id="4098" name="Picture 2" descr="copy, document, duplicate icon">
            <a:extLst>
              <a:ext uri="{FF2B5EF4-FFF2-40B4-BE49-F238E27FC236}">
                <a16:creationId xmlns:a16="http://schemas.microsoft.com/office/drawing/2014/main" xmlns="" id="{0F5E5654-7F72-4393-8317-039ACA3D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97" y="4516610"/>
            <a:ext cx="2291442" cy="22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79823DFB-F422-4190-8790-EABEDBF0C006}"/>
              </a:ext>
            </a:extLst>
          </p:cNvPr>
          <p:cNvSpPr/>
          <p:nvPr/>
        </p:nvSpPr>
        <p:spPr>
          <a:xfrm>
            <a:off x="68770" y="4621714"/>
            <a:ext cx="3862099" cy="1884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Копіювати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24A74BC1-9323-44B7-8FF8-ED7DFACF70E6}"/>
              </a:ext>
            </a:extLst>
          </p:cNvPr>
          <p:cNvSpPr/>
          <p:nvPr/>
        </p:nvSpPr>
        <p:spPr>
          <a:xfrm>
            <a:off x="6148739" y="4621714"/>
            <a:ext cx="3862099" cy="18841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Вставити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100" name="Picture 4" descr="column, insert, table icon">
            <a:extLst>
              <a:ext uri="{FF2B5EF4-FFF2-40B4-BE49-F238E27FC236}">
                <a16:creationId xmlns:a16="http://schemas.microsoft.com/office/drawing/2014/main" xmlns="" id="{3080627B-8094-4163-AE89-1EDB7057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11" y="4618763"/>
            <a:ext cx="1896429" cy="189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5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Записи можна додавати в таблицю: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57AB13-85F5-4BA0-84DD-69F1ED3F24B6}"/>
              </a:ext>
            </a:extLst>
          </p:cNvPr>
          <p:cNvSpPr txBox="1"/>
          <p:nvPr/>
        </p:nvSpPr>
        <p:spPr>
          <a:xfrm>
            <a:off x="72009" y="1835412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як у відкриту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A9AF9EE-AE96-4C8D-88D7-8D291FB411B1}"/>
              </a:ext>
            </a:extLst>
          </p:cNvPr>
          <p:cNvSpPr txBox="1"/>
          <p:nvPr/>
        </p:nvSpPr>
        <p:spPr>
          <a:xfrm>
            <a:off x="7134478" y="1835412"/>
            <a:ext cx="498767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і в закриту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AE3728-10E8-4A6B-9CE2-4169A9A2D5EF}"/>
              </a:ext>
            </a:extLst>
          </p:cNvPr>
          <p:cNvSpPr txBox="1"/>
          <p:nvPr/>
        </p:nvSpPr>
        <p:spPr>
          <a:xfrm>
            <a:off x="5171185" y="186159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так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898BB-C5A4-46F2-B554-011FF94F84CC}"/>
              </a:ext>
            </a:extLst>
          </p:cNvPr>
          <p:cNvSpPr txBox="1"/>
          <p:nvPr/>
        </p:nvSpPr>
        <p:spPr>
          <a:xfrm>
            <a:off x="70929" y="260345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записи додаються в таблицю іншої БД, то необхідно вказати ім'я та маршрут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цієї БД.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8FDC63-8D6A-4A9B-9DC8-A04BC70BF665}"/>
              </a:ext>
            </a:extLst>
          </p:cNvPr>
          <p:cNvSpPr txBox="1"/>
          <p:nvPr/>
        </p:nvSpPr>
        <p:spPr>
          <a:xfrm>
            <a:off x="70929" y="3685554"/>
            <a:ext cx="754907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 записі </a:t>
            </a:r>
            <a:r>
              <a:rPr lang="uk-UA" sz="2800" b="1" i="1" kern="0" dirty="0">
                <a:solidFill>
                  <a:srgbClr val="FFFF00"/>
                </a:solidFill>
              </a:rPr>
              <a:t>Поле</a:t>
            </a:r>
            <a:r>
              <a:rPr lang="uk-UA" sz="2800" b="1" i="1" kern="0" dirty="0">
                <a:solidFill>
                  <a:schemeClr val="bg1"/>
                </a:solidFill>
              </a:rPr>
              <a:t>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Конструктора</a:t>
            </a:r>
            <a:r>
              <a:rPr lang="uk-UA" sz="2800" b="1" i="1" kern="0" dirty="0">
                <a:solidFill>
                  <a:schemeClr val="bg1"/>
                </a:solidFill>
              </a:rPr>
              <a:t> запиту є символ зірочка (</a:t>
            </a:r>
            <a:r>
              <a:rPr lang="uk-UA" sz="2800" b="1" i="1" kern="0" dirty="0">
                <a:solidFill>
                  <a:srgbClr val="FFFF00"/>
                </a:solidFill>
              </a:rPr>
              <a:t>*</a:t>
            </a:r>
            <a:r>
              <a:rPr lang="uk-UA" sz="2800" b="1" i="1" kern="0" dirty="0">
                <a:solidFill>
                  <a:schemeClr val="bg1"/>
                </a:solidFill>
              </a:rPr>
              <a:t>), то це означає, що використовувати в запиті окремі поля цієї самої таблиці неможливо.</a:t>
            </a:r>
          </a:p>
        </p:txBody>
      </p:sp>
      <p:pic>
        <p:nvPicPr>
          <p:cNvPr id="5122" name="Picture 2" descr="data, export, information, table icon">
            <a:extLst>
              <a:ext uri="{FF2B5EF4-FFF2-40B4-BE49-F238E27FC236}">
                <a16:creationId xmlns:a16="http://schemas.microsoft.com/office/drawing/2014/main" xmlns="" id="{73486A87-B7AA-439B-9501-507BE6F8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45" y="3365214"/>
            <a:ext cx="3639223" cy="363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порядок розроблення запитів цього типу такий: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EA2C6346-BF95-484F-ADA8-69095A443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024964"/>
              </p:ext>
            </p:extLst>
          </p:nvPr>
        </p:nvGraphicFramePr>
        <p:xfrm>
          <a:off x="126385" y="2068292"/>
          <a:ext cx="11901492" cy="469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6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Створити </a:t>
            </a:r>
            <a:r>
              <a:rPr lang="uk-UA" sz="2800" b="1" i="1" kern="0" dirty="0">
                <a:solidFill>
                  <a:srgbClr val="FFFF00"/>
                </a:solidFill>
              </a:rPr>
              <a:t>Запит_8</a:t>
            </a:r>
            <a:r>
              <a:rPr lang="uk-UA" sz="2800" b="1" i="1" kern="0" dirty="0">
                <a:solidFill>
                  <a:schemeClr val="bg1"/>
                </a:solidFill>
              </a:rPr>
              <a:t>, за допомогою якого до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 додаються з таблиць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та </a:t>
            </a:r>
            <a:r>
              <a:rPr lang="uk-UA" sz="2800" b="1" i="1" kern="0" dirty="0">
                <a:solidFill>
                  <a:srgbClr val="FFFF00"/>
                </a:solidFill>
              </a:rPr>
              <a:t>КАДРИ</a:t>
            </a:r>
            <a:r>
              <a:rPr lang="uk-UA" sz="2800" b="1" i="1" kern="0" dirty="0">
                <a:solidFill>
                  <a:schemeClr val="bg1"/>
                </a:solidFill>
              </a:rPr>
              <a:t> прізвища працівників магазинів, у яких працює 13 робітників, що народилися у 1975 році.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9FAB87-DBF1-4888-BB20-8CA551725AB7}"/>
              </a:ext>
            </a:extLst>
          </p:cNvPr>
          <p:cNvSpPr txBox="1"/>
          <p:nvPr/>
        </p:nvSpPr>
        <p:spPr>
          <a:xfrm>
            <a:off x="70929" y="313066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запит на вибірку. Із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МАГАЗИНИ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в таблицю Конструктора запитів: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C41F25D-4898-45DA-8225-6709D021FE7F}"/>
              </a:ext>
            </a:extLst>
          </p:cNvPr>
          <p:cNvSpPr/>
          <p:nvPr/>
        </p:nvSpPr>
        <p:spPr>
          <a:xfrm>
            <a:off x="70929" y="4225570"/>
            <a:ext cx="5972332" cy="8088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КАДРИ поля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6FEF6F6-3E93-4944-8301-A385930D4C88}"/>
              </a:ext>
            </a:extLst>
          </p:cNvPr>
          <p:cNvSpPr/>
          <p:nvPr/>
        </p:nvSpPr>
        <p:spPr>
          <a:xfrm>
            <a:off x="6150898" y="4225570"/>
            <a:ext cx="5972332" cy="8088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D1F2FEF5-9628-4387-B300-2197B5BEC42D}"/>
              </a:ext>
            </a:extLst>
          </p:cNvPr>
          <p:cNvSpPr/>
          <p:nvPr/>
        </p:nvSpPr>
        <p:spPr>
          <a:xfrm>
            <a:off x="70929" y="5132855"/>
            <a:ext cx="5972332" cy="965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Справа, Прізвище і Рік народження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14A4104-94E9-48C4-8754-40599307C79E}"/>
              </a:ext>
            </a:extLst>
          </p:cNvPr>
          <p:cNvSpPr/>
          <p:nvPr/>
        </p:nvSpPr>
        <p:spPr>
          <a:xfrm>
            <a:off x="6150898" y="5132855"/>
            <a:ext cx="5972332" cy="965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Працівників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Виконуємо цей запит. Має з'явитися результат, наведений на рисунку.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42EB5F-B893-48C5-8E64-38162A2AD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44"/>
          <a:stretch/>
        </p:blipFill>
        <p:spPr>
          <a:xfrm>
            <a:off x="228704" y="2943122"/>
            <a:ext cx="11734591" cy="313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Перетворюємо створений запит на вибірку в запит для додавання, для чого переходимо в режим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800" b="1" i="1" kern="0" dirty="0">
                <a:solidFill>
                  <a:schemeClr val="bg1"/>
                </a:solidFill>
              </a:rPr>
              <a:t> і в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Тип запиту</a:t>
            </a:r>
            <a:r>
              <a:rPr lang="uk-UA" sz="2800" b="1" i="1" kern="0" dirty="0">
                <a:solidFill>
                  <a:schemeClr val="bg1"/>
                </a:solidFill>
              </a:rPr>
              <a:t> виконуємо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706A91-0025-486F-87A0-6796E84577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7"/>
          <a:stretch/>
        </p:blipFill>
        <p:spPr>
          <a:xfrm>
            <a:off x="249725" y="3877355"/>
            <a:ext cx="11692550" cy="190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5C8DDEE-FBCB-4AE2-AFD7-A06D28DABC19}"/>
              </a:ext>
            </a:extLst>
          </p:cNvPr>
          <p:cNvSpPr/>
          <p:nvPr/>
        </p:nvSpPr>
        <p:spPr>
          <a:xfrm>
            <a:off x="3147060" y="4681832"/>
            <a:ext cx="876300" cy="89219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AADAD356-0E77-46BE-A452-8A2B889E44DD}"/>
              </a:ext>
            </a:extLst>
          </p:cNvPr>
          <p:cNvSpPr/>
          <p:nvPr/>
        </p:nvSpPr>
        <p:spPr>
          <a:xfrm rot="18900000">
            <a:off x="3695092" y="410300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Відкриється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Додавання</a:t>
            </a:r>
            <a:r>
              <a:rPr lang="uk-UA" sz="2800" b="1" i="1" kern="0" dirty="0">
                <a:solidFill>
                  <a:schemeClr val="bg1"/>
                </a:solidFill>
              </a:rPr>
              <a:t>, у якому вводимо ім'я таблиці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, обираємо варіант </a:t>
            </a:r>
            <a:r>
              <a:rPr lang="uk-UA" sz="2800" b="1" i="1" kern="0" dirty="0">
                <a:solidFill>
                  <a:srgbClr val="FFFF00"/>
                </a:solidFill>
              </a:rPr>
              <a:t>Поточна база даних</a:t>
            </a:r>
            <a:r>
              <a:rPr lang="uk-UA" sz="2800" b="1" i="1" kern="0" dirty="0">
                <a:solidFill>
                  <a:schemeClr val="bg1"/>
                </a:solidFill>
              </a:rPr>
              <a:t> і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4C9FCF-930D-4199-BF7B-73EE0872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32" y="3346900"/>
            <a:ext cx="6956535" cy="299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9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Зберігаємо запит з іменем </a:t>
            </a:r>
            <a:r>
              <a:rPr lang="uk-UA" sz="2800" b="1" i="1" kern="0" dirty="0">
                <a:solidFill>
                  <a:srgbClr val="FFFF00"/>
                </a:solidFill>
              </a:rPr>
              <a:t>Запит_8</a:t>
            </a:r>
            <a:r>
              <a:rPr lang="uk-UA" sz="2800" b="1" i="1" kern="0" dirty="0">
                <a:solidFill>
                  <a:schemeClr val="bg1"/>
                </a:solidFill>
              </a:rPr>
              <a:t> і виконуємо його. Відкриється вікно.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0AB5FD-AF75-42F4-A1FC-0D704828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3" y="2998576"/>
            <a:ext cx="11019933" cy="282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запитів на змінення можна не лише вибирати з таблиць необхідні дані, а й із вибраних даних: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2564554-2669-42BC-BD70-E5EC6FD224D5}"/>
              </a:ext>
            </a:extLst>
          </p:cNvPr>
          <p:cNvSpPr/>
          <p:nvPr/>
        </p:nvSpPr>
        <p:spPr>
          <a:xfrm>
            <a:off x="66468" y="2706413"/>
            <a:ext cx="2887061" cy="19917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kern="0" dirty="0">
                <a:solidFill>
                  <a:schemeClr val="bg1"/>
                </a:solidFill>
              </a:rPr>
              <a:t>створювати нову таблицю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555DDA7-7B93-4425-B145-D4A01A0BC46D}"/>
              </a:ext>
            </a:extLst>
          </p:cNvPr>
          <p:cNvSpPr/>
          <p:nvPr/>
        </p:nvSpPr>
        <p:spPr>
          <a:xfrm>
            <a:off x="3119598" y="2706413"/>
            <a:ext cx="2887061" cy="19917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змінювати дані, наявні в таблицях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0D0AD80A-AE98-4E82-BF2E-33390937EC3B}"/>
              </a:ext>
            </a:extLst>
          </p:cNvPr>
          <p:cNvSpPr/>
          <p:nvPr/>
        </p:nvSpPr>
        <p:spPr>
          <a:xfrm>
            <a:off x="6172727" y="2706413"/>
            <a:ext cx="2887061" cy="19917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додавати нові записи в раніше створені таблиці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B80E70EB-80AB-4DF7-9E7D-CD33A4385DD7}"/>
              </a:ext>
            </a:extLst>
          </p:cNvPr>
          <p:cNvSpPr/>
          <p:nvPr/>
        </p:nvSpPr>
        <p:spPr>
          <a:xfrm>
            <a:off x="9224010" y="2708331"/>
            <a:ext cx="2898140" cy="19917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видаляти з таблиць записи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create, new, table icon">
            <a:extLst>
              <a:ext uri="{FF2B5EF4-FFF2-40B4-BE49-F238E27FC236}">
                <a16:creationId xmlns:a16="http://schemas.microsoft.com/office/drawing/2014/main" xmlns="" id="{3DE25441-F3E6-49AE-A81A-FC46482D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8" y="4547202"/>
            <a:ext cx="2165009" cy="21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lete, field, remove, table icon">
            <a:extLst>
              <a:ext uri="{FF2B5EF4-FFF2-40B4-BE49-F238E27FC236}">
                <a16:creationId xmlns:a16="http://schemas.microsoft.com/office/drawing/2014/main" xmlns="" id="{ECA583B8-3715-4391-928A-C3DF96A0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72173" y="4731469"/>
            <a:ext cx="1991711" cy="19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eate, field, new, table icon">
            <a:extLst>
              <a:ext uri="{FF2B5EF4-FFF2-40B4-BE49-F238E27FC236}">
                <a16:creationId xmlns:a16="http://schemas.microsoft.com/office/drawing/2014/main" xmlns="" id="{7D2936F9-643B-4091-8AF3-302A739DE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20401" y="4731470"/>
            <a:ext cx="1991711" cy="19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xmlns="" id="{6A9D9A4A-BFE5-4EDD-8EE4-69D67F94C15F}"/>
              </a:ext>
            </a:extLst>
          </p:cNvPr>
          <p:cNvGrpSpPr/>
          <p:nvPr/>
        </p:nvGrpSpPr>
        <p:grpSpPr>
          <a:xfrm>
            <a:off x="3480623" y="4530479"/>
            <a:ext cx="2165009" cy="2165009"/>
            <a:chOff x="3480623" y="4530479"/>
            <a:chExt cx="2165009" cy="2165009"/>
          </a:xfrm>
        </p:grpSpPr>
        <p:pic>
          <p:nvPicPr>
            <p:cNvPr id="19" name="Picture 2" descr="create, new, table icon">
              <a:extLst>
                <a:ext uri="{FF2B5EF4-FFF2-40B4-BE49-F238E27FC236}">
                  <a16:creationId xmlns:a16="http://schemas.microsoft.com/office/drawing/2014/main" xmlns="" id="{C03F7C66-0547-4E4A-B015-4069D1CB8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23" y="4530479"/>
              <a:ext cx="2165009" cy="2165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Ð ÐµÐ·ÑÐ»ÑÑÐ°Ñ Ð¿Ð¾ÑÑÐºÑ Ð·Ð¾Ð±ÑÐ°Ð¶ÐµÐ½Ñ Ð·Ð° Ð·Ð°Ð¿Ð¸ÑÐ¾Ð¼ &quot;edit icon&quot;">
              <a:extLst>
                <a:ext uri="{FF2B5EF4-FFF2-40B4-BE49-F238E27FC236}">
                  <a16:creationId xmlns:a16="http://schemas.microsoft.com/office/drawing/2014/main" xmlns="" id="{C3514190-43A5-408F-8B1E-033A5D6AA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665" y="5142622"/>
              <a:ext cx="1379568" cy="137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92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Підтверджуємо додавання запису, для чого натискаємо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Так</a:t>
            </a:r>
            <a:r>
              <a:rPr lang="uk-UA" sz="2800" b="1" i="1" kern="0" dirty="0">
                <a:solidFill>
                  <a:schemeClr val="bg1"/>
                </a:solidFill>
              </a:rPr>
              <a:t>. Закриваємо </a:t>
            </a:r>
            <a:r>
              <a:rPr lang="uk-UA" sz="2800" b="1" i="1" kern="0" dirty="0">
                <a:solidFill>
                  <a:srgbClr val="FFFF00"/>
                </a:solidFill>
              </a:rPr>
              <a:t>Запит_8</a:t>
            </a:r>
            <a:r>
              <a:rPr lang="uk-UA" sz="2800" b="1" i="1" kern="0" dirty="0">
                <a:solidFill>
                  <a:schemeClr val="bg1"/>
                </a:solidFill>
              </a:rPr>
              <a:t>. Відкриваємо таблицю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800" b="1" i="1" kern="0" dirty="0">
                <a:solidFill>
                  <a:schemeClr val="bg1"/>
                </a:solidFill>
              </a:rPr>
              <a:t>. Має з'явитися таблиця, зображена на рисунку.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AFD863-19DB-44A1-AB42-7D40C2D00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15" r="36889" b="48353"/>
          <a:stretch/>
        </p:blipFill>
        <p:spPr>
          <a:xfrm>
            <a:off x="2360856" y="3793345"/>
            <a:ext cx="7470287" cy="264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0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3.5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існують типи запитів на змінення?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869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запит на вибірку перетворюється в запит на створення таблиці?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50" y="287263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запит на вибірку перетворюється в запит на додавання?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69850" y="3926575"/>
            <a:ext cx="1204906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створюється запит для створення нової таблиці?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75823" y="4566340"/>
            <a:ext cx="1044779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сутність запитів на додавання нових записів.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43BB42-902D-4659-A81D-B053389052A1}"/>
              </a:ext>
            </a:extLst>
          </p:cNvPr>
          <p:cNvSpPr txBox="1"/>
          <p:nvPr/>
        </p:nvSpPr>
        <p:spPr>
          <a:xfrm>
            <a:off x="75823" y="5624659"/>
            <a:ext cx="10453767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Який існує загальний порядок створення запиту на додавання?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3.5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59-62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62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Picture 2" descr="proforma, request, sheet icon">
            <a:extLst>
              <a:ext uri="{FF2B5EF4-FFF2-40B4-BE49-F238E27FC236}">
                <a16:creationId xmlns:a16="http://schemas.microsoft.com/office/drawing/2014/main" xmlns="" id="{4A27E221-97C0-4F62-98D4-25FB3611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86" y="3577395"/>
            <a:ext cx="2521388" cy="25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800850" y="5944654"/>
            <a:ext cx="5391150" cy="91334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17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Запити на змінення в </a:t>
            </a:r>
            <a:r>
              <a:rPr lang="uk-UA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поділяють на такі:.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7734C72-2876-44AC-BDE6-C16A5840A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928871"/>
              </p:ext>
            </p:extLst>
          </p:nvPr>
        </p:nvGraphicFramePr>
        <p:xfrm>
          <a:off x="126385" y="1566041"/>
          <a:ext cx="11901492" cy="519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35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6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створення запитів на змінення в режимі конструктора такий самий, як і порядок створення звичайних запитів на вибірку даних, а потім створений запит перетворюється на один із перелічених типів. Далі розглянуто особливості розроблення запитів для: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A81730-B9AC-4DB8-93B9-241FCD80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7"/>
          <a:stretch/>
        </p:blipFill>
        <p:spPr>
          <a:xfrm>
            <a:off x="247202" y="4623839"/>
            <a:ext cx="11776632" cy="192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2A89896-A37F-4FC8-A7FC-E5299520C85A}"/>
              </a:ext>
            </a:extLst>
          </p:cNvPr>
          <p:cNvSpPr/>
          <p:nvPr/>
        </p:nvSpPr>
        <p:spPr>
          <a:xfrm>
            <a:off x="2311690" y="5440022"/>
            <a:ext cx="858230" cy="8960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EF3BE4CB-D401-4AA0-A0DE-6D047659E85F}"/>
              </a:ext>
            </a:extLst>
          </p:cNvPr>
          <p:cNvSpPr/>
          <p:nvPr/>
        </p:nvSpPr>
        <p:spPr>
          <a:xfrm>
            <a:off x="3169920" y="5440022"/>
            <a:ext cx="858230" cy="8960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Бульбашка прямої мови: прямокутна 10">
            <a:extLst>
              <a:ext uri="{FF2B5EF4-FFF2-40B4-BE49-F238E27FC236}">
                <a16:creationId xmlns:a16="http://schemas.microsoft.com/office/drawing/2014/main" xmlns="" id="{E117E810-2356-4368-AF6B-9D36463C797F}"/>
              </a:ext>
            </a:extLst>
          </p:cNvPr>
          <p:cNvSpPr/>
          <p:nvPr/>
        </p:nvSpPr>
        <p:spPr>
          <a:xfrm>
            <a:off x="69850" y="3558433"/>
            <a:ext cx="5972332" cy="950505"/>
          </a:xfrm>
          <a:prstGeom prst="wedgeRectCallout">
            <a:avLst>
              <a:gd name="adj1" fmla="val -6930"/>
              <a:gd name="adj2" fmla="val 160913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створення нової таблиці </a:t>
            </a:r>
            <a:endParaRPr lang="uk-UA" sz="2600" b="1" i="1" kern="0" dirty="0">
              <a:solidFill>
                <a:schemeClr val="bg1"/>
              </a:solidFill>
            </a:endParaRPr>
          </a:p>
        </p:txBody>
      </p:sp>
      <p:sp>
        <p:nvSpPr>
          <p:cNvPr id="12" name="Бульбашка прямої мови: прямокутна 11">
            <a:extLst>
              <a:ext uri="{FF2B5EF4-FFF2-40B4-BE49-F238E27FC236}">
                <a16:creationId xmlns:a16="http://schemas.microsoft.com/office/drawing/2014/main" xmlns="" id="{99E5BAAA-37BE-4B84-AEB4-4AD7895F88EA}"/>
              </a:ext>
            </a:extLst>
          </p:cNvPr>
          <p:cNvSpPr/>
          <p:nvPr/>
        </p:nvSpPr>
        <p:spPr>
          <a:xfrm>
            <a:off x="6149819" y="3558433"/>
            <a:ext cx="5972332" cy="950505"/>
          </a:xfrm>
          <a:prstGeom prst="wedgeRectCallout">
            <a:avLst>
              <a:gd name="adj1" fmla="val -90191"/>
              <a:gd name="adj2" fmla="val 17436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додавання записів у таблицю</a:t>
            </a:r>
          </a:p>
        </p:txBody>
      </p:sp>
    </p:spTree>
    <p:extLst>
      <p:ext uri="{BB962C8B-B14F-4D97-AF65-F5344CB8AC3E}">
        <p14:creationId xmlns:p14="http://schemas.microsoft.com/office/powerpoint/2010/main" val="22725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запитів для створення нової таблиці </a:t>
            </a:r>
            <a:r>
              <a:rPr lang="uk-UA" sz="2800" b="1" i="1" kern="0" dirty="0">
                <a:solidFill>
                  <a:schemeClr val="bg1"/>
                </a:solidFill>
              </a:rPr>
              <a:t>вибираються дані з однієї або кількох таблиць і з них формується нова таблиця. Вона може бути розміщена як у поточній, так і в іншій БД, ім'я якої вказується в процесі створення запиту цього типу.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19AD48-A521-4760-9D71-AF404A5C5753}"/>
              </a:ext>
            </a:extLst>
          </p:cNvPr>
          <p:cNvSpPr txBox="1"/>
          <p:nvPr/>
        </p:nvSpPr>
        <p:spPr>
          <a:xfrm>
            <a:off x="70929" y="3569450"/>
            <a:ext cx="775927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Нова таблиця не має зв’язку з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тими таблицями, з яких вона створена. Тому дані в ній автоматично не оновлюються в разі зміни в таблицях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 err="1">
                <a:solidFill>
                  <a:schemeClr val="bg1"/>
                </a:solidFill>
              </a:rPr>
              <a:t>дж</a:t>
            </a:r>
            <a:r>
              <a:rPr lang="en-US" sz="2800" b="1" i="1" kern="0" dirty="0">
                <a:solidFill>
                  <a:schemeClr val="bg1"/>
                </a:solidFill>
              </a:rPr>
              <a:t>t</a:t>
            </a:r>
            <a:r>
              <a:rPr lang="uk-UA" sz="2800" b="1" i="1" kern="0" dirty="0" err="1">
                <a:solidFill>
                  <a:schemeClr val="bg1"/>
                </a:solidFill>
              </a:rPr>
              <a:t>релах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access, remote icon">
            <a:extLst>
              <a:ext uri="{FF2B5EF4-FFF2-40B4-BE49-F238E27FC236}">
                <a16:creationId xmlns:a16="http://schemas.microsoft.com/office/drawing/2014/main" xmlns="" id="{ACC573AA-804A-4894-89B6-DEF74874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3" y="3569450"/>
            <a:ext cx="3175689" cy="31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1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 1. </a:t>
            </a:r>
            <a:r>
              <a:rPr lang="uk-UA" sz="2800" b="1" i="1" kern="0" dirty="0">
                <a:solidFill>
                  <a:schemeClr val="bg1"/>
                </a:solidFill>
              </a:rPr>
              <a:t>Розробити запит, за допомогою якого на основі даних таблиць: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3A48F9EE-6CD0-4795-B926-B6A10E1BF48D}"/>
              </a:ext>
            </a:extLst>
          </p:cNvPr>
          <p:cNvSpPr/>
          <p:nvPr/>
        </p:nvSpPr>
        <p:spPr>
          <a:xfrm>
            <a:off x="66468" y="414884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Справа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3E1BC95-F4B1-47BA-9C53-140F47D99130}"/>
              </a:ext>
            </a:extLst>
          </p:cNvPr>
          <p:cNvSpPr/>
          <p:nvPr/>
        </p:nvSpPr>
        <p:spPr>
          <a:xfrm>
            <a:off x="3119598" y="414884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Прізвища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449B3D65-0B0F-4E6F-B084-35C0C14AABC7}"/>
              </a:ext>
            </a:extLst>
          </p:cNvPr>
          <p:cNvSpPr/>
          <p:nvPr/>
        </p:nvSpPr>
        <p:spPr>
          <a:xfrm>
            <a:off x="6172727" y="4148840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Рік народження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7532560-C363-451E-918F-5349B6D19C57}"/>
              </a:ext>
            </a:extLst>
          </p:cNvPr>
          <p:cNvSpPr/>
          <p:nvPr/>
        </p:nvSpPr>
        <p:spPr>
          <a:xfrm>
            <a:off x="9224010" y="4150758"/>
            <a:ext cx="2887061" cy="1388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Працівників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64960D-4D9F-4A0F-A556-F077919F9FA2}"/>
              </a:ext>
            </a:extLst>
          </p:cNvPr>
          <p:cNvSpPr txBox="1"/>
          <p:nvPr/>
        </p:nvSpPr>
        <p:spPr>
          <a:xfrm>
            <a:off x="60929" y="569513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Тих магазинів, у яких кількість працівників більше 14.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9A68E1-12C0-423B-8F4E-7D6C6AF760C9}"/>
              </a:ext>
            </a:extLst>
          </p:cNvPr>
          <p:cNvSpPr txBox="1"/>
          <p:nvPr/>
        </p:nvSpPr>
        <p:spPr>
          <a:xfrm>
            <a:off x="72008" y="2301158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МАГАЗИНИ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FA30D2-3DE9-4F3F-9A0B-F33EE047765F}"/>
              </a:ext>
            </a:extLst>
          </p:cNvPr>
          <p:cNvSpPr txBox="1"/>
          <p:nvPr/>
        </p:nvSpPr>
        <p:spPr>
          <a:xfrm>
            <a:off x="7134477" y="2301158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КАДРИ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05D057-BDCA-4F6D-81E3-43C86E9097DF}"/>
              </a:ext>
            </a:extLst>
          </p:cNvPr>
          <p:cNvSpPr txBox="1"/>
          <p:nvPr/>
        </p:nvSpPr>
        <p:spPr>
          <a:xfrm>
            <a:off x="5161184" y="229566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85B260-7987-4A2B-8081-7D82C523EA5A}"/>
              </a:ext>
            </a:extLst>
          </p:cNvPr>
          <p:cNvSpPr txBox="1"/>
          <p:nvPr/>
        </p:nvSpPr>
        <p:spPr>
          <a:xfrm>
            <a:off x="60929" y="30327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Створюється нова таблиця з іменем ДОДАТКОВА, де містяться поля: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Порядок розроблення запиту може бути таким.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9387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У відкритій БД </a:t>
            </a:r>
            <a:r>
              <a:rPr lang="uk-UA" sz="2750" b="1" i="1" kern="0" dirty="0" err="1">
                <a:solidFill>
                  <a:srgbClr val="FFFF00"/>
                </a:solidFill>
              </a:rPr>
              <a:t>atb</a:t>
            </a:r>
            <a:r>
              <a:rPr lang="uk-UA" sz="2750" b="1" i="1" kern="0" dirty="0">
                <a:solidFill>
                  <a:schemeClr val="bg1"/>
                </a:solidFill>
              </a:rPr>
              <a:t> виконуємо команду </a:t>
            </a:r>
            <a:r>
              <a:rPr lang="uk-UA" sz="275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750" b="1" i="1" kern="0" dirty="0">
                <a:solidFill>
                  <a:schemeClr val="bg1"/>
                </a:solidFill>
              </a:rPr>
              <a:t> </a:t>
            </a:r>
            <a:r>
              <a:rPr lang="uk-UA" sz="275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50" b="1" i="1" kern="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uk-UA" sz="2750" b="1" i="1" kern="0" dirty="0">
                <a:solidFill>
                  <a:srgbClr val="FFFF00"/>
                </a:solidFill>
              </a:rPr>
              <a:t>Макет запиту</a:t>
            </a:r>
            <a:r>
              <a:rPr lang="uk-UA" sz="2750" b="1" i="1" kern="0" dirty="0">
                <a:solidFill>
                  <a:schemeClr val="bg1"/>
                </a:solidFill>
              </a:rPr>
              <a:t>, виділяємо обидві таблиці й </a:t>
            </a:r>
            <a:r>
              <a:rPr lang="uk-UA" sz="275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75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FB579E1-12AA-4C78-93F7-9D7128267F7A}"/>
              </a:ext>
            </a:extLst>
          </p:cNvPr>
          <p:cNvSpPr/>
          <p:nvPr/>
        </p:nvSpPr>
        <p:spPr>
          <a:xfrm>
            <a:off x="70929" y="2880254"/>
            <a:ext cx="5972332" cy="8088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КАДРИ поля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B0DCD123-03B9-40D9-8863-7015A95404BD}"/>
              </a:ext>
            </a:extLst>
          </p:cNvPr>
          <p:cNvSpPr/>
          <p:nvPr/>
        </p:nvSpPr>
        <p:spPr>
          <a:xfrm>
            <a:off x="6150898" y="2880254"/>
            <a:ext cx="5972332" cy="8088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таблиці МАГАЗИНИ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11FC7C4D-9C59-413D-95F7-075E3C456474}"/>
              </a:ext>
            </a:extLst>
          </p:cNvPr>
          <p:cNvSpPr/>
          <p:nvPr/>
        </p:nvSpPr>
        <p:spPr>
          <a:xfrm>
            <a:off x="70929" y="3787539"/>
            <a:ext cx="5972332" cy="965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Справа, Прізвище і Рік народження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268CF62D-C29F-4BFD-858C-EBDF336DEB1A}"/>
              </a:ext>
            </a:extLst>
          </p:cNvPr>
          <p:cNvSpPr/>
          <p:nvPr/>
        </p:nvSpPr>
        <p:spPr>
          <a:xfrm>
            <a:off x="6150898" y="3787539"/>
            <a:ext cx="5972332" cy="965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поле Працівників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B5AE51-D927-4DDC-A873-1A374BF3BDBF}"/>
              </a:ext>
            </a:extLst>
          </p:cNvPr>
          <p:cNvSpPr txBox="1"/>
          <p:nvPr/>
        </p:nvSpPr>
        <p:spPr>
          <a:xfrm>
            <a:off x="70929" y="4862990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Закриваємо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Відображення таблиці</a:t>
            </a:r>
            <a:r>
              <a:rPr lang="uk-UA" sz="2800" b="1" i="1" kern="0" dirty="0">
                <a:solidFill>
                  <a:schemeClr val="bg1"/>
                </a:solidFill>
              </a:rPr>
              <a:t>. У запис </a:t>
            </a:r>
            <a:r>
              <a:rPr lang="uk-UA" sz="2800" b="1" i="1" kern="0" dirty="0">
                <a:solidFill>
                  <a:srgbClr val="FFFF00"/>
                </a:solidFill>
              </a:rPr>
              <a:t>Критерії</a:t>
            </a:r>
            <a:r>
              <a:rPr lang="uk-UA" sz="2800" b="1" i="1" kern="0" dirty="0">
                <a:solidFill>
                  <a:schemeClr val="bg1"/>
                </a:solidFill>
              </a:rPr>
              <a:t> поля </a:t>
            </a:r>
            <a:r>
              <a:rPr lang="uk-UA" sz="2800" b="1" i="1" kern="0" dirty="0">
                <a:solidFill>
                  <a:srgbClr val="FFFF00"/>
                </a:solidFill>
              </a:rPr>
              <a:t>Працівників</a:t>
            </a:r>
            <a:r>
              <a:rPr lang="uk-UA" sz="2800" b="1" i="1" kern="0" dirty="0">
                <a:solidFill>
                  <a:schemeClr val="bg1"/>
                </a:solidFill>
              </a:rPr>
              <a:t> уводимо вираз </a:t>
            </a:r>
            <a:r>
              <a:rPr lang="uk-UA" sz="2800" b="1" i="1" kern="0" dirty="0">
                <a:solidFill>
                  <a:srgbClr val="FFFF00"/>
                </a:solidFill>
              </a:rPr>
              <a:t>&gt;14</a:t>
            </a:r>
            <a:r>
              <a:rPr lang="uk-UA" sz="2800" b="1" i="1" kern="0" dirty="0">
                <a:solidFill>
                  <a:schemeClr val="bg1"/>
                </a:solidFill>
              </a:rPr>
              <a:t>. Виконуємо запити та переконуємося, що отримано правильний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9212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1785104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Перемикаємо запит у режим </a:t>
            </a:r>
            <a:r>
              <a:rPr lang="uk-UA" sz="2750" b="1" i="1" kern="0" dirty="0">
                <a:solidFill>
                  <a:srgbClr val="FFFF00"/>
                </a:solidFill>
              </a:rPr>
              <a:t>Конструктор</a:t>
            </a:r>
            <a:r>
              <a:rPr lang="uk-UA" sz="2750" b="1" i="1" kern="0" dirty="0">
                <a:solidFill>
                  <a:schemeClr val="bg1"/>
                </a:solidFill>
              </a:rPr>
              <a:t> й перетворюємо запит на вибірку в запит на </a:t>
            </a:r>
            <a:r>
              <a:rPr lang="uk-UA" sz="2750" b="1" i="1" kern="0" dirty="0">
                <a:solidFill>
                  <a:srgbClr val="FFFF00"/>
                </a:solidFill>
              </a:rPr>
              <a:t>Створення таблиці</a:t>
            </a:r>
            <a:r>
              <a:rPr lang="uk-UA" sz="2750" b="1" i="1" kern="0" dirty="0">
                <a:solidFill>
                  <a:schemeClr val="bg1"/>
                </a:solidFill>
              </a:rPr>
              <a:t>. Для цього на вкладці Конструктор у групі </a:t>
            </a:r>
            <a:r>
              <a:rPr lang="uk-UA" sz="2750" b="1" i="1" kern="0" dirty="0">
                <a:solidFill>
                  <a:srgbClr val="FFFF00"/>
                </a:solidFill>
              </a:rPr>
              <a:t>Тип запиту </a:t>
            </a:r>
            <a:r>
              <a:rPr lang="uk-UA" sz="2750" b="1" i="1" kern="0" dirty="0">
                <a:solidFill>
                  <a:schemeClr val="bg1"/>
                </a:solidFill>
              </a:rPr>
              <a:t>натискаємо кнопку </a:t>
            </a:r>
            <a:r>
              <a:rPr lang="uk-UA" sz="2750" b="1" i="1" kern="0" dirty="0">
                <a:solidFill>
                  <a:srgbClr val="FFFF00"/>
                </a:solidFill>
              </a:rPr>
              <a:t>Створення таблиці</a:t>
            </a:r>
            <a:r>
              <a:rPr lang="uk-UA" sz="275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17C066-355C-47FA-B996-D6E9AF178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082"/>
          <a:stretch/>
        </p:blipFill>
        <p:spPr>
          <a:xfrm>
            <a:off x="239215" y="3815117"/>
            <a:ext cx="11713570" cy="192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0D843D0C-0ED8-46C6-AB83-D3A8E118F153}"/>
              </a:ext>
            </a:extLst>
          </p:cNvPr>
          <p:cNvSpPr/>
          <p:nvPr/>
        </p:nvSpPr>
        <p:spPr>
          <a:xfrm>
            <a:off x="2327324" y="4622312"/>
            <a:ext cx="846406" cy="8945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xmlns="" id="{3EB6CA26-D7C2-49BA-8060-1D6ACE949BC7}"/>
              </a:ext>
            </a:extLst>
          </p:cNvPr>
          <p:cNvSpPr/>
          <p:nvPr/>
        </p:nvSpPr>
        <p:spPr>
          <a:xfrm rot="18900000">
            <a:off x="2810929" y="41275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на змінення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51E7A-C8FF-4731-9993-552AEFB988AE}"/>
              </a:ext>
            </a:extLst>
          </p:cNvPr>
          <p:cNvSpPr txBox="1"/>
          <p:nvPr/>
        </p:nvSpPr>
        <p:spPr>
          <a:xfrm>
            <a:off x="70929" y="1806681"/>
            <a:ext cx="12050142" cy="5155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Відкриється вікно </a:t>
            </a:r>
            <a:r>
              <a:rPr lang="uk-UA" sz="2750" b="1" i="1" kern="0" dirty="0">
                <a:solidFill>
                  <a:srgbClr val="FFFF00"/>
                </a:solidFill>
              </a:rPr>
              <a:t>Створити таблицю</a:t>
            </a:r>
            <a:r>
              <a:rPr lang="uk-UA" sz="275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1AFB1B-A427-40E9-88BC-D8BCC92D78BD}"/>
              </a:ext>
            </a:extLst>
          </p:cNvPr>
          <p:cNvSpPr txBox="1"/>
          <p:nvPr/>
        </p:nvSpPr>
        <p:spPr>
          <a:xfrm>
            <a:off x="70930" y="2487581"/>
            <a:ext cx="5835884" cy="263149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У поле Ім'я таблиці вводимо ім'я нової таблиці, наприклад, </a:t>
            </a:r>
            <a:r>
              <a:rPr lang="uk-UA" sz="2750" b="1" i="1" kern="0" dirty="0">
                <a:solidFill>
                  <a:srgbClr val="FFFF00"/>
                </a:solidFill>
              </a:rPr>
              <a:t>ДОДАТКОВА</a:t>
            </a:r>
            <a:r>
              <a:rPr lang="uk-UA" sz="2750" b="1" i="1" kern="0" dirty="0">
                <a:solidFill>
                  <a:schemeClr val="bg1"/>
                </a:solidFill>
              </a:rPr>
              <a:t>, і вмикаємо перемикач </a:t>
            </a:r>
            <a:r>
              <a:rPr lang="uk-UA" sz="2750" b="1" i="1" kern="0" dirty="0">
                <a:solidFill>
                  <a:srgbClr val="FFFF00"/>
                </a:solidFill>
              </a:rPr>
              <a:t>Поточна база даних</a:t>
            </a:r>
            <a:r>
              <a:rPr lang="uk-UA" sz="2750" b="1" i="1" kern="0" dirty="0">
                <a:solidFill>
                  <a:schemeClr val="bg1"/>
                </a:solidFill>
              </a:rPr>
              <a:t>, оскільки цю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A71DFE-CDB7-4FB2-9C3F-6DAD7D9E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022" y="2487581"/>
            <a:ext cx="5835884" cy="2515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DDAEE4-8E86-4194-A7B1-C1E228272898}"/>
              </a:ext>
            </a:extLst>
          </p:cNvPr>
          <p:cNvSpPr txBox="1"/>
          <p:nvPr/>
        </p:nvSpPr>
        <p:spPr>
          <a:xfrm>
            <a:off x="70930" y="5138018"/>
            <a:ext cx="12050141" cy="9387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800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50" b="1" i="1" kern="0" dirty="0">
                <a:solidFill>
                  <a:schemeClr val="bg1"/>
                </a:solidFill>
              </a:rPr>
              <a:t>таблицю будемо зберігати у відкритій (поточній) БД </a:t>
            </a:r>
            <a:r>
              <a:rPr lang="en-US" sz="2750" b="1" i="1" kern="0" dirty="0" err="1">
                <a:solidFill>
                  <a:schemeClr val="bg1"/>
                </a:solidFill>
              </a:rPr>
              <a:t>atb</a:t>
            </a:r>
            <a:r>
              <a:rPr lang="en-US" sz="2750" b="1" i="1" kern="0" dirty="0">
                <a:solidFill>
                  <a:schemeClr val="bg1"/>
                </a:solidFill>
              </a:rPr>
              <a:t>. </a:t>
            </a:r>
            <a:r>
              <a:rPr lang="uk-UA" sz="2750" b="1" i="1" kern="0" dirty="0">
                <a:solidFill>
                  <a:schemeClr val="bg1"/>
                </a:solidFill>
              </a:rPr>
              <a:t>Після цього натискаємо кнопку </a:t>
            </a:r>
            <a:r>
              <a:rPr lang="uk-UA" sz="2750" b="1" i="1" kern="0" dirty="0">
                <a:solidFill>
                  <a:srgbClr val="FFFF00"/>
                </a:solidFill>
              </a:rPr>
              <a:t>ОК</a:t>
            </a:r>
            <a:r>
              <a:rPr lang="uk-UA" sz="275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633" y="6410325"/>
            <a:ext cx="4757082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204832</TotalTime>
  <Words>985</Words>
  <Application>Microsoft Office PowerPoint</Application>
  <PresentationFormat>Произвольный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Запити на змінення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728</cp:revision>
  <dcterms:created xsi:type="dcterms:W3CDTF">2016-06-06T19:48:43Z</dcterms:created>
  <dcterms:modified xsi:type="dcterms:W3CDTF">2020-03-29T12:30:45Z</dcterms:modified>
</cp:coreProperties>
</file>