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782" r:id="rId3"/>
    <p:sldId id="1807" r:id="rId4"/>
    <p:sldId id="1869" r:id="rId5"/>
    <p:sldId id="643" r:id="rId6"/>
    <p:sldId id="346" r:id="rId7"/>
    <p:sldId id="261" r:id="rId8"/>
    <p:sldId id="30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Створення звітів.</a:t>
            </a:r>
            <a:br>
              <a:rPr lang="uk-UA" sz="6000" dirty="0"/>
            </a:br>
            <a:r>
              <a:rPr lang="uk-UA" sz="4600" dirty="0"/>
              <a:t>Практична робота 6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819900" y="5944654"/>
            <a:ext cx="5372100" cy="94842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0308A076-9E18-49FA-BEA3-58F6557DEAED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A904B621-EA08-4590-9381-24FF3EA71846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451E4CB0-A5BF-43ED-84F0-58E746DE65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computer, programmer, scientist icon">
            <a:extLst>
              <a:ext uri="{FF2B5EF4-FFF2-40B4-BE49-F238E27FC236}">
                <a16:creationId xmlns:a16="http://schemas.microsoft.com/office/drawing/2014/main" xmlns="" id="{5F645874-1F4C-4410-942B-3655D6762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кожної бази даних може бути створено кілька звітів різної форми з різними даними. Наприклад, один звіт може бути створено для директора школи, а другий</a:t>
            </a:r>
            <a:r>
              <a:rPr lang="uk-UA" sz="2800" dirty="0"/>
              <a:t> </a:t>
            </a:r>
            <a:r>
              <a:rPr lang="uk-UA" sz="2800" b="1" i="1" kern="0" dirty="0">
                <a:solidFill>
                  <a:schemeClr val="bg1"/>
                </a:solidFill>
              </a:rPr>
              <a:t>—</a:t>
            </a:r>
            <a:r>
              <a:rPr lang="uk-UA" sz="2800" dirty="0"/>
              <a:t> </a:t>
            </a:r>
            <a:r>
              <a:rPr lang="uk-UA" sz="2800" b="1" i="1" kern="0" dirty="0">
                <a:solidFill>
                  <a:schemeClr val="bg1"/>
                </a:solidFill>
              </a:rPr>
              <a:t>для вчителя. Засоби </a:t>
            </a:r>
            <a:r>
              <a:rPr lang="uk-UA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для створення звітів зображені на рисунку.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98FFEC-7299-461A-9167-287BA961B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908795"/>
            <a:ext cx="12050142" cy="184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E8755646-304C-4805-AF4E-E93B275DE520}"/>
              </a:ext>
            </a:extLst>
          </p:cNvPr>
          <p:cNvSpPr/>
          <p:nvPr/>
        </p:nvSpPr>
        <p:spPr>
          <a:xfrm>
            <a:off x="8711208" y="4678226"/>
            <a:ext cx="3408784" cy="10765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xmlns="" id="{186B3833-BB56-4ACF-B94E-A0C056560CEB}"/>
              </a:ext>
            </a:extLst>
          </p:cNvPr>
          <p:cNvSpPr/>
          <p:nvPr/>
        </p:nvSpPr>
        <p:spPr>
          <a:xfrm rot="18900000">
            <a:off x="10540379" y="402017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C6130FBA-32A3-4EC8-A613-540B625811BB}"/>
              </a:ext>
            </a:extLst>
          </p:cNvPr>
          <p:cNvSpPr/>
          <p:nvPr/>
        </p:nvSpPr>
        <p:spPr>
          <a:xfrm>
            <a:off x="1574618" y="4281447"/>
            <a:ext cx="1002847" cy="4164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трілка вліво 20">
            <a:extLst>
              <a:ext uri="{FF2B5EF4-FFF2-40B4-BE49-F238E27FC236}">
                <a16:creationId xmlns:a16="http://schemas.microsoft.com/office/drawing/2014/main" xmlns="" id="{4274032F-B529-4B8F-AC2E-055230E45E36}"/>
              </a:ext>
            </a:extLst>
          </p:cNvPr>
          <p:cNvSpPr/>
          <p:nvPr/>
        </p:nvSpPr>
        <p:spPr>
          <a:xfrm rot="18900000">
            <a:off x="2136444" y="364573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633" y="6448425"/>
            <a:ext cx="4708983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керування: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5722DB-0864-421D-AB4C-CF3EA6DEB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31"/>
          <a:stretch/>
        </p:blipFill>
        <p:spPr>
          <a:xfrm>
            <a:off x="2861030" y="3126044"/>
            <a:ext cx="6469939" cy="23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A18A150-0CA5-44C8-B860-5C1639365755}"/>
              </a:ext>
            </a:extLst>
          </p:cNvPr>
          <p:cNvSpPr/>
          <p:nvPr/>
        </p:nvSpPr>
        <p:spPr>
          <a:xfrm>
            <a:off x="2861030" y="3143500"/>
            <a:ext cx="78606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7534A2-A210-4E3D-900A-4810D319C260}"/>
              </a:ext>
            </a:extLst>
          </p:cNvPr>
          <p:cNvSpPr txBox="1"/>
          <p:nvPr/>
        </p:nvSpPr>
        <p:spPr>
          <a:xfrm>
            <a:off x="72008" y="2056743"/>
            <a:ext cx="2051082" cy="523220"/>
          </a:xfrm>
          <a:prstGeom prst="wedgeRectCallout">
            <a:avLst>
              <a:gd name="adj1" fmla="val 88705"/>
              <a:gd name="adj2" fmla="val 22678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Вибір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83C1035-0F28-40D8-B6C9-E7F2FCACAD8B}"/>
              </a:ext>
            </a:extLst>
          </p:cNvPr>
          <p:cNvSpPr/>
          <p:nvPr/>
        </p:nvSpPr>
        <p:spPr>
          <a:xfrm>
            <a:off x="3647090" y="3143500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8163C5-F76B-4838-8336-6B696891ADAE}"/>
              </a:ext>
            </a:extLst>
          </p:cNvPr>
          <p:cNvSpPr txBox="1"/>
          <p:nvPr/>
        </p:nvSpPr>
        <p:spPr>
          <a:xfrm>
            <a:off x="2290799" y="2056743"/>
            <a:ext cx="2051082" cy="954107"/>
          </a:xfrm>
          <a:prstGeom prst="wedgeRectCallout">
            <a:avLst>
              <a:gd name="adj1" fmla="val 29015"/>
              <a:gd name="adj2" fmla="val 886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Текстове поле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1C340579-4757-46F1-A000-8EAC86E5993D}"/>
              </a:ext>
            </a:extLst>
          </p:cNvPr>
          <p:cNvSpPr/>
          <p:nvPr/>
        </p:nvSpPr>
        <p:spPr>
          <a:xfrm>
            <a:off x="4394200" y="3143500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CA0C8F-7486-4897-9264-DDF1CA848FC6}"/>
              </a:ext>
            </a:extLst>
          </p:cNvPr>
          <p:cNvSpPr txBox="1"/>
          <p:nvPr/>
        </p:nvSpPr>
        <p:spPr>
          <a:xfrm>
            <a:off x="4509590" y="2056743"/>
            <a:ext cx="1586410" cy="523220"/>
          </a:xfrm>
          <a:prstGeom prst="wedgeRectCallout">
            <a:avLst>
              <a:gd name="adj1" fmla="val -37114"/>
              <a:gd name="adj2" fmla="val 1760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3C6F7460-3B66-4246-8164-400F2244DB4E}"/>
              </a:ext>
            </a:extLst>
          </p:cNvPr>
          <p:cNvSpPr/>
          <p:nvPr/>
        </p:nvSpPr>
        <p:spPr>
          <a:xfrm>
            <a:off x="5141310" y="3143499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3505B3B0-8BDF-422A-A8D5-5B1006D74961}"/>
              </a:ext>
            </a:extLst>
          </p:cNvPr>
          <p:cNvSpPr/>
          <p:nvPr/>
        </p:nvSpPr>
        <p:spPr>
          <a:xfrm>
            <a:off x="5893504" y="3143498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2DD3FC-48C7-4314-8571-C4F495B65499}"/>
              </a:ext>
            </a:extLst>
          </p:cNvPr>
          <p:cNvSpPr txBox="1"/>
          <p:nvPr/>
        </p:nvSpPr>
        <p:spPr>
          <a:xfrm>
            <a:off x="6263708" y="2056743"/>
            <a:ext cx="1775391" cy="523220"/>
          </a:xfrm>
          <a:prstGeom prst="wedgeRectCallout">
            <a:avLst>
              <a:gd name="adj1" fmla="val -82895"/>
              <a:gd name="adj2" fmla="val 17698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F2DD90D0-79BF-4C1C-B607-ACD2BC854C61}"/>
              </a:ext>
            </a:extLst>
          </p:cNvPr>
          <p:cNvSpPr/>
          <p:nvPr/>
        </p:nvSpPr>
        <p:spPr>
          <a:xfrm>
            <a:off x="6635530" y="3143497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AAD845-CDB6-40B1-9069-98F163E28765}"/>
              </a:ext>
            </a:extLst>
          </p:cNvPr>
          <p:cNvSpPr txBox="1"/>
          <p:nvPr/>
        </p:nvSpPr>
        <p:spPr>
          <a:xfrm>
            <a:off x="8329473" y="2773040"/>
            <a:ext cx="3792677" cy="523220"/>
          </a:xfrm>
          <a:prstGeom prst="wedgeRectCallout">
            <a:avLst>
              <a:gd name="adj1" fmla="val -83146"/>
              <a:gd name="adj2" fmla="val 5901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Гіперпосилання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8D3950-1EC5-493A-BA23-79E9DFBC3FC8}"/>
              </a:ext>
            </a:extLst>
          </p:cNvPr>
          <p:cNvSpPr txBox="1"/>
          <p:nvPr/>
        </p:nvSpPr>
        <p:spPr>
          <a:xfrm>
            <a:off x="8206807" y="2060800"/>
            <a:ext cx="1912553" cy="523220"/>
          </a:xfrm>
          <a:prstGeom prst="wedgeRectCallout">
            <a:avLst>
              <a:gd name="adj1" fmla="val -140268"/>
              <a:gd name="adj2" fmla="val 1842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Вкладка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485E7286-3E48-4C51-96E6-2E55D66A19BD}"/>
              </a:ext>
            </a:extLst>
          </p:cNvPr>
          <p:cNvSpPr/>
          <p:nvPr/>
        </p:nvSpPr>
        <p:spPr>
          <a:xfrm>
            <a:off x="4394200" y="3958683"/>
            <a:ext cx="747110" cy="7241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248B18-7D5E-486A-A5F6-918767CF34E5}"/>
              </a:ext>
            </a:extLst>
          </p:cNvPr>
          <p:cNvSpPr txBox="1"/>
          <p:nvPr/>
        </p:nvSpPr>
        <p:spPr>
          <a:xfrm>
            <a:off x="67922" y="3292462"/>
            <a:ext cx="2051082" cy="954107"/>
          </a:xfrm>
          <a:prstGeom prst="wedgeRectCallout">
            <a:avLst>
              <a:gd name="adj1" fmla="val 171675"/>
              <a:gd name="adj2" fmla="val 566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Поле зі списком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F3D2ADB0-16F5-4EC9-9B39-087BD727C953}"/>
              </a:ext>
            </a:extLst>
          </p:cNvPr>
          <p:cNvSpPr/>
          <p:nvPr/>
        </p:nvSpPr>
        <p:spPr>
          <a:xfrm>
            <a:off x="5146394" y="3958683"/>
            <a:ext cx="747110" cy="7241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F9BFD9-B08F-494F-A434-A66451BB3F89}"/>
              </a:ext>
            </a:extLst>
          </p:cNvPr>
          <p:cNvSpPr txBox="1"/>
          <p:nvPr/>
        </p:nvSpPr>
        <p:spPr>
          <a:xfrm>
            <a:off x="67922" y="4697458"/>
            <a:ext cx="2051082" cy="523220"/>
          </a:xfrm>
          <a:prstGeom prst="wedgeRectCallout">
            <a:avLst>
              <a:gd name="adj1" fmla="val 221705"/>
              <a:gd name="adj2" fmla="val -10254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Лінія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0A6FB688-63A0-4D7A-B663-F028FF7FDCA5}"/>
              </a:ext>
            </a:extLst>
          </p:cNvPr>
          <p:cNvSpPr/>
          <p:nvPr/>
        </p:nvSpPr>
        <p:spPr>
          <a:xfrm>
            <a:off x="6635530" y="3961480"/>
            <a:ext cx="747110" cy="7213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47095C-D18D-40FF-9D60-DE05F0A270C8}"/>
              </a:ext>
            </a:extLst>
          </p:cNvPr>
          <p:cNvSpPr txBox="1"/>
          <p:nvPr/>
        </p:nvSpPr>
        <p:spPr>
          <a:xfrm>
            <a:off x="9448800" y="3366321"/>
            <a:ext cx="1794722" cy="523220"/>
          </a:xfrm>
          <a:prstGeom prst="wedgeRectCallout">
            <a:avLst>
              <a:gd name="adj1" fmla="val -168045"/>
              <a:gd name="adj2" fmla="val 923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B6575272-7708-4331-A105-B4804DA9D051}"/>
              </a:ext>
            </a:extLst>
          </p:cNvPr>
          <p:cNvSpPr/>
          <p:nvPr/>
        </p:nvSpPr>
        <p:spPr>
          <a:xfrm>
            <a:off x="8214264" y="3964427"/>
            <a:ext cx="747110" cy="7213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A1F2F84-A47E-4B2E-A2E7-50B0590427E3}"/>
              </a:ext>
            </a:extLst>
          </p:cNvPr>
          <p:cNvSpPr txBox="1"/>
          <p:nvPr/>
        </p:nvSpPr>
        <p:spPr>
          <a:xfrm>
            <a:off x="9448800" y="3984959"/>
            <a:ext cx="2673350" cy="523220"/>
          </a:xfrm>
          <a:prstGeom prst="wedgeRectCallout">
            <a:avLst>
              <a:gd name="adj1" fmla="val -74733"/>
              <a:gd name="adj2" fmla="val 688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Прапорець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A61C1CC4-E6FA-4AA3-84B5-F147AF4B7F8E}"/>
              </a:ext>
            </a:extLst>
          </p:cNvPr>
          <p:cNvSpPr/>
          <p:nvPr/>
        </p:nvSpPr>
        <p:spPr>
          <a:xfrm>
            <a:off x="4394200" y="4697458"/>
            <a:ext cx="747110" cy="7698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77E463-BEB0-4664-93B6-85385F3BDAFD}"/>
              </a:ext>
            </a:extLst>
          </p:cNvPr>
          <p:cNvSpPr txBox="1"/>
          <p:nvPr/>
        </p:nvSpPr>
        <p:spPr>
          <a:xfrm>
            <a:off x="1994179" y="5687214"/>
            <a:ext cx="2519761" cy="523220"/>
          </a:xfrm>
          <a:prstGeom prst="wedgeRectCallout">
            <a:avLst>
              <a:gd name="adj1" fmla="val 55293"/>
              <a:gd name="adj2" fmla="val -12631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Перемикач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CDF6E52C-C79E-4D23-A401-0F40E441A692}"/>
              </a:ext>
            </a:extLst>
          </p:cNvPr>
          <p:cNvSpPr/>
          <p:nvPr/>
        </p:nvSpPr>
        <p:spPr>
          <a:xfrm>
            <a:off x="7429217" y="4697458"/>
            <a:ext cx="747110" cy="7698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380A23-ECD6-4C6A-B147-5EA1E3126F7B}"/>
              </a:ext>
            </a:extLst>
          </p:cNvPr>
          <p:cNvSpPr txBox="1"/>
          <p:nvPr/>
        </p:nvSpPr>
        <p:spPr>
          <a:xfrm>
            <a:off x="8002338" y="5687214"/>
            <a:ext cx="2519761" cy="523220"/>
          </a:xfrm>
          <a:prstGeom prst="wedgeRectCallout">
            <a:avLst>
              <a:gd name="adj1" fmla="val -51489"/>
              <a:gd name="adj2" fmla="val -1142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Діаграма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3633" y="6448425"/>
            <a:ext cx="4708983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9" grpId="0" animBg="1"/>
      <p:bldP spid="20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633" y="6448425"/>
            <a:ext cx="4708983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звіту.</a:t>
            </a:r>
            <a:br>
              <a:rPr lang="uk-UA" dirty="0"/>
            </a:br>
            <a:r>
              <a:rPr lang="uk-UA" dirty="0"/>
              <a:t>Автоматичне створення звіту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Звіт може бути виведений в одному з чотирьох режимів: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23AC605F-141C-4B88-B73C-82469E7B9C2B}"/>
              </a:ext>
            </a:extLst>
          </p:cNvPr>
          <p:cNvSpPr/>
          <p:nvPr/>
        </p:nvSpPr>
        <p:spPr>
          <a:xfrm>
            <a:off x="72008" y="2220376"/>
            <a:ext cx="2887061" cy="990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Подання звіту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0A1F634-7029-433A-9312-B7D756AEDD3C}"/>
              </a:ext>
            </a:extLst>
          </p:cNvPr>
          <p:cNvSpPr/>
          <p:nvPr/>
        </p:nvSpPr>
        <p:spPr>
          <a:xfrm>
            <a:off x="3125138" y="2220376"/>
            <a:ext cx="2887061" cy="990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Попередній перегляд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D6CB7C0-BA4F-4D1A-BE07-CD6D9D262E25}"/>
              </a:ext>
            </a:extLst>
          </p:cNvPr>
          <p:cNvSpPr/>
          <p:nvPr/>
        </p:nvSpPr>
        <p:spPr>
          <a:xfrm>
            <a:off x="6178267" y="2220376"/>
            <a:ext cx="2887061" cy="990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Режим розмітки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3220513-000F-42E5-8EEE-F00FF0979697}"/>
              </a:ext>
            </a:extLst>
          </p:cNvPr>
          <p:cNvSpPr/>
          <p:nvPr/>
        </p:nvSpPr>
        <p:spPr>
          <a:xfrm>
            <a:off x="9229550" y="2222294"/>
            <a:ext cx="2887061" cy="9904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Конструктор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518871-64E8-4471-9397-E3936E805A68}"/>
              </a:ext>
            </a:extLst>
          </p:cNvPr>
          <p:cNvSpPr txBox="1"/>
          <p:nvPr/>
        </p:nvSpPr>
        <p:spPr>
          <a:xfrm>
            <a:off x="66469" y="3299748"/>
            <a:ext cx="965560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Назви цих режимів збігаються з назвами команд підменю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C28BCC-CA78-48BA-A2C1-72CBB93B7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670" b="1002"/>
          <a:stretch/>
        </p:blipFill>
        <p:spPr>
          <a:xfrm>
            <a:off x="9813451" y="3299748"/>
            <a:ext cx="2279490" cy="350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50EB07AE-D704-4389-97CC-42A6D8AA9349}"/>
              </a:ext>
            </a:extLst>
          </p:cNvPr>
          <p:cNvSpPr/>
          <p:nvPr/>
        </p:nvSpPr>
        <p:spPr>
          <a:xfrm>
            <a:off x="9827236" y="4064186"/>
            <a:ext cx="817904" cy="8126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026175A2-4519-4F12-B5D0-E490E44418EF}"/>
              </a:ext>
            </a:extLst>
          </p:cNvPr>
          <p:cNvSpPr/>
          <p:nvPr/>
        </p:nvSpPr>
        <p:spPr>
          <a:xfrm rot="18900000">
            <a:off x="10285045" y="354336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ED2200-7A24-478B-ABC7-376475496D84}"/>
              </a:ext>
            </a:extLst>
          </p:cNvPr>
          <p:cNvSpPr txBox="1"/>
          <p:nvPr/>
        </p:nvSpPr>
        <p:spPr>
          <a:xfrm>
            <a:off x="66468" y="4364520"/>
            <a:ext cx="965560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створення звіту багато в чому схожий з порядком створення форм.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270971-1DC1-4FFE-B7BE-B1F7D4261F46}"/>
              </a:ext>
            </a:extLst>
          </p:cNvPr>
          <p:cNvSpPr txBox="1"/>
          <p:nvPr/>
        </p:nvSpPr>
        <p:spPr>
          <a:xfrm>
            <a:off x="99059" y="5420010"/>
            <a:ext cx="962410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Властивості звіту мають ті самі значення, що й властивості форми, тому вони тут не описуються.</a:t>
            </a:r>
          </a:p>
        </p:txBody>
      </p:sp>
    </p:spTree>
    <p:extLst>
      <p:ext uri="{BB962C8B-B14F-4D97-AF65-F5344CB8AC3E}">
        <p14:creationId xmlns:p14="http://schemas.microsoft.com/office/powerpoint/2010/main" val="14267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5.2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91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33" y="6448425"/>
            <a:ext cx="4708983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6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>
                <a:solidFill>
                  <a:srgbClr val="002060"/>
                </a:solidFill>
              </a:rPr>
              <a:t>Створення звітів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633" y="6448425"/>
            <a:ext cx="4708983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48425"/>
            <a:ext cx="4708983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947"/>
              <a:gd name="adj2" fmla="val 18057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91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xmlns="" id="{2EE683FF-3779-4D73-A6D1-D6501E4ED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а прямокутна виноска 5"/>
          <p:cNvSpPr/>
          <p:nvPr/>
        </p:nvSpPr>
        <p:spPr>
          <a:xfrm>
            <a:off x="6819900" y="5944654"/>
            <a:ext cx="5372100" cy="94842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198210</TotalTime>
  <Words>182</Words>
  <Application>Microsoft Office PowerPoint</Application>
  <PresentationFormat>Произвольный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Створення звітів. Практична робота 6</vt:lpstr>
      <vt:lpstr>Поняття звіту. Автоматичне створення звіту</vt:lpstr>
      <vt:lpstr>Поняття звіту. Автоматичне створення звіту</vt:lpstr>
      <vt:lpstr>Поняття звіту. Автоматичне створення звіту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488</cp:revision>
  <dcterms:created xsi:type="dcterms:W3CDTF">2016-06-06T19:48:43Z</dcterms:created>
  <dcterms:modified xsi:type="dcterms:W3CDTF">2020-04-06T07:36:26Z</dcterms:modified>
</cp:coreProperties>
</file>