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04" r:id="rId3"/>
    <p:sldId id="1905" r:id="rId4"/>
    <p:sldId id="1906" r:id="rId5"/>
    <p:sldId id="1907" r:id="rId6"/>
    <p:sldId id="1908" r:id="rId7"/>
    <p:sldId id="1909" r:id="rId8"/>
    <p:sldId id="1913" r:id="rId9"/>
    <p:sldId id="1914" r:id="rId10"/>
    <p:sldId id="1915" r:id="rId11"/>
    <p:sldId id="1916" r:id="rId12"/>
    <p:sldId id="1917" r:id="rId13"/>
    <p:sldId id="1354" r:id="rId14"/>
    <p:sldId id="643" r:id="rId15"/>
    <p:sldId id="30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Призначення, основні поняття та терміни мови SQL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99903" y="5944654"/>
            <a:ext cx="5492097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5CA4A1F3-C802-477F-953F-4541A4B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наведено структуру найуживаніших речень мови </a:t>
            </a:r>
            <a:r>
              <a:rPr lang="en-US" sz="2800" b="1" i="1" kern="0" dirty="0">
                <a:solidFill>
                  <a:schemeClr val="bg1"/>
                </a:solidFill>
              </a:rPr>
              <a:t>SQL: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BBBD7D-066E-4167-81A6-28263DEB22D5}"/>
              </a:ext>
            </a:extLst>
          </p:cNvPr>
          <p:cNvSpPr txBox="1"/>
          <p:nvPr/>
        </p:nvSpPr>
        <p:spPr>
          <a:xfrm>
            <a:off x="72008" y="230325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&lt;</a:t>
            </a:r>
            <a:r>
              <a:rPr lang="uk-UA" sz="2800" b="1" i="1" kern="0" dirty="0">
                <a:solidFill>
                  <a:schemeClr val="bg1"/>
                </a:solidFill>
              </a:rPr>
              <a:t>список полів&gt;			     -- речення </a:t>
            </a:r>
            <a:r>
              <a:rPr lang="en-US" sz="2800" b="1" i="1" kern="0" dirty="0">
                <a:solidFill>
                  <a:schemeClr val="bg1"/>
                </a:solidFill>
              </a:rPr>
              <a:t>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0AACCC-F04C-4B9F-BB0D-8811295A1C85}"/>
              </a:ext>
            </a:extLst>
          </p:cNvPr>
          <p:cNvSpPr txBox="1"/>
          <p:nvPr/>
        </p:nvSpPr>
        <p:spPr>
          <a:xfrm>
            <a:off x="72008" y="297617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&lt;</a:t>
            </a:r>
            <a:r>
              <a:rPr lang="uk-UA" sz="2800" b="1" i="1" kern="0" dirty="0">
                <a:solidFill>
                  <a:schemeClr val="bg1"/>
                </a:solidFill>
              </a:rPr>
              <a:t>ім'я таблиці&gt;			     -- речення </a:t>
            </a:r>
            <a:r>
              <a:rPr lang="en-US" sz="2800" b="1" i="1" kern="0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1D3E8D-FF69-4339-8673-6EC1004B533E}"/>
              </a:ext>
            </a:extLst>
          </p:cNvPr>
          <p:cNvSpPr txBox="1"/>
          <p:nvPr/>
        </p:nvSpPr>
        <p:spPr>
          <a:xfrm>
            <a:off x="72008" y="364910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WHERE &lt;</a:t>
            </a:r>
            <a:r>
              <a:rPr lang="uk-UA" sz="2800" b="1" i="1" kern="0" dirty="0">
                <a:solidFill>
                  <a:schemeClr val="bg1"/>
                </a:solidFill>
              </a:rPr>
              <a:t>ім'я поля&gt;=&lt;умова&gt;;	      -- речення </a:t>
            </a:r>
            <a:r>
              <a:rPr lang="en-US" sz="2800" b="1" i="1" kern="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608BCD-6785-44CD-9F5B-DA5A2E1F3B4B}"/>
              </a:ext>
            </a:extLst>
          </p:cNvPr>
          <p:cNvSpPr txBox="1"/>
          <p:nvPr/>
        </p:nvSpPr>
        <p:spPr>
          <a:xfrm>
            <a:off x="72008" y="4322027"/>
            <a:ext cx="864106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Інструкція може складатися з кількох речень і завершується комою з крапкою. 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6A78402-5290-4669-9819-81C9823A70F0}"/>
              </a:ext>
            </a:extLst>
          </p:cNvPr>
          <p:cNvSpPr/>
          <p:nvPr/>
        </p:nvSpPr>
        <p:spPr>
          <a:xfrm>
            <a:off x="8870731" y="4322027"/>
            <a:ext cx="3249262" cy="1384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kern="0" dirty="0">
                <a:solidFill>
                  <a:srgbClr val="FFFFFF"/>
                </a:solidFill>
              </a:rPr>
              <a:t>;</a:t>
            </a:r>
            <a:endParaRPr lang="uk-UA" sz="7200" b="1" kern="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за допомогою інструкції: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719F47-42EF-4CAF-878F-C2C91135E508}"/>
              </a:ext>
            </a:extLst>
          </p:cNvPr>
          <p:cNvSpPr txBox="1"/>
          <p:nvPr/>
        </p:nvSpPr>
        <p:spPr>
          <a:xfrm>
            <a:off x="72008" y="1833908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Прізвище, Адреса, Телефон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Школа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WHERE </a:t>
            </a:r>
            <a:r>
              <a:rPr lang="uk-UA" sz="2800" b="1" i="1" kern="0" dirty="0">
                <a:solidFill>
                  <a:schemeClr val="bg1"/>
                </a:solidFill>
              </a:rPr>
              <a:t>Посада='вчитель';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DBAA37-CE72-4A59-9867-959AE043F6CD}"/>
              </a:ext>
            </a:extLst>
          </p:cNvPr>
          <p:cNvSpPr txBox="1"/>
          <p:nvPr/>
        </p:nvSpPr>
        <p:spPr>
          <a:xfrm>
            <a:off x="72008" y="33328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таблиці Школа, вибираються всі записи, у полі Посада яких є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вчитель</a:t>
            </a:r>
            <a:r>
              <a:rPr lang="uk-UA" sz="2800" b="1" i="1" kern="0" dirty="0">
                <a:solidFill>
                  <a:schemeClr val="bg1"/>
                </a:solidFill>
              </a:rPr>
              <a:t>. Результуючий набір записів містить поля: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F1C6D63-ED1E-4AE7-91C3-A9F1364224AF}"/>
              </a:ext>
            </a:extLst>
          </p:cNvPr>
          <p:cNvSpPr/>
          <p:nvPr/>
        </p:nvSpPr>
        <p:spPr>
          <a:xfrm>
            <a:off x="72008" y="483174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Прізвище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B1CF05A-E0CC-4F0C-BBAF-429C5F2F0227}"/>
              </a:ext>
            </a:extLst>
          </p:cNvPr>
          <p:cNvSpPr/>
          <p:nvPr/>
        </p:nvSpPr>
        <p:spPr>
          <a:xfrm>
            <a:off x="4112710" y="483174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Адреса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3EE23F7-BF81-49E8-A209-01F9C02E0FCC}"/>
              </a:ext>
            </a:extLst>
          </p:cNvPr>
          <p:cNvSpPr/>
          <p:nvPr/>
        </p:nvSpPr>
        <p:spPr>
          <a:xfrm>
            <a:off x="8151258" y="4831748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Телефон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Багато термінів, понять, синтаксичних правил і властивостей мови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збігаються з відповідними назвами класичних мов програмування. "Усі конструкції мови (ключові поля, оператори тощо) однаково сприймаються великими та малими літерами.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9BFEFE-71E9-48F1-83A1-26E8C910F8D9}"/>
              </a:ext>
            </a:extLst>
          </p:cNvPr>
          <p:cNvSpPr txBox="1"/>
          <p:nvPr/>
        </p:nvSpPr>
        <p:spPr>
          <a:xfrm>
            <a:off x="70929" y="3572103"/>
            <a:ext cx="620638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стандартом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імен об'єктів (таблиць, полів та інших) використовується латинський алфавіт, але в багатьох випадках допускається використання й національного алфавіту.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98D6A3D1-4B5E-4B5F-AE9A-6AEEC1C2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t="10500" r="25345" b="14216"/>
          <a:stretch/>
        </p:blipFill>
        <p:spPr bwMode="auto">
          <a:xfrm>
            <a:off x="6432332" y="3572103"/>
            <a:ext cx="5688740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частина мови SQL реалізована в Access 2016?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оператори містить найпростіша інструкція мовою SQL?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340" y="290578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яких частин складається мова SQL?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6582" y="3529268"/>
            <a:ext cx="1204470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призначена мова SQL?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83093" y="4156961"/>
            <a:ext cx="1045592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загальний формат найпростішої інструкції мовою SQL.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D8642-EDAB-4B27-9505-2A5CED1D75CC}"/>
              </a:ext>
            </a:extLst>
          </p:cNvPr>
          <p:cNvSpPr txBox="1"/>
          <p:nvPr/>
        </p:nvSpPr>
        <p:spPr>
          <a:xfrm>
            <a:off x="83092" y="5215541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 найпростішої інструкції мовою SQL.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92-94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349366E5-F360-4190-9530-BC12A96B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699903" y="5944654"/>
            <a:ext cx="5492097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Сучасні системи управління реляційними базами даних, у тому числі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містять потужні візуальні засоби, зрозумілий та зручний графічний інтерфейс, що забезпечує ефективну роботу з БД.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073457-0FB0-4C66-A31C-980AC6A4F250}"/>
              </a:ext>
            </a:extLst>
          </p:cNvPr>
          <p:cNvSpPr txBox="1"/>
          <p:nvPr/>
        </p:nvSpPr>
        <p:spPr>
          <a:xfrm>
            <a:off x="70929" y="3130667"/>
            <a:ext cx="931480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Разом із тим, існують спеціальні мови для створення й супроводу БД. Однією з них є мова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 (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chemeClr val="bg1"/>
                </a:solidFill>
              </a:rPr>
              <a:t>tructured </a:t>
            </a:r>
            <a:r>
              <a:rPr lang="en-US" sz="2800" b="1" i="1" kern="0" dirty="0">
                <a:solidFill>
                  <a:srgbClr val="FFFF00"/>
                </a:solidFill>
              </a:rPr>
              <a:t>Q</a:t>
            </a:r>
            <a:r>
              <a:rPr lang="en-US" sz="2800" b="1" i="1" kern="0" dirty="0">
                <a:solidFill>
                  <a:schemeClr val="bg1"/>
                </a:solidFill>
              </a:rPr>
              <a:t>uery 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en-US" sz="2800" b="1" i="1" kern="0" dirty="0">
                <a:solidFill>
                  <a:schemeClr val="bg1"/>
                </a:solidFill>
              </a:rPr>
              <a:t>anguage</a:t>
            </a:r>
            <a:r>
              <a:rPr lang="en-US" dirty="0"/>
              <a:t> </a:t>
            </a:r>
            <a:r>
              <a:rPr lang="en-US" sz="2800" b="1" i="1" kern="0" dirty="0">
                <a:solidFill>
                  <a:schemeClr val="bg1"/>
                </a:solidFill>
              </a:rPr>
              <a:t>— </a:t>
            </a:r>
            <a:r>
              <a:rPr lang="uk-UA" sz="2800" b="1" i="1" kern="0" dirty="0">
                <a:solidFill>
                  <a:schemeClr val="bg1"/>
                </a:solidFill>
              </a:rPr>
              <a:t>структурована мова запитів), яка фактично стала стандартом мови реляційних БД. Вона постійно розвивається й удосконалюється, змінюються й міжнародні стандарти цієї мови.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9BC4140A-E9A0-46A9-8736-D2A636C3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40" y="3130667"/>
            <a:ext cx="2543131" cy="33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89197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Міжнародним стандартом передбачено, що повний склад мови </a:t>
            </a:r>
            <a:r>
              <a:rPr lang="uk-UA" sz="2800" b="1" i="1" kern="0" dirty="0">
                <a:solidFill>
                  <a:srgbClr val="FFFF00"/>
                </a:solidFill>
              </a:rPr>
              <a:t>SQL</a:t>
            </a:r>
            <a:r>
              <a:rPr lang="uk-UA" sz="2800" b="1" i="1" kern="0" dirty="0">
                <a:solidFill>
                  <a:schemeClr val="bg1"/>
                </a:solidFill>
              </a:rPr>
              <a:t> складається з таких окремих частин: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54B5B0-1052-4290-B9B8-DE8635CBF6A5}"/>
              </a:ext>
            </a:extLst>
          </p:cNvPr>
          <p:cNvSpPr txBox="1"/>
          <p:nvPr/>
        </p:nvSpPr>
        <p:spPr>
          <a:xfrm>
            <a:off x="1535015" y="1943948"/>
            <a:ext cx="10584409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мова визначення даних. Команди цієї групи використовуються для створення та зміни структури об'єктів бази даних, наприклад, таблиць;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7837A9D-F426-4858-82A7-BEB9185DFBF0}"/>
              </a:ext>
            </a:extLst>
          </p:cNvPr>
          <p:cNvSpPr/>
          <p:nvPr/>
        </p:nvSpPr>
        <p:spPr>
          <a:xfrm>
            <a:off x="72009" y="1943947"/>
            <a:ext cx="1336378" cy="1292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DDL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6C7540-EBC6-4CF1-B808-B88A55AF3D06}"/>
              </a:ext>
            </a:extLst>
          </p:cNvPr>
          <p:cNvSpPr txBox="1"/>
          <p:nvPr/>
        </p:nvSpPr>
        <p:spPr>
          <a:xfrm>
            <a:off x="1532288" y="3338073"/>
            <a:ext cx="10584409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мова маніпулювання даними. Команди використовуються для маніпулювання даними, які містяться в об'єктах, наприклад, для зміни або видалення даних у таблицях;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E223754-B09B-4E62-8148-59073A14FDC4}"/>
              </a:ext>
            </a:extLst>
          </p:cNvPr>
          <p:cNvSpPr/>
          <p:nvPr/>
        </p:nvSpPr>
        <p:spPr>
          <a:xfrm>
            <a:off x="69282" y="3338072"/>
            <a:ext cx="1336378" cy="16927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DML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A2182B-AE6A-469C-A9AA-61779FA93907}"/>
              </a:ext>
            </a:extLst>
          </p:cNvPr>
          <p:cNvSpPr txBox="1"/>
          <p:nvPr/>
        </p:nvSpPr>
        <p:spPr>
          <a:xfrm>
            <a:off x="1532288" y="5132306"/>
            <a:ext cx="10584408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мова керування даними. Команди цієї групи призначені для керування доступом до даних;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5DACC70-5E24-4EFC-B7D9-8CDBF256397A}"/>
              </a:ext>
            </a:extLst>
          </p:cNvPr>
          <p:cNvSpPr/>
          <p:nvPr/>
        </p:nvSpPr>
        <p:spPr>
          <a:xfrm>
            <a:off x="69283" y="5132306"/>
            <a:ext cx="1336378" cy="892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DCL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239C8A-8C55-4ADB-B054-30383F1D9F7C}"/>
              </a:ext>
            </a:extLst>
          </p:cNvPr>
          <p:cNvSpPr txBox="1"/>
          <p:nvPr/>
        </p:nvSpPr>
        <p:spPr>
          <a:xfrm>
            <a:off x="1532288" y="6126320"/>
            <a:ext cx="10584408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мова формування запитів.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CBFE2C52-1021-4D8F-8CB0-994CFBB2365E}"/>
              </a:ext>
            </a:extLst>
          </p:cNvPr>
          <p:cNvSpPr/>
          <p:nvPr/>
        </p:nvSpPr>
        <p:spPr>
          <a:xfrm>
            <a:off x="69280" y="6126320"/>
            <a:ext cx="1336379" cy="4924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DQL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Окрім того, часто як складові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виділяють: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B4556A4-6C91-4B03-B26B-E8CA7C80F85C}"/>
              </a:ext>
            </a:extLst>
          </p:cNvPr>
          <p:cNvSpPr/>
          <p:nvPr/>
        </p:nvSpPr>
        <p:spPr>
          <a:xfrm>
            <a:off x="72008" y="1839535"/>
            <a:ext cx="3354364" cy="2238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мову </a:t>
            </a:r>
            <a:r>
              <a:rPr lang="uk-UA" sz="2800" b="1" i="1" kern="0" dirty="0" err="1">
                <a:solidFill>
                  <a:schemeClr val="bg1"/>
                </a:solidFill>
              </a:rPr>
              <a:t>адміністру-вання</a:t>
            </a:r>
            <a:r>
              <a:rPr lang="uk-UA" sz="2800" b="1" i="1" kern="0" dirty="0">
                <a:solidFill>
                  <a:schemeClr val="bg1"/>
                </a:solidFill>
              </a:rPr>
              <a:t> БД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27F9C7C-464F-40E2-846A-8D7121810CF6}"/>
              </a:ext>
            </a:extLst>
          </p:cNvPr>
          <p:cNvSpPr/>
          <p:nvPr/>
        </p:nvSpPr>
        <p:spPr>
          <a:xfrm>
            <a:off x="3555662" y="1839535"/>
            <a:ext cx="3354364" cy="2238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мову керування транзакціями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489C4E9-DA14-4199-9A2F-C893F551C935}"/>
              </a:ext>
            </a:extLst>
          </p:cNvPr>
          <p:cNvSpPr/>
          <p:nvPr/>
        </p:nvSpPr>
        <p:spPr>
          <a:xfrm>
            <a:off x="7039316" y="1839535"/>
            <a:ext cx="5084992" cy="22384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мову </a:t>
            </a:r>
            <a:r>
              <a:rPr lang="en-US" sz="2800" b="1" i="1" kern="0" dirty="0">
                <a:solidFill>
                  <a:schemeClr val="bg1"/>
                </a:solidFill>
              </a:rPr>
              <a:t>SQL/XML, </a:t>
            </a:r>
            <a:r>
              <a:rPr lang="uk-UA" sz="2800" b="1" i="1" kern="0" dirty="0">
                <a:solidFill>
                  <a:schemeClr val="bg1"/>
                </a:solidFill>
              </a:rPr>
              <a:t>що дає змогу інтегрувати дві популярні технології роботи з даними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124" name="Picture 4" descr="xml, xml file icon">
            <a:extLst>
              <a:ext uri="{FF2B5EF4-FFF2-40B4-BE49-F238E27FC236}">
                <a16:creationId xmlns:a16="http://schemas.microsoft.com/office/drawing/2014/main" xmlns="" id="{D2F67892-57A7-4F3A-BE8D-0243C59B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980" y="4197567"/>
            <a:ext cx="1871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tabase, task icon">
            <a:extLst>
              <a:ext uri="{FF2B5EF4-FFF2-40B4-BE49-F238E27FC236}">
                <a16:creationId xmlns:a16="http://schemas.microsoft.com/office/drawing/2014/main" xmlns="" id="{947F473A-86C9-4C1C-B51E-80EACA62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90" y="4163715"/>
            <a:ext cx="2389708" cy="23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tabase, setting icon">
            <a:extLst>
              <a:ext uri="{FF2B5EF4-FFF2-40B4-BE49-F238E27FC236}">
                <a16:creationId xmlns:a16="http://schemas.microsoft.com/office/drawing/2014/main" xmlns="" id="{0863CCC2-627D-4BBC-A27A-1CBF5239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9" y="4163715"/>
            <a:ext cx="2389708" cy="23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Мова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що містить усі перелічені складові, створює можливість виконувати повний комплекс робіт із БД. Хоча для багатьох практичних задач достатньо й візуальних засобів СУБД, інколи для професійної роботи з базами даних без мови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обійтися просто неможливо. Тому у візуальних засобах СУБД реалізовані й окремі частини мови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366F60-BD94-4543-AF60-1ED6E6D4D7A2}"/>
              </a:ext>
            </a:extLst>
          </p:cNvPr>
          <p:cNvSpPr txBox="1"/>
          <p:nvPr/>
        </p:nvSpPr>
        <p:spPr>
          <a:xfrm>
            <a:off x="72008" y="4391910"/>
            <a:ext cx="595313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реалізована частина </a:t>
            </a:r>
            <a:r>
              <a:rPr lang="en-US" sz="2800" b="1" i="1" kern="0" dirty="0">
                <a:solidFill>
                  <a:srgbClr val="FFFF00"/>
                </a:solidFill>
              </a:rPr>
              <a:t>SQL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що забезпечує формування запитів і роботу з ними.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DF87FDD2-FDA4-4129-9A93-EE124FFA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8322" r="9158" b="20438"/>
          <a:stretch/>
        </p:blipFill>
        <p:spPr bwMode="auto">
          <a:xfrm>
            <a:off x="6166865" y="4391910"/>
            <a:ext cx="5953128" cy="22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992333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стисло описуються основні відомості саме про мову запитів </a:t>
            </a:r>
            <a:r>
              <a:rPr lang="uk-UA" sz="2800" b="1" i="1" kern="0" dirty="0">
                <a:solidFill>
                  <a:srgbClr val="FFFF00"/>
                </a:solidFill>
              </a:rPr>
              <a:t>SQL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4417B3-CD76-412D-BE19-133D6AA346BD}"/>
              </a:ext>
            </a:extLst>
          </p:cNvPr>
          <p:cNvSpPr txBox="1"/>
          <p:nvPr/>
        </p:nvSpPr>
        <p:spPr>
          <a:xfrm>
            <a:off x="72008" y="2257044"/>
            <a:ext cx="992333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і інші мови програмування, вона має власний синтаксис.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4F886C-BB2A-41E7-9E58-F76251473FCA}"/>
              </a:ext>
            </a:extLst>
          </p:cNvPr>
          <p:cNvSpPr txBox="1"/>
          <p:nvPr/>
        </p:nvSpPr>
        <p:spPr>
          <a:xfrm>
            <a:off x="72008" y="334762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синтаксичних конструкціях використовуються такі поняття, як: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286AA4A-EFD1-4D0B-A9B7-AF0BBFCB889E}"/>
              </a:ext>
            </a:extLst>
          </p:cNvPr>
          <p:cNvSpPr/>
          <p:nvPr/>
        </p:nvSpPr>
        <p:spPr>
          <a:xfrm>
            <a:off x="72008" y="4407903"/>
            <a:ext cx="2887061" cy="1537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ключові слова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FDBA35C-8BB2-432F-8F18-C2D9773F00AA}"/>
              </a:ext>
            </a:extLst>
          </p:cNvPr>
          <p:cNvSpPr/>
          <p:nvPr/>
        </p:nvSpPr>
        <p:spPr>
          <a:xfrm>
            <a:off x="3125138" y="4407903"/>
            <a:ext cx="2887061" cy="1537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оператори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16FC636-5761-4690-AF28-B5E15DD12C87}"/>
              </a:ext>
            </a:extLst>
          </p:cNvPr>
          <p:cNvSpPr/>
          <p:nvPr/>
        </p:nvSpPr>
        <p:spPr>
          <a:xfrm>
            <a:off x="6178267" y="4407903"/>
            <a:ext cx="2887061" cy="1537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інструкції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80468D3B-2915-4489-A3A7-1DAE8A9CDF86}"/>
              </a:ext>
            </a:extLst>
          </p:cNvPr>
          <p:cNvSpPr/>
          <p:nvPr/>
        </p:nvSpPr>
        <p:spPr>
          <a:xfrm>
            <a:off x="9229550" y="4409821"/>
            <a:ext cx="2887061" cy="15375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речення й ін.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coding, laptop, programming icon">
            <a:extLst>
              <a:ext uri="{FF2B5EF4-FFF2-40B4-BE49-F238E27FC236}">
                <a16:creationId xmlns:a16="http://schemas.microsoft.com/office/drawing/2014/main" xmlns="" id="{8455E572-1A1B-4E87-96C0-C0091BF9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221" y="1196762"/>
            <a:ext cx="2014389" cy="20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Найчастіше в мові </a:t>
            </a:r>
            <a:r>
              <a:rPr lang="en-US" sz="2600" b="1" i="1" kern="0" dirty="0">
                <a:solidFill>
                  <a:srgbClr val="FFFF00"/>
                </a:solidFill>
              </a:rPr>
              <a:t>SQL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використовуються такі оператори: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0A0EB2-0C4C-40CF-B0E2-A2BD2121CB37}"/>
              </a:ext>
            </a:extLst>
          </p:cNvPr>
          <p:cNvSpPr txBox="1"/>
          <p:nvPr/>
        </p:nvSpPr>
        <p:spPr>
          <a:xfrm>
            <a:off x="2459422" y="1798292"/>
            <a:ext cx="9660002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визначаються поля, із яких необхідно вибрати дані;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E897353-772D-43C6-9E1F-171D9EAD4558}"/>
              </a:ext>
            </a:extLst>
          </p:cNvPr>
          <p:cNvSpPr/>
          <p:nvPr/>
        </p:nvSpPr>
        <p:spPr>
          <a:xfrm>
            <a:off x="72008" y="1798292"/>
            <a:ext cx="2271799" cy="892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BE7850-82FA-4558-8CE5-C2ED7FBB1001}"/>
              </a:ext>
            </a:extLst>
          </p:cNvPr>
          <p:cNvSpPr txBox="1"/>
          <p:nvPr/>
        </p:nvSpPr>
        <p:spPr>
          <a:xfrm>
            <a:off x="2459422" y="2782669"/>
            <a:ext cx="9660002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визначається таблиця, поля якої вказані в реченні </a:t>
            </a:r>
            <a:r>
              <a:rPr lang="en-US" sz="2600" b="1" i="1" kern="0" dirty="0">
                <a:solidFill>
                  <a:schemeClr val="bg1"/>
                </a:solidFill>
              </a:rPr>
              <a:t>SELECT. </a:t>
            </a:r>
            <a:r>
              <a:rPr lang="uk-UA" sz="2600" b="1" i="1" kern="0" dirty="0">
                <a:solidFill>
                  <a:schemeClr val="bg1"/>
                </a:solidFill>
              </a:rPr>
              <a:t>Ключові слова </a:t>
            </a:r>
            <a:r>
              <a:rPr lang="en-US" sz="2600" b="1" i="1" kern="0" dirty="0">
                <a:solidFill>
                  <a:schemeClr val="bg1"/>
                </a:solidFill>
              </a:rPr>
              <a:t>SELECT </a:t>
            </a:r>
            <a:r>
              <a:rPr lang="uk-UA" sz="2600" b="1" i="1" kern="0" dirty="0">
                <a:solidFill>
                  <a:schemeClr val="bg1"/>
                </a:solidFill>
              </a:rPr>
              <a:t>і </a:t>
            </a:r>
            <a:r>
              <a:rPr lang="en-US" sz="2600" b="1" i="1" kern="0" dirty="0">
                <a:solidFill>
                  <a:schemeClr val="bg1"/>
                </a:solidFill>
              </a:rPr>
              <a:t>FROM </a:t>
            </a:r>
            <a:r>
              <a:rPr lang="uk-UA" sz="2600" b="1" i="1" kern="0" dirty="0">
                <a:solidFill>
                  <a:schemeClr val="bg1"/>
                </a:solidFill>
              </a:rPr>
              <a:t>завжди використовуються разом;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AE13EB8-3A35-4ABB-B5D4-C202EED2A67D}"/>
              </a:ext>
            </a:extLst>
          </p:cNvPr>
          <p:cNvSpPr/>
          <p:nvPr/>
        </p:nvSpPr>
        <p:spPr>
          <a:xfrm>
            <a:off x="72008" y="2782669"/>
            <a:ext cx="2271799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31C657-0B17-4CAC-A4C9-040BED242B66}"/>
              </a:ext>
            </a:extLst>
          </p:cNvPr>
          <p:cNvSpPr txBox="1"/>
          <p:nvPr/>
        </p:nvSpPr>
        <p:spPr>
          <a:xfrm>
            <a:off x="2459422" y="4167156"/>
            <a:ext cx="9660002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визначається умова відбору полів, за якою вибираються дані;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74CF326-7C62-4DF5-B415-6F9A807925A5}"/>
              </a:ext>
            </a:extLst>
          </p:cNvPr>
          <p:cNvSpPr/>
          <p:nvPr/>
        </p:nvSpPr>
        <p:spPr>
          <a:xfrm>
            <a:off x="72008" y="4167156"/>
            <a:ext cx="2271799" cy="8570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WHERE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89FC16-A454-4067-B130-E82BDBA4A204}"/>
              </a:ext>
            </a:extLst>
          </p:cNvPr>
          <p:cNvSpPr txBox="1"/>
          <p:nvPr/>
        </p:nvSpPr>
        <p:spPr>
          <a:xfrm>
            <a:off x="2459422" y="5151534"/>
            <a:ext cx="9660002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визначається порядок сортування отриманих результатів;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43F0B938-F15F-425F-927D-E982782C22A6}"/>
              </a:ext>
            </a:extLst>
          </p:cNvPr>
          <p:cNvSpPr/>
          <p:nvPr/>
        </p:nvSpPr>
        <p:spPr>
          <a:xfrm>
            <a:off x="72008" y="5151533"/>
            <a:ext cx="2271799" cy="8925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ORDER BY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119C62-BB09-491E-A861-BC44D5036E4E}"/>
              </a:ext>
            </a:extLst>
          </p:cNvPr>
          <p:cNvSpPr txBox="1"/>
          <p:nvPr/>
        </p:nvSpPr>
        <p:spPr>
          <a:xfrm>
            <a:off x="2459422" y="6135913"/>
            <a:ext cx="9660002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визначається порядок групування записів.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20ACE7D5-BF60-49BE-8DF3-26ECE9BE5BE4}"/>
              </a:ext>
            </a:extLst>
          </p:cNvPr>
          <p:cNvSpPr/>
          <p:nvPr/>
        </p:nvSpPr>
        <p:spPr>
          <a:xfrm>
            <a:off x="72008" y="6135912"/>
            <a:ext cx="2271799" cy="4924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GROUP BY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162193"/>
            <a:ext cx="957648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Інструкції можуть містити коментарі, які не впливають на їх виконання. Найчастіше застосовуються однорядкові коментарі, які починаються двома символами: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101CAD-DF28-435F-AF7E-6B7617C0F2C2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Інструкція</a:t>
            </a:r>
            <a:r>
              <a:rPr lang="uk-UA" sz="2800" b="1" i="1" kern="0" dirty="0">
                <a:solidFill>
                  <a:srgbClr val="FFFFFF"/>
                </a:solidFill>
              </a:rPr>
              <a:t> — це </a:t>
            </a:r>
            <a:r>
              <a:rPr lang="uk-UA" sz="2800" b="1" i="1" kern="0" dirty="0" err="1">
                <a:solidFill>
                  <a:srgbClr val="FFFFFF"/>
                </a:solidFill>
              </a:rPr>
              <a:t>логічно</a:t>
            </a:r>
            <a:r>
              <a:rPr lang="uk-UA" sz="2800" b="1" i="1" kern="0" dirty="0">
                <a:solidFill>
                  <a:srgbClr val="FFFFFF"/>
                </a:solidFill>
              </a:rPr>
              <a:t> завершена конструкція, яка може інтерпретуватися самостійно. Вона складається з речень і закінчується крапкою з комою.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BDBA562E-88F4-434A-8B29-B6D0BFE5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90EC2F-3BC3-4177-ABBD-5E5C42A76689}"/>
              </a:ext>
            </a:extLst>
          </p:cNvPr>
          <p:cNvSpPr txBox="1"/>
          <p:nvPr/>
        </p:nvSpPr>
        <p:spPr>
          <a:xfrm>
            <a:off x="72008" y="51276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Конструкції у квадратних дужках є необов'язковими, а у фігурних дужках — обов'язковими.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21CA880-B3CA-4026-A787-04ED00F150C3}"/>
              </a:ext>
            </a:extLst>
          </p:cNvPr>
          <p:cNvSpPr/>
          <p:nvPr/>
        </p:nvSpPr>
        <p:spPr>
          <a:xfrm>
            <a:off x="9795641" y="3162193"/>
            <a:ext cx="2324351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kern="0" dirty="0">
                <a:solidFill>
                  <a:srgbClr val="FFFFFF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2481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191250"/>
            <a:ext cx="49720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Призначення, основні поняття та терміни мови SQL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73127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4E80C1-ECE0-4BDB-AA0F-7EF7E8D52253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Речення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частина інструкції, що обов'язково містить ключове слово, яке й визначає його назву.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BA5863E4-1018-42D5-B2F8-AF800943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F4D6FB8-FE82-41D9-9B33-538945114174}"/>
              </a:ext>
            </a:extLst>
          </p:cNvPr>
          <p:cNvSpPr/>
          <p:nvPr/>
        </p:nvSpPr>
        <p:spPr>
          <a:xfrm>
            <a:off x="69850" y="3400774"/>
            <a:ext cx="500664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SELECT </a:t>
            </a:r>
            <a:r>
              <a:rPr lang="uk-UA" sz="2800" b="1" i="1" kern="0" dirty="0">
                <a:solidFill>
                  <a:srgbClr val="FFFFFF"/>
                </a:solidFill>
              </a:rPr>
              <a:t>Прізвище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1AFCBCD-79C3-48DA-8448-BCF84F1CF25B}"/>
              </a:ext>
            </a:extLst>
          </p:cNvPr>
          <p:cNvSpPr/>
          <p:nvPr/>
        </p:nvSpPr>
        <p:spPr>
          <a:xfrm>
            <a:off x="7115503" y="3400774"/>
            <a:ext cx="500664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називають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реченням </a:t>
            </a:r>
            <a:r>
              <a:rPr lang="en-US" sz="2800" b="1" i="1" kern="0" dirty="0">
                <a:solidFill>
                  <a:srgbClr val="FFFFFF"/>
                </a:solidFill>
              </a:rPr>
              <a:t>SELECT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DD4F8E-5DCE-46F0-BCFC-B4026B929D53}"/>
              </a:ext>
            </a:extLst>
          </p:cNvPr>
          <p:cNvSpPr txBox="1"/>
          <p:nvPr/>
        </p:nvSpPr>
        <p:spPr>
          <a:xfrm>
            <a:off x="5171185" y="3394845"/>
            <a:ext cx="1849630" cy="11616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A6E8EDE-6100-469A-A2D7-58E1EB116300}"/>
              </a:ext>
            </a:extLst>
          </p:cNvPr>
          <p:cNvSpPr/>
          <p:nvPr/>
        </p:nvSpPr>
        <p:spPr>
          <a:xfrm>
            <a:off x="69850" y="4907076"/>
            <a:ext cx="500664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WHERE </a:t>
            </a:r>
            <a:r>
              <a:rPr lang="uk-UA" sz="2800" b="1" i="1" kern="0" dirty="0">
                <a:solidFill>
                  <a:srgbClr val="FFFFFF"/>
                </a:solidFill>
              </a:rPr>
              <a:t>Посада='вчитель'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E908E94-64A0-4D4F-8A2B-935817D9BECD}"/>
              </a:ext>
            </a:extLst>
          </p:cNvPr>
          <p:cNvSpPr/>
          <p:nvPr/>
        </p:nvSpPr>
        <p:spPr>
          <a:xfrm>
            <a:off x="7115503" y="4907076"/>
            <a:ext cx="5006647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називають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реченням </a:t>
            </a:r>
            <a:r>
              <a:rPr lang="en-US" sz="2800" b="1" i="1" kern="0" dirty="0">
                <a:solidFill>
                  <a:srgbClr val="FFFFFF"/>
                </a:solidFill>
              </a:rPr>
              <a:t>WHERE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723BC8-71A2-4147-8677-FDF5DBD58627}"/>
              </a:ext>
            </a:extLst>
          </p:cNvPr>
          <p:cNvSpPr txBox="1"/>
          <p:nvPr/>
        </p:nvSpPr>
        <p:spPr>
          <a:xfrm>
            <a:off x="5171185" y="4901147"/>
            <a:ext cx="1849630" cy="116163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207627</TotalTime>
  <Words>802</Words>
  <Application>Microsoft Office PowerPoint</Application>
  <PresentationFormat>Произвольный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Призначення, основні поняття та терміни мови SQL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911</cp:revision>
  <dcterms:created xsi:type="dcterms:W3CDTF">2016-06-06T19:48:43Z</dcterms:created>
  <dcterms:modified xsi:type="dcterms:W3CDTF">2020-04-12T20:59:24Z</dcterms:modified>
</cp:coreProperties>
</file>