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18" r:id="rId3"/>
    <p:sldId id="1919" r:id="rId4"/>
    <p:sldId id="1920" r:id="rId5"/>
    <p:sldId id="1921" r:id="rId6"/>
    <p:sldId id="1922" r:id="rId7"/>
    <p:sldId id="1923" r:id="rId8"/>
    <p:sldId id="1926" r:id="rId9"/>
    <p:sldId id="1927" r:id="rId10"/>
    <p:sldId id="1931" r:id="rId11"/>
    <p:sldId id="1932" r:id="rId12"/>
    <p:sldId id="1928" r:id="rId13"/>
    <p:sldId id="1933" r:id="rId14"/>
    <p:sldId id="1354" r:id="rId15"/>
    <p:sldId id="643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Найпростіші запити мовою SQL у системі Access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15125" y="5944654"/>
            <a:ext cx="5476875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5CA4A1F3-C802-477F-953F-4541A4B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Ключове слово </a:t>
            </a:r>
            <a:r>
              <a:rPr lang="uk-UA" sz="2800" b="1" i="1" kern="0" dirty="0">
                <a:solidFill>
                  <a:srgbClr val="FFFF00"/>
                </a:solidFill>
              </a:rPr>
              <a:t>ALL</a:t>
            </a:r>
            <a:r>
              <a:rPr lang="uk-UA" sz="2800" b="1" i="1" kern="0" dirty="0">
                <a:solidFill>
                  <a:schemeClr val="bg1"/>
                </a:solidFill>
              </a:rPr>
              <a:t> у реченні </a:t>
            </a:r>
            <a:r>
              <a:rPr lang="uk-UA" sz="2800" b="1" i="1" kern="0" dirty="0">
                <a:solidFill>
                  <a:srgbClr val="FFFF00"/>
                </a:solidFill>
              </a:rPr>
              <a:t>SELECT</a:t>
            </a:r>
            <a:r>
              <a:rPr lang="uk-UA" sz="2800" b="1" i="1" kern="0" dirty="0">
                <a:solidFill>
                  <a:schemeClr val="bg1"/>
                </a:solidFill>
              </a:rPr>
              <a:t>, навпаки, дає змогу отримати записи, що повторюються. Воно встановлюється за замовчуванням.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8CE7C7-9BA2-420D-9B6D-88BF28B8D723}"/>
              </a:ext>
            </a:extLst>
          </p:cNvPr>
          <p:cNvSpPr txBox="1"/>
          <p:nvPr/>
        </p:nvSpPr>
        <p:spPr>
          <a:xfrm>
            <a:off x="1567543" y="2699739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реченні </a:t>
            </a:r>
            <a:r>
              <a:rPr lang="uk-UA" sz="2800" b="1" i="1" kern="0" dirty="0">
                <a:solidFill>
                  <a:srgbClr val="FFFF00"/>
                </a:solidFill>
              </a:rPr>
              <a:t>SELECT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бути не лише імена наявних у таблиці полів, а й вирази. Кожен такий вираз є новим полем у запиті.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xmlns="" id="{FA66317B-D8FE-42D5-A4F8-887DFD9E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74548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7501CC65-1D20-4DBB-B222-09887BD19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4444"/>
          <a:stretch/>
        </p:blipFill>
        <p:spPr bwMode="auto">
          <a:xfrm>
            <a:off x="1880617" y="4187135"/>
            <a:ext cx="8430765" cy="25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Вирази можуть містити арифметичні операції, деякі математичні функції: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956503-130D-4BF0-B441-ABC7B738B0FC}"/>
              </a:ext>
            </a:extLst>
          </p:cNvPr>
          <p:cNvSpPr txBox="1"/>
          <p:nvPr/>
        </p:nvSpPr>
        <p:spPr>
          <a:xfrm>
            <a:off x="2190750" y="2245665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натуральний алгоритм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33DFAF0-1A8B-40BE-9557-D3648E986D39}"/>
              </a:ext>
            </a:extLst>
          </p:cNvPr>
          <p:cNvSpPr/>
          <p:nvPr/>
        </p:nvSpPr>
        <p:spPr>
          <a:xfrm>
            <a:off x="72008" y="2245665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LOG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A6745-2BF6-45A1-83A9-050A9239AB3F}"/>
              </a:ext>
            </a:extLst>
          </p:cNvPr>
          <p:cNvSpPr txBox="1"/>
          <p:nvPr/>
        </p:nvSpPr>
        <p:spPr>
          <a:xfrm>
            <a:off x="2188592" y="2839095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експонента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DE3F515-82A6-457C-AE9C-4757FC1280BB}"/>
              </a:ext>
            </a:extLst>
          </p:cNvPr>
          <p:cNvSpPr/>
          <p:nvPr/>
        </p:nvSpPr>
        <p:spPr>
          <a:xfrm>
            <a:off x="69850" y="2839095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ЕХР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51AC38-6BB2-4E5B-AA8B-529A158236E0}"/>
              </a:ext>
            </a:extLst>
          </p:cNvPr>
          <p:cNvSpPr txBox="1"/>
          <p:nvPr/>
        </p:nvSpPr>
        <p:spPr>
          <a:xfrm>
            <a:off x="67124" y="3432525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як змінні використовуються наявні імена полів. Наприклад, для таблиці КАДРИ створимо запит, за допомогою якого виводяться прізвища працівників, стаж, оклад і нове поле, значення якого обчислюються за виразом: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5ACFFB-9099-4C0A-9B8F-7745D813454C}"/>
              </a:ext>
            </a:extLst>
          </p:cNvPr>
          <p:cNvSpPr txBox="1"/>
          <p:nvPr/>
        </p:nvSpPr>
        <p:spPr>
          <a:xfrm>
            <a:off x="67124" y="5770524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Оклад*(Стаж-5)/100.</a:t>
            </a:r>
          </a:p>
        </p:txBody>
      </p:sp>
    </p:spTree>
    <p:extLst>
      <p:ext uri="{BB962C8B-B14F-4D97-AF65-F5344CB8AC3E}">
        <p14:creationId xmlns:p14="http://schemas.microsoft.com/office/powerpoint/2010/main" val="15479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Запит може мати такий вміст: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65E4A8-0FF0-4B05-BFD5-3ACCF5D66372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SELECT Прізвище, Стаж, Оклад, (Оклад*(Стаж-5)/100) AS Доплата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FROM КАДРИ;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BB0CED-FC54-4885-8EF0-DE38CAC2AB39}"/>
              </a:ext>
            </a:extLst>
          </p:cNvPr>
          <p:cNvSpPr txBox="1"/>
          <p:nvPr/>
        </p:nvSpPr>
        <p:spPr>
          <a:xfrm>
            <a:off x="70929" y="3278374"/>
            <a:ext cx="636140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виконання цієї інструкції отримаємо результат,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06DC68-1A58-4986-9FB0-003E37EC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6" y="3278373"/>
            <a:ext cx="5573126" cy="338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Принципова відмінність у роботі з базами даних, що містять кілька таблиць, від БД з однією таблицею полягає в організації та врахуванні зв'язків між таблицями. Наприклад, за допомогою інструкції: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81C143-F6D4-45FF-B429-BD05253C7144}"/>
              </a:ext>
            </a:extLst>
          </p:cNvPr>
          <p:cNvSpPr txBox="1"/>
          <p:nvPr/>
        </p:nvSpPr>
        <p:spPr>
          <a:xfrm>
            <a:off x="70929" y="3120158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SELECT 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FROM </a:t>
            </a:r>
            <a:r>
              <a:rPr lang="uk-UA" sz="3600" b="1" i="1" kern="0" dirty="0">
                <a:solidFill>
                  <a:schemeClr val="bg1"/>
                </a:solidFill>
              </a:rPr>
              <a:t>УЧНІ, КЛАСИ;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8F888F-4BF5-4DE5-BC52-F6A38BC891C6}"/>
              </a:ext>
            </a:extLst>
          </p:cNvPr>
          <p:cNvSpPr txBox="1"/>
          <p:nvPr/>
        </p:nvSpPr>
        <p:spPr>
          <a:xfrm>
            <a:off x="70929" y="442800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Кожен запис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УЧНІ</a:t>
            </a:r>
            <a:r>
              <a:rPr lang="uk-UA" sz="2800" b="1" i="1" kern="0" dirty="0">
                <a:solidFill>
                  <a:schemeClr val="bg1"/>
                </a:solidFill>
              </a:rPr>
              <a:t> буде з'єднаний із кожним записом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КЛАСИ</a:t>
            </a:r>
            <a:r>
              <a:rPr lang="uk-UA" sz="2800" b="1" i="1" kern="0" dirty="0">
                <a:solidFill>
                  <a:schemeClr val="bg1"/>
                </a:solidFill>
              </a:rPr>
              <a:t>, до того ж будуть включені всі поля таблиць обох таблиць.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оператор обов'язково використовується з оператором SELECT?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108" y="226536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 допомогою якої інструкції можна вивести всі поля таблиці?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5209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призначення має ключове слово DISTINCT?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85250" y="3975581"/>
            <a:ext cx="1204470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застосовується ключове слово ALL у реченні SELECT?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85251" y="5026313"/>
            <a:ext cx="1045592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 інструкції SELECT для виведення окремих полів таблиці.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D8642-EDAB-4B27-9505-2A5CED1D75CC}"/>
              </a:ext>
            </a:extLst>
          </p:cNvPr>
          <p:cNvSpPr txBox="1"/>
          <p:nvPr/>
        </p:nvSpPr>
        <p:spPr>
          <a:xfrm>
            <a:off x="85250" y="6084893"/>
            <a:ext cx="10455924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Поясніть порядок створення полів із виразами.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94-96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349366E5-F360-4190-9530-BC12A96B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715125" y="5944654"/>
            <a:ext cx="5476875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найпростішого запиту на основі однієї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за допомогою мови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688ECC-D02B-4C68-BC2F-C0AE4CEB2949}"/>
              </a:ext>
            </a:extLst>
          </p:cNvPr>
          <p:cNvSpPr txBox="1"/>
          <p:nvPr/>
        </p:nvSpPr>
        <p:spPr>
          <a:xfrm>
            <a:off x="70929" y="22465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в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4EED6B-2CDF-4EC4-87F7-A41F842B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06" y="3337112"/>
            <a:ext cx="8101788" cy="303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9819AE7-F8AB-4891-AE8E-CE2494D70292}"/>
              </a:ext>
            </a:extLst>
          </p:cNvPr>
          <p:cNvSpPr/>
          <p:nvPr/>
        </p:nvSpPr>
        <p:spPr>
          <a:xfrm>
            <a:off x="4529351" y="3968181"/>
            <a:ext cx="1587604" cy="640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DF7D7783-8FAF-4267-8EF0-B1281A5A3A7B}"/>
              </a:ext>
            </a:extLst>
          </p:cNvPr>
          <p:cNvSpPr/>
          <p:nvPr/>
        </p:nvSpPr>
        <p:spPr>
          <a:xfrm rot="18900000">
            <a:off x="5209808" y="33852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D7E26E4-E6E5-49DE-BBA9-B765FB7BB651}"/>
              </a:ext>
            </a:extLst>
          </p:cNvPr>
          <p:cNvSpPr/>
          <p:nvPr/>
        </p:nvSpPr>
        <p:spPr>
          <a:xfrm>
            <a:off x="9119427" y="4604830"/>
            <a:ext cx="841437" cy="1344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557EDDB4-D0BD-4DE3-AC1F-F0D439535859}"/>
              </a:ext>
            </a:extLst>
          </p:cNvPr>
          <p:cNvSpPr/>
          <p:nvPr/>
        </p:nvSpPr>
        <p:spPr>
          <a:xfrm rot="18900000">
            <a:off x="9648578" y="39577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7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 таблиці </a:t>
            </a:r>
            <a:r>
              <a:rPr lang="uk-UA" sz="2800" b="1" i="1" kern="0" dirty="0">
                <a:solidFill>
                  <a:schemeClr val="bg1"/>
                </a:solidFill>
              </a:rPr>
              <a:t>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Результати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100A4E-08DB-4A9B-B974-2A0302F6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1" y="2370992"/>
            <a:ext cx="11479657" cy="281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ABC0B17-C526-42D7-96C6-C9B7D2D97D90}"/>
              </a:ext>
            </a:extLst>
          </p:cNvPr>
          <p:cNvSpPr/>
          <p:nvPr/>
        </p:nvSpPr>
        <p:spPr>
          <a:xfrm>
            <a:off x="376439" y="3578050"/>
            <a:ext cx="1162801" cy="12729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D85606A2-1F41-4D5E-A76D-EB2A689259A4}"/>
              </a:ext>
            </a:extLst>
          </p:cNvPr>
          <p:cNvSpPr/>
          <p:nvPr/>
        </p:nvSpPr>
        <p:spPr>
          <a:xfrm rot="18900000">
            <a:off x="1173100" y="29998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7" y="1196763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 Запит1, у робочому полі якого висвітиться оператор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D89319-4876-445F-815D-FDD0208F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2" t="25594" r="65072" b="63485"/>
          <a:stretch/>
        </p:blipFill>
        <p:spPr>
          <a:xfrm>
            <a:off x="3808554" y="2349416"/>
            <a:ext cx="4574891" cy="147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3521D9-175A-4E0B-8F46-C884267885F8}"/>
              </a:ext>
            </a:extLst>
          </p:cNvPr>
          <p:cNvSpPr txBox="1"/>
          <p:nvPr/>
        </p:nvSpPr>
        <p:spPr>
          <a:xfrm>
            <a:off x="72008" y="407532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Він обов'язково використовується з оператором </a:t>
            </a:r>
            <a:r>
              <a:rPr lang="en-US" sz="2800" b="1" i="1" kern="0" dirty="0">
                <a:solidFill>
                  <a:srgbClr val="FFFF00"/>
                </a:solidFill>
              </a:rPr>
              <a:t>FROM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має таку мінімальну загальну структуру: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793856-2C2E-4A3D-9592-BEFAAE1CB951}"/>
              </a:ext>
            </a:extLst>
          </p:cNvPr>
          <p:cNvSpPr txBox="1"/>
          <p:nvPr/>
        </p:nvSpPr>
        <p:spPr>
          <a:xfrm>
            <a:off x="72008" y="518182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&lt;</a:t>
            </a:r>
            <a:r>
              <a:rPr lang="uk-UA" sz="2800" b="1" i="1" kern="0" dirty="0">
                <a:solidFill>
                  <a:schemeClr val="bg1"/>
                </a:solidFill>
              </a:rPr>
              <a:t>список імен полів&gt;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&lt;</a:t>
            </a:r>
            <a:r>
              <a:rPr lang="uk-UA" sz="2800" b="1" i="1" kern="0" dirty="0">
                <a:solidFill>
                  <a:schemeClr val="bg1"/>
                </a:solidFill>
              </a:rPr>
              <a:t>сім'я таблиці&gt;;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інструкція;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4ED252-E478-408E-A7F0-472AF872D82F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&lt;</a:t>
            </a:r>
            <a:r>
              <a:rPr lang="uk-UA" sz="2800" b="1" i="1" kern="0" dirty="0">
                <a:solidFill>
                  <a:schemeClr val="bg1"/>
                </a:solidFill>
              </a:rPr>
              <a:t>ім'я таблиці&gt;;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14493C-F5B2-4B57-8E13-F6E58DEDC3A2}"/>
              </a:ext>
            </a:extLst>
          </p:cNvPr>
          <p:cNvSpPr txBox="1"/>
          <p:nvPr/>
        </p:nvSpPr>
        <p:spPr>
          <a:xfrm>
            <a:off x="70929" y="284748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забезпечує виведення всіх полів таблиці. А після введення інструкції: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D88B63-F527-4874-8790-72954635B426}"/>
              </a:ext>
            </a:extLst>
          </p:cNvPr>
          <p:cNvSpPr txBox="1"/>
          <p:nvPr/>
        </p:nvSpPr>
        <p:spPr>
          <a:xfrm>
            <a:off x="70929" y="389798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FFA9F2-63C1-492A-A8F7-76B685792AE2}"/>
              </a:ext>
            </a:extLst>
          </p:cNvPr>
          <p:cNvSpPr txBox="1"/>
          <p:nvPr/>
        </p:nvSpPr>
        <p:spPr>
          <a:xfrm>
            <a:off x="70929" y="49581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натискання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Запуск</a:t>
            </a:r>
            <a:r>
              <a:rPr lang="uk-UA" sz="2800" b="1" i="1" kern="0" dirty="0">
                <a:solidFill>
                  <a:schemeClr val="bg1"/>
                </a:solidFill>
              </a:rPr>
              <a:t> на екран будуть виведені записи всіх полів таблиці КАДРИ.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виконання інструкції: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ED5696-6259-4F1D-827F-179351E30F35}"/>
              </a:ext>
            </a:extLst>
          </p:cNvPr>
          <p:cNvSpPr txBox="1"/>
          <p:nvPr/>
        </p:nvSpPr>
        <p:spPr>
          <a:xfrm>
            <a:off x="72008" y="29069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отримаємо результат, зображений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1DD132-197D-4802-9391-D0613124F2CC}"/>
              </a:ext>
            </a:extLst>
          </p:cNvPr>
          <p:cNvSpPr txBox="1"/>
          <p:nvPr/>
        </p:nvSpPr>
        <p:spPr>
          <a:xfrm>
            <a:off x="72008" y="182770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Справа, Прізвище, Освіта, Оклад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КАДРИ;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3632A6-9D65-41D7-B510-2BB262535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5641" r="35721" b="40444"/>
          <a:stretch/>
        </p:blipFill>
        <p:spPr>
          <a:xfrm>
            <a:off x="1108841" y="3555376"/>
            <a:ext cx="9974317" cy="293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6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бачимо, виводяться записи з полями, що вказані в операторі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Зазначимо, що порядок розміщення полів у фразі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може бути довільним і не збігатися з порядком їх розміщення в початковій таблиці. Поля виводяться в порядку їх розміщення в реченні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9B7B05-542B-4AE3-A31D-BD6BF604C38E}"/>
              </a:ext>
            </a:extLst>
          </p:cNvPr>
          <p:cNvSpPr txBox="1"/>
          <p:nvPr/>
        </p:nvSpPr>
        <p:spPr>
          <a:xfrm>
            <a:off x="72008" y="353791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Інколи доцільно після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указувати не лише ім'я поля, а й ім'я таблиці, якій воно належить. У такому випадку використовується така форма: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F3395A-C7BF-4585-8AD6-359159B58919}"/>
              </a:ext>
            </a:extLst>
          </p:cNvPr>
          <p:cNvSpPr txBox="1"/>
          <p:nvPr/>
        </p:nvSpPr>
        <p:spPr>
          <a:xfrm>
            <a:off x="70929" y="5017301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&lt;ім'я </a:t>
            </a:r>
            <a:r>
              <a:rPr lang="uk-UA" sz="3600" b="1" i="1" kern="0" dirty="0" err="1">
                <a:solidFill>
                  <a:schemeClr val="bg1"/>
                </a:solidFill>
              </a:rPr>
              <a:t>таблиці.ім'я</a:t>
            </a:r>
            <a:r>
              <a:rPr lang="uk-UA" sz="3600" b="1" i="1" kern="0" dirty="0">
                <a:solidFill>
                  <a:schemeClr val="bg1"/>
                </a:solidFill>
              </a:rPr>
              <a:t> поля&gt;,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361FF-48A1-4C61-9E95-C070A924C4CA}"/>
              </a:ext>
            </a:extLst>
          </p:cNvPr>
          <p:cNvSpPr txBox="1"/>
          <p:nvPr/>
        </p:nvSpPr>
        <p:spPr>
          <a:xfrm>
            <a:off x="70929" y="57580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тобто ім'я поля відокремлюється від імені таблиці крапкою.</a:t>
            </a:r>
          </a:p>
        </p:txBody>
      </p:sp>
    </p:spTree>
    <p:extLst>
      <p:ext uri="{BB962C8B-B14F-4D97-AF65-F5344CB8AC3E}">
        <p14:creationId xmlns:p14="http://schemas.microsoft.com/office/powerpoint/2010/main" val="16430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67259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Відомо, що записи в таблиці не повторюються. Проте коли виводяться не всі поля таблиці, зміст деяких записів може збігатися.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2FC2B2-A75C-4873-A17A-6F8452EC75F9}"/>
              </a:ext>
            </a:extLst>
          </p:cNvPr>
          <p:cNvSpPr txBox="1"/>
          <p:nvPr/>
        </p:nvSpPr>
        <p:spPr>
          <a:xfrm>
            <a:off x="64523" y="3136852"/>
            <a:ext cx="867259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після виконання інструкції: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7D0971-AE6F-426F-84CB-200BB2A6AE91}"/>
              </a:ext>
            </a:extLst>
          </p:cNvPr>
          <p:cNvSpPr txBox="1"/>
          <p:nvPr/>
        </p:nvSpPr>
        <p:spPr>
          <a:xfrm>
            <a:off x="72008" y="4199872"/>
            <a:ext cx="867259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887B39-1A26-4372-96AD-A179E7247925}"/>
              </a:ext>
            </a:extLst>
          </p:cNvPr>
          <p:cNvSpPr txBox="1"/>
          <p:nvPr/>
        </p:nvSpPr>
        <p:spPr>
          <a:xfrm>
            <a:off x="62365" y="5293986"/>
            <a:ext cx="867259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будуть виведені назви посад з усіх записів таблиці.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598A5B-9411-4546-A715-0ECAA80E6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394" y="1196763"/>
            <a:ext cx="3198113" cy="540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96025"/>
            <a:ext cx="4775658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Найпростіші запити мовою SQL</a:t>
            </a:r>
            <a:br>
              <a:rPr lang="uk-UA" dirty="0"/>
            </a:br>
            <a:r>
              <a:rPr lang="uk-UA" dirty="0"/>
              <a:t>у системі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значень полів, що не повторюються, у реченні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використовується ключове слово </a:t>
            </a:r>
            <a:r>
              <a:rPr lang="en-US" sz="2800" b="1" i="1" kern="0" dirty="0">
                <a:solidFill>
                  <a:srgbClr val="FFFF00"/>
                </a:solidFill>
              </a:rPr>
              <a:t>DISTINCT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із такою структурою: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3A1FBA-C940-43CD-9BEA-1B87EF775DF5}"/>
              </a:ext>
            </a:extLst>
          </p:cNvPr>
          <p:cNvSpPr txBox="1"/>
          <p:nvPr/>
        </p:nvSpPr>
        <p:spPr>
          <a:xfrm>
            <a:off x="72008" y="2704972"/>
            <a:ext cx="894953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DISTINCT &lt;</a:t>
            </a:r>
            <a:r>
              <a:rPr lang="uk-UA" sz="2800" b="1" i="1" kern="0" dirty="0">
                <a:solidFill>
                  <a:schemeClr val="bg1"/>
                </a:solidFill>
              </a:rPr>
              <a:t>список імен полів&gt;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&lt;</a:t>
            </a:r>
            <a:r>
              <a:rPr lang="uk-UA" sz="2800" b="1" i="1" kern="0" dirty="0">
                <a:solidFill>
                  <a:schemeClr val="bg1"/>
                </a:solidFill>
              </a:rPr>
              <a:t>ім'я таблиці&gt;;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D1F2CC-1E87-47DA-881C-9C91D9E40E21}"/>
              </a:ext>
            </a:extLst>
          </p:cNvPr>
          <p:cNvSpPr txBox="1"/>
          <p:nvPr/>
        </p:nvSpPr>
        <p:spPr>
          <a:xfrm>
            <a:off x="72008" y="3813854"/>
            <a:ext cx="894953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після виконання інструкції: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516E25-6D1D-4030-B4C8-FB25809F619C}"/>
              </a:ext>
            </a:extLst>
          </p:cNvPr>
          <p:cNvSpPr txBox="1"/>
          <p:nvPr/>
        </p:nvSpPr>
        <p:spPr>
          <a:xfrm>
            <a:off x="70929" y="4458917"/>
            <a:ext cx="894953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DISTINCT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FE7F02-F091-4D0F-AC44-3E0C296FE753}"/>
              </a:ext>
            </a:extLst>
          </p:cNvPr>
          <p:cNvSpPr txBox="1"/>
          <p:nvPr/>
        </p:nvSpPr>
        <p:spPr>
          <a:xfrm>
            <a:off x="70929" y="5534867"/>
            <a:ext cx="894953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отримаємо результат,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8E5808-BF0A-4862-A134-913AF5B0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752" y="2704972"/>
            <a:ext cx="2939240" cy="318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0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207875</TotalTime>
  <Words>725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Найпростіші запити мовою SQL у системі Access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931</cp:revision>
  <dcterms:created xsi:type="dcterms:W3CDTF">2016-06-06T19:48:43Z</dcterms:created>
  <dcterms:modified xsi:type="dcterms:W3CDTF">2020-04-12T21:01:48Z</dcterms:modified>
</cp:coreProperties>
</file>