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75" r:id="rId3"/>
    <p:sldId id="1296" r:id="rId4"/>
    <p:sldId id="1407" r:id="rId5"/>
    <p:sldId id="1408" r:id="rId6"/>
    <p:sldId id="1409" r:id="rId7"/>
    <p:sldId id="1411" r:id="rId8"/>
    <p:sldId id="1412" r:id="rId9"/>
    <p:sldId id="1413" r:id="rId10"/>
    <p:sldId id="1414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70C0"/>
    <a:srgbClr val="996600"/>
    <a:srgbClr val="FFFF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3" autoAdjust="0"/>
    <p:restoredTop sz="94660"/>
  </p:normalViewPr>
  <p:slideViewPr>
    <p:cSldViewPr snapToGrid="0">
      <p:cViewPr>
        <p:scale>
          <a:sx n="100" d="100"/>
          <a:sy n="100" d="100"/>
        </p:scale>
        <p:origin x="-1080" y="-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аналіз формулювання задачі (визначення мети та завдань проекту);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створення інформаційної моделі (розробка плану виконання проекту);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пошук потрібних матеріалів і відомостей;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вибір засобів опрацювання даних;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опрацювання матеріалів, аналіз результатів;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3E6D0A0-7993-445A-9A49-8D30106DC663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вибір засобів подання результатів навчального проекту;</a:t>
          </a:r>
        </a:p>
      </dgm:t>
    </dgm:pt>
    <dgm:pt modelId="{31E23C78-394A-47D6-A0E2-91B7E82A8F17}" type="parTrans" cxnId="{1757B727-16F5-4A9A-B3EC-3A29AAFA8B08}">
      <dgm:prSet/>
      <dgm:spPr/>
      <dgm:t>
        <a:bodyPr/>
        <a:lstStyle/>
        <a:p>
          <a:endParaRPr lang="uk-UA"/>
        </a:p>
      </dgm:t>
    </dgm:pt>
    <dgm:pt modelId="{5273E834-B98E-4A94-9C98-AC7223AA51BB}" type="sibTrans" cxnId="{1757B727-16F5-4A9A-B3EC-3A29AAFA8B08}">
      <dgm:prSet/>
      <dgm:spPr/>
      <dgm:t>
        <a:bodyPr/>
        <a:lstStyle/>
        <a:p>
          <a:endParaRPr lang="uk-UA"/>
        </a:p>
      </dgm:t>
    </dgm:pt>
    <dgm:pt modelId="{A9115975-C82C-420B-9B4A-8444F7CB84DA}">
      <dgm:prSet phldrT="[Текст]"/>
      <dgm:spPr>
        <a:solidFill>
          <a:srgbClr val="996600"/>
        </a:solidFill>
      </dgm:spPr>
      <dgm:t>
        <a:bodyPr/>
        <a:lstStyle/>
        <a:p>
          <a:r>
            <a:rPr lang="uk-UA" i="1" noProof="0" dirty="0"/>
            <a:t>оформлення результатів проекту; захист проекту.</a:t>
          </a:r>
        </a:p>
      </dgm:t>
    </dgm:pt>
    <dgm:pt modelId="{0C89F1D6-159D-4538-9013-709A40D82BDC}" type="parTrans" cxnId="{87DDB4C3-03CD-471E-9CA7-27E5325D299B}">
      <dgm:prSet/>
      <dgm:spPr/>
      <dgm:t>
        <a:bodyPr/>
        <a:lstStyle/>
        <a:p>
          <a:endParaRPr lang="uk-UA"/>
        </a:p>
      </dgm:t>
    </dgm:pt>
    <dgm:pt modelId="{7CCBDB48-E9FF-4398-A3D9-A81B2215FB68}" type="sibTrans" cxnId="{87DDB4C3-03CD-471E-9CA7-27E5325D299B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7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7"/>
      <dgm:spPr/>
    </dgm:pt>
    <dgm:pt modelId="{79FA0555-FEE1-4173-AD86-0A4FAA4240E0}" type="pres">
      <dgm:prSet presAssocID="{BD77BD33-EC30-46AC-BD24-401E734F8176}" presName="dstNode" presStyleLbl="node1" presStyleIdx="0" presStyleCnt="7"/>
      <dgm:spPr/>
    </dgm:pt>
    <dgm:pt modelId="{EE2EA9E0-CBE5-43E4-BB02-325D168626A4}" type="pres">
      <dgm:prSet presAssocID="{D44B0D79-7F04-44B9-9C7C-CD28C17613D0}" presName="text_1" presStyleLbl="node1" presStyleIdx="0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7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7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7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7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7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E30774-BB56-4C0E-B12C-461DF779BA0F}" type="pres">
      <dgm:prSet presAssocID="{C3E6D0A0-7993-445A-9A49-8D30106DC663}" presName="text_6" presStyleLbl="node1" presStyleIdx="5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B1D2-7E45-48BE-8D90-CC2F7607CFE1}" type="pres">
      <dgm:prSet presAssocID="{C3E6D0A0-7993-445A-9A49-8D30106DC663}" presName="accent_6" presStyleCnt="0"/>
      <dgm:spPr/>
    </dgm:pt>
    <dgm:pt modelId="{80149489-1A2D-482A-A6EA-A2E9A262673E}" type="pres">
      <dgm:prSet presAssocID="{C3E6D0A0-7993-445A-9A49-8D30106DC663}" presName="accentRepeatNode" presStyleLbl="solidFgAcc1" presStyleIdx="5" presStyleCnt="7"/>
      <dgm:spPr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669879-542C-4738-9383-A74202722937}" type="pres">
      <dgm:prSet presAssocID="{A9115975-C82C-420B-9B4A-8444F7CB84DA}" presName="text_7" presStyleLbl="node1" presStyleIdx="6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B3198-44E6-40F4-9C01-636729C4CDC2}" type="pres">
      <dgm:prSet presAssocID="{A9115975-C82C-420B-9B4A-8444F7CB84DA}" presName="accent_7" presStyleCnt="0"/>
      <dgm:spPr/>
    </dgm:pt>
    <dgm:pt modelId="{A5D14625-A1AC-4F7E-AA6E-C22013845B24}" type="pres">
      <dgm:prSet presAssocID="{A9115975-C82C-420B-9B4A-8444F7CB84DA}" presName="accentRepeatNode" presStyleLbl="solidFgAcc1" presStyleIdx="6" presStyleCnt="7"/>
      <dgm:spPr>
        <a:blipFill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1757B727-16F5-4A9A-B3EC-3A29AAFA8B08}" srcId="{BD77BD33-EC30-46AC-BD24-401E734F8176}" destId="{C3E6D0A0-7993-445A-9A49-8D30106DC663}" srcOrd="5" destOrd="0" parTransId="{31E23C78-394A-47D6-A0E2-91B7E82A8F17}" sibTransId="{5273E834-B98E-4A94-9C98-AC7223AA51BB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8CDB8FA8-1280-45AB-8EFE-0DD98DCB6A5D}" type="presOf" srcId="{A9115975-C82C-420B-9B4A-8444F7CB84DA}" destId="{F3669879-542C-4738-9383-A74202722937}" srcOrd="0" destOrd="0" presId="urn:microsoft.com/office/officeart/2008/layout/VerticalCurvedList"/>
    <dgm:cxn modelId="{87DDB4C3-03CD-471E-9CA7-27E5325D299B}" srcId="{BD77BD33-EC30-46AC-BD24-401E734F8176}" destId="{A9115975-C82C-420B-9B4A-8444F7CB84DA}" srcOrd="6" destOrd="0" parTransId="{0C89F1D6-159D-4538-9013-709A40D82BDC}" sibTransId="{7CCBDB48-E9FF-4398-A3D9-A81B2215FB68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48E62C-2402-474A-9DC1-4B59AAA00B61}" type="presOf" srcId="{C3E6D0A0-7993-445A-9A49-8D30106DC663}" destId="{24E30774-BB56-4C0E-B12C-461DF779BA0F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49ED2082-3E53-4164-A14D-56351E6DCDFE}" type="presParOf" srcId="{0B7B7FCB-7340-4C8C-9CEC-44D83247E09F}" destId="{24E30774-BB56-4C0E-B12C-461DF779BA0F}" srcOrd="11" destOrd="0" presId="urn:microsoft.com/office/officeart/2008/layout/VerticalCurvedList"/>
    <dgm:cxn modelId="{A2A8823A-9558-498D-89DE-CCA70AB0B092}" type="presParOf" srcId="{0B7B7FCB-7340-4C8C-9CEC-44D83247E09F}" destId="{675EB1D2-7E45-48BE-8D90-CC2F7607CFE1}" srcOrd="12" destOrd="0" presId="urn:microsoft.com/office/officeart/2008/layout/VerticalCurvedList"/>
    <dgm:cxn modelId="{47E4E521-6C11-42D7-90CC-D4FD105748E7}" type="presParOf" srcId="{675EB1D2-7E45-48BE-8D90-CC2F7607CFE1}" destId="{80149489-1A2D-482A-A6EA-A2E9A262673E}" srcOrd="0" destOrd="0" presId="urn:microsoft.com/office/officeart/2008/layout/VerticalCurvedList"/>
    <dgm:cxn modelId="{CD131A50-C81C-4A2E-97F3-A9BDA0E86BE2}" type="presParOf" srcId="{0B7B7FCB-7340-4C8C-9CEC-44D83247E09F}" destId="{F3669879-542C-4738-9383-A74202722937}" srcOrd="13" destOrd="0" presId="urn:microsoft.com/office/officeart/2008/layout/VerticalCurvedList"/>
    <dgm:cxn modelId="{420CC191-A139-4900-8604-847E23585999}" type="presParOf" srcId="{0B7B7FCB-7340-4C8C-9CEC-44D83247E09F}" destId="{818B3198-44E6-40F4-9C01-636729C4CDC2}" srcOrd="14" destOrd="0" presId="urn:microsoft.com/office/officeart/2008/layout/VerticalCurvedList"/>
    <dgm:cxn modelId="{C4F2494F-6C91-474A-BE0D-1A7E9B11FF64}" type="presParOf" srcId="{818B3198-44E6-40F4-9C01-636729C4CDC2}" destId="{A5D14625-A1AC-4F7E-AA6E-C22013845B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4385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53502" y="160265"/>
          <a:ext cx="11480715" cy="5956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аналіз формулювання задачі (визначення мети та завдань проекту);</a:t>
          </a:r>
        </a:p>
      </dsp:txBody>
      <dsp:txXfrm>
        <a:off x="353502" y="160265"/>
        <a:ext cx="11480715" cy="595602"/>
      </dsp:txXfrm>
    </dsp:sp>
    <dsp:sp modelId="{27878C57-BBF6-4C22-88FA-1C3D4933722D}">
      <dsp:nvSpPr>
        <dsp:cNvPr id="0" name=""/>
        <dsp:cNvSpPr/>
      </dsp:nvSpPr>
      <dsp:spPr>
        <a:xfrm>
          <a:off x="67273" y="171837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8231" y="847617"/>
          <a:ext cx="11065986" cy="59560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створення інформаційної моделі (розробка плану виконання проекту);</a:t>
          </a:r>
        </a:p>
      </dsp:txBody>
      <dsp:txXfrm>
        <a:off x="768231" y="847617"/>
        <a:ext cx="11065986" cy="595602"/>
      </dsp:txXfrm>
    </dsp:sp>
    <dsp:sp modelId="{E63EBB38-5984-4F74-98F1-254621592311}">
      <dsp:nvSpPr>
        <dsp:cNvPr id="0" name=""/>
        <dsp:cNvSpPr/>
      </dsp:nvSpPr>
      <dsp:spPr>
        <a:xfrm>
          <a:off x="482003" y="8591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5501" y="1534465"/>
          <a:ext cx="10838716" cy="5956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>
              <a:solidFill>
                <a:srgbClr val="002060"/>
              </a:solidFill>
            </a:rPr>
            <a:t>пошук потрібних матеріалів і відомостей;</a:t>
          </a:r>
        </a:p>
      </dsp:txBody>
      <dsp:txXfrm>
        <a:off x="995501" y="1534465"/>
        <a:ext cx="10838716" cy="595602"/>
      </dsp:txXfrm>
    </dsp:sp>
    <dsp:sp modelId="{D13D7DA6-9D1E-4150-A6AE-C6ABC36166D5}">
      <dsp:nvSpPr>
        <dsp:cNvPr id="0" name=""/>
        <dsp:cNvSpPr/>
      </dsp:nvSpPr>
      <dsp:spPr>
        <a:xfrm>
          <a:off x="709272" y="1546037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68066" y="2221817"/>
          <a:ext cx="10766151" cy="5956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вибір засобів опрацювання даних;</a:t>
          </a:r>
        </a:p>
      </dsp:txBody>
      <dsp:txXfrm>
        <a:off x="1068066" y="2221817"/>
        <a:ext cx="10766151" cy="595602"/>
      </dsp:txXfrm>
    </dsp:sp>
    <dsp:sp modelId="{AA2029A9-878F-42BF-A694-5944B1AD983E}">
      <dsp:nvSpPr>
        <dsp:cNvPr id="0" name=""/>
        <dsp:cNvSpPr/>
      </dsp:nvSpPr>
      <dsp:spPr>
        <a:xfrm>
          <a:off x="781837" y="22333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995501" y="2909168"/>
          <a:ext cx="10838716" cy="59560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опрацювання матеріалів, аналіз результатів;</a:t>
          </a:r>
        </a:p>
      </dsp:txBody>
      <dsp:txXfrm>
        <a:off x="995501" y="2909168"/>
        <a:ext cx="10838716" cy="595602"/>
      </dsp:txXfrm>
    </dsp:sp>
    <dsp:sp modelId="{0589A8B4-BF53-4D85-9C3C-5A5EA39FC1AC}">
      <dsp:nvSpPr>
        <dsp:cNvPr id="0" name=""/>
        <dsp:cNvSpPr/>
      </dsp:nvSpPr>
      <dsp:spPr>
        <a:xfrm>
          <a:off x="709272" y="2920741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E30774-BB56-4C0E-B12C-461DF779BA0F}">
      <dsp:nvSpPr>
        <dsp:cNvPr id="0" name=""/>
        <dsp:cNvSpPr/>
      </dsp:nvSpPr>
      <dsp:spPr>
        <a:xfrm>
          <a:off x="768231" y="3596016"/>
          <a:ext cx="11065986" cy="59560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вибір засобів подання результатів навчального проекту;</a:t>
          </a:r>
        </a:p>
      </dsp:txBody>
      <dsp:txXfrm>
        <a:off x="768231" y="3596016"/>
        <a:ext cx="11065986" cy="595602"/>
      </dsp:txXfrm>
    </dsp:sp>
    <dsp:sp modelId="{80149489-1A2D-482A-A6EA-A2E9A262673E}">
      <dsp:nvSpPr>
        <dsp:cNvPr id="0" name=""/>
        <dsp:cNvSpPr/>
      </dsp:nvSpPr>
      <dsp:spPr>
        <a:xfrm>
          <a:off x="482003" y="36075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669879-542C-4738-9383-A74202722937}">
      <dsp:nvSpPr>
        <dsp:cNvPr id="0" name=""/>
        <dsp:cNvSpPr/>
      </dsp:nvSpPr>
      <dsp:spPr>
        <a:xfrm>
          <a:off x="353502" y="4283368"/>
          <a:ext cx="11480715" cy="595602"/>
        </a:xfrm>
        <a:prstGeom prst="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оформлення результатів проекту; захист проекту.</a:t>
          </a:r>
        </a:p>
      </dsp:txBody>
      <dsp:txXfrm>
        <a:off x="353502" y="4283368"/>
        <a:ext cx="11480715" cy="595602"/>
      </dsp:txXfrm>
    </dsp:sp>
    <dsp:sp modelId="{A5D14625-A1AC-4F7E-AA6E-C22013845B24}">
      <dsp:nvSpPr>
        <dsp:cNvPr id="0" name=""/>
        <dsp:cNvSpPr/>
      </dsp:nvSpPr>
      <dsp:spPr>
        <a:xfrm>
          <a:off x="67273" y="4294941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812280" y="6037788"/>
            <a:ext cx="5379720" cy="82021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34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DECDD139-24DB-4024-AFEF-CED03E244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Виконання колективного навчального проекту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11BF4D-B378-4381-9BF3-5E5780C4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1BAEE81-165A-4F93-A043-035CA084C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0C21BB-6ABA-4A08-815F-CF29C0F17D75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колективного навчального проекту</a:t>
            </a:r>
          </a:p>
        </p:txBody>
      </p:sp>
      <p:pic>
        <p:nvPicPr>
          <p:cNvPr id="11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xmlns="" id="{A750B7EC-4D79-4253-BF96-2040A981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xmlns="" id="{DA87413C-DD56-4DA2-AE88-BFC5678E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17" y="3032980"/>
            <a:ext cx="3639033" cy="36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llective, company, friends, group, people icon">
            <a:extLst>
              <a:ext uri="{FF2B5EF4-FFF2-40B4-BE49-F238E27FC236}">
                <a16:creationId xmlns:a16="http://schemas.microsoft.com/office/drawing/2014/main" xmlns="" id="{75C16B6C-36EE-48A3-A2E6-A0C61A92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8" y="3099697"/>
            <a:ext cx="3419061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>
            <a:extLst>
              <a:ext uri="{FF2B5EF4-FFF2-40B4-BE49-F238E27FC236}">
                <a16:creationId xmlns:a16="http://schemas.microsoft.com/office/drawing/2014/main" xmlns="" id="{C2BDB254-28FB-404C-B52D-B9E8C4CC2F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uk-UA" sz="12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3F3B775-C605-428E-A2E4-EE63B8DFE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78E1146-4BB9-4530-B475-7D37D3C2A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  <p:sp>
        <p:nvSpPr>
          <p:cNvPr id="7" name="Округлена прямокутна виноска 5"/>
          <p:cNvSpPr/>
          <p:nvPr/>
        </p:nvSpPr>
        <p:spPr>
          <a:xfrm>
            <a:off x="6812280" y="6037788"/>
            <a:ext cx="5379720" cy="82021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34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Експортувати з однієї бази даних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в іншу БД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можна всі об'єкти: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5E079D-BF61-4BA2-B5F0-7CDF185865E7}"/>
              </a:ext>
            </a:extLst>
          </p:cNvPr>
          <p:cNvSpPr txBox="1"/>
          <p:nvPr/>
        </p:nvSpPr>
        <p:spPr>
          <a:xfrm>
            <a:off x="72008" y="3810889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процесі експортування в БД, у яку здійснюється експорт, створюється копія відповідних об'єктів. Правила експортування мало відрізняються від правил імпорту. Однак, на відміну від імпортування, експортувати можна лише об'єкти одного типу.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E710A0C8-74E4-4228-BB87-05697F2101D9}"/>
              </a:ext>
            </a:extLst>
          </p:cNvPr>
          <p:cNvSpPr/>
          <p:nvPr/>
        </p:nvSpPr>
        <p:spPr>
          <a:xfrm>
            <a:off x="72008" y="228675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chemeClr val="bg1"/>
                </a:solidFill>
              </a:rPr>
              <a:t>таблиці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89BDCFFE-08C0-41B3-8CFE-5F2F7DAC1EB0}"/>
              </a:ext>
            </a:extLst>
          </p:cNvPr>
          <p:cNvSpPr/>
          <p:nvPr/>
        </p:nvSpPr>
        <p:spPr>
          <a:xfrm>
            <a:off x="3125138" y="228675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запити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336457EA-F7BF-40F3-8EC3-7C7E985CF741}"/>
              </a:ext>
            </a:extLst>
          </p:cNvPr>
          <p:cNvSpPr/>
          <p:nvPr/>
        </p:nvSpPr>
        <p:spPr>
          <a:xfrm>
            <a:off x="6178267" y="228675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форми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CC12396E-1387-4D6D-B833-8D76B4A2F1DD}"/>
              </a:ext>
            </a:extLst>
          </p:cNvPr>
          <p:cNvSpPr/>
          <p:nvPr/>
        </p:nvSpPr>
        <p:spPr>
          <a:xfrm>
            <a:off x="9229550" y="2288677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звіти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2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Виконання колективного</a:t>
            </a:r>
            <a:br>
              <a:rPr lang="uk-UA" sz="3000" dirty="0"/>
            </a:br>
            <a:r>
              <a:rPr lang="uk-UA" sz="3000" dirty="0"/>
              <a:t>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вже знаєте, </a:t>
            </a:r>
            <a:r>
              <a:rPr lang="uk-UA" sz="2800" b="1" i="1" kern="0" dirty="0">
                <a:solidFill>
                  <a:srgbClr val="FFFF00"/>
                </a:solidFill>
              </a:rPr>
              <a:t>проектна діяльність </a:t>
            </a:r>
            <a:r>
              <a:rPr lang="uk-UA" sz="2800" b="1" i="1" kern="0" dirty="0">
                <a:solidFill>
                  <a:srgbClr val="FFFFFF"/>
                </a:solidFill>
              </a:rPr>
              <a:t>учнів полягає в самостійному пошуку та опрацюванні відомостей, потрібних для розв'язування деякої проблемної задачі, підготовці звіту про виконану роботу та захисті результатів пошукової роботи.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0996A9AA-B5F7-4863-BF5A-70C605D04E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uk-UA" sz="12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spcache.microsoft.com/education/HPHeroRedesign/EducationHomepagenew.jpg">
            <a:extLst>
              <a:ext uri="{FF2B5EF4-FFF2-40B4-BE49-F238E27FC236}">
                <a16:creationId xmlns:a16="http://schemas.microsoft.com/office/drawing/2014/main" xmlns="" id="{816A3F15-1F5C-41A9-9B2E-256B5F63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9" y="3502524"/>
            <a:ext cx="11079559" cy="30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Виконання колективного</a:t>
            </a:r>
            <a:br>
              <a:rPr lang="uk-UA" sz="3000" dirty="0"/>
            </a:br>
            <a:r>
              <a:rPr lang="uk-UA" sz="3000" dirty="0"/>
              <a:t>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Особливістю виконання проектів у 9-му класі є їх </a:t>
            </a:r>
            <a:r>
              <a:rPr lang="uk-UA" sz="2800" b="1" i="1" kern="0" dirty="0">
                <a:solidFill>
                  <a:srgbClr val="FFFF00"/>
                </a:solidFill>
              </a:rPr>
              <a:t>колективний характер</a:t>
            </a:r>
            <a:r>
              <a:rPr lang="uk-UA" sz="2800" b="1" i="1" kern="0" dirty="0">
                <a:solidFill>
                  <a:srgbClr val="FFFFFF"/>
                </a:solidFill>
              </a:rPr>
              <a:t>. Під час реалізації колективного (групового) проекту: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0996A9AA-B5F7-4863-BF5A-70C605D04E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uk-UA" sz="12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3A9F3F-BB9C-4CA2-8E4D-6440DD8E1E05}"/>
              </a:ext>
            </a:extLst>
          </p:cNvPr>
          <p:cNvSpPr txBox="1"/>
          <p:nvPr/>
        </p:nvSpPr>
        <p:spPr>
          <a:xfrm>
            <a:off x="72007" y="2674581"/>
            <a:ext cx="786935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формуються навички співробітництва для досягнення спільної мети;</a:t>
            </a:r>
          </a:p>
        </p:txBody>
      </p:sp>
      <p:pic>
        <p:nvPicPr>
          <p:cNvPr id="1026" name="Picture 2" descr="business, collaboration hands, companionship, cooperation, corporate icon">
            <a:extLst>
              <a:ext uri="{FF2B5EF4-FFF2-40B4-BE49-F238E27FC236}">
                <a16:creationId xmlns:a16="http://schemas.microsoft.com/office/drawing/2014/main" xmlns="" id="{6E38D7A9-8BA9-4834-B40C-63939C5F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70" y="2674581"/>
            <a:ext cx="4071680" cy="40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Common goal icon&quot;">
            <a:extLst>
              <a:ext uri="{FF2B5EF4-FFF2-40B4-BE49-F238E27FC236}">
                <a16:creationId xmlns:a16="http://schemas.microsoft.com/office/drawing/2014/main" xmlns="" id="{26905FAD-DCA5-4FB3-9DF9-9CAF4A6E8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b="13478"/>
          <a:stretch/>
        </p:blipFill>
        <p:spPr bwMode="auto">
          <a:xfrm>
            <a:off x="2296886" y="4152399"/>
            <a:ext cx="3419598" cy="22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Виконання колективного</a:t>
            </a:r>
            <a:br>
              <a:rPr lang="uk-UA" sz="3000" dirty="0"/>
            </a:br>
            <a:r>
              <a:rPr lang="uk-UA" sz="3000" dirty="0"/>
              <a:t>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4400601" cy="526297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здійснюється більш глибоке дослідження питань проекту: </a:t>
            </a:r>
            <a:r>
              <a:rPr lang="uk-UA" sz="2800" b="1" i="1" kern="0" dirty="0">
                <a:solidFill>
                  <a:srgbClr val="FFFF00"/>
                </a:solidFill>
              </a:rPr>
              <a:t>те, що можливо здійснити групі людей, у більшості випадків не під силу одному в окреслених часових рамках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0996A9AA-B5F7-4863-BF5A-70C605D04E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uk-UA" sz="12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xmlns="" id="{224E7532-469F-4ABE-9820-CF508D1D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09" y="1196762"/>
            <a:ext cx="7518541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Виконання колективного</a:t>
            </a:r>
            <a:br>
              <a:rPr lang="uk-UA" sz="3000" dirty="0"/>
            </a:br>
            <a:r>
              <a:rPr lang="uk-UA" sz="3000" dirty="0"/>
              <a:t>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формуються навички виконувати різні ролі у групі: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0996A9AA-B5F7-4863-BF5A-70C605D04E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uk-UA" sz="12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13FA0024-B555-4059-84EA-9FA660A8D0E1}"/>
              </a:ext>
            </a:extLst>
          </p:cNvPr>
          <p:cNvSpPr/>
          <p:nvPr/>
        </p:nvSpPr>
        <p:spPr>
          <a:xfrm>
            <a:off x="72008" y="1852328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керівника — підлеглого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205CFE29-F7A1-4086-9DE4-35AE1770F66A}"/>
              </a:ext>
            </a:extLst>
          </p:cNvPr>
          <p:cNvSpPr/>
          <p:nvPr/>
        </p:nvSpPr>
        <p:spPr>
          <a:xfrm>
            <a:off x="4110553" y="1852328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генератора ідей — реалізатора ідей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556759C5-F8A6-45DA-967C-FE54199D578E}"/>
              </a:ext>
            </a:extLst>
          </p:cNvPr>
          <p:cNvSpPr/>
          <p:nvPr/>
        </p:nvSpPr>
        <p:spPr>
          <a:xfrm>
            <a:off x="8149101" y="1852328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доповідача тощо</a:t>
            </a:r>
          </a:p>
        </p:txBody>
      </p:sp>
      <p:pic>
        <p:nvPicPr>
          <p:cNvPr id="3074" name="Picture 2" descr="company, hierarchy, leader, structure, subordinates icon">
            <a:extLst>
              <a:ext uri="{FF2B5EF4-FFF2-40B4-BE49-F238E27FC236}">
                <a16:creationId xmlns:a16="http://schemas.microsoft.com/office/drawing/2014/main" xmlns="" id="{65FC09F4-8CF3-48D1-9B9C-3D9234C66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8067"/>
          <a:stretch/>
        </p:blipFill>
        <p:spPr bwMode="auto">
          <a:xfrm>
            <a:off x="72007" y="3277334"/>
            <a:ext cx="3973047" cy="31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в’язане зображення">
            <a:extLst>
              <a:ext uri="{FF2B5EF4-FFF2-40B4-BE49-F238E27FC236}">
                <a16:creationId xmlns:a16="http://schemas.microsoft.com/office/drawing/2014/main" xmlns="" id="{1EC5085A-E102-422B-8419-7DC2106A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53" y="3207761"/>
            <a:ext cx="3973050" cy="33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ournalist, news reporter, profession, tv reporter, woman avatar icon">
            <a:extLst>
              <a:ext uri="{FF2B5EF4-FFF2-40B4-BE49-F238E27FC236}">
                <a16:creationId xmlns:a16="http://schemas.microsoft.com/office/drawing/2014/main" xmlns="" id="{B01E4622-380D-4BB3-8CEA-677B94B8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36" y="3207761"/>
            <a:ext cx="3545180" cy="35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Виконання колективного</a:t>
            </a:r>
            <a:br>
              <a:rPr lang="uk-UA" sz="3000" dirty="0"/>
            </a:br>
            <a:r>
              <a:rPr lang="uk-UA" sz="3000" dirty="0"/>
              <a:t>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4450296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формується вміння розподіляти ролі в групі з урахуванням особистих якостей кожного учасника групи, їх націленості на досягнення мети проекту;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0996A9AA-B5F7-4863-BF5A-70C605D04E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uk-UA" sz="12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098" name="Picture 2" descr="Результат пошуку зображень за запитом &quot;group of people icon&quot;">
            <a:extLst>
              <a:ext uri="{FF2B5EF4-FFF2-40B4-BE49-F238E27FC236}">
                <a16:creationId xmlns:a16="http://schemas.microsoft.com/office/drawing/2014/main" xmlns="" id="{B4740F54-E3C3-4282-A792-BE98C44E9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69" y="1196763"/>
            <a:ext cx="7476982" cy="49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Виконання колективного</a:t>
            </a:r>
            <a:br>
              <a:rPr lang="uk-UA" sz="3000" dirty="0"/>
            </a:br>
            <a:r>
              <a:rPr lang="uk-UA" sz="3000" dirty="0"/>
              <a:t>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групі, що реалізує проект, можуть створюватися більш дрібні групи, що вивчають різні сторони проблеми та можуть мати різні думки щодо ідей реалізації проекту, його презентації, — 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0996A9AA-B5F7-4863-BF5A-70C605D04E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uk-UA" sz="12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22" name="Picture 2" descr="Результат пошуку зображень за запитом &quot;group of people icon&quot;">
            <a:extLst>
              <a:ext uri="{FF2B5EF4-FFF2-40B4-BE49-F238E27FC236}">
                <a16:creationId xmlns:a16="http://schemas.microsoft.com/office/drawing/2014/main" xmlns="" id="{4BEBFBA7-29BA-4058-8DFC-94E5BD796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10973"/>
          <a:stretch/>
        </p:blipFill>
        <p:spPr bwMode="auto">
          <a:xfrm>
            <a:off x="6301340" y="3134893"/>
            <a:ext cx="5463002" cy="34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7B2C03-9D46-4CAF-959F-127298B00126}"/>
              </a:ext>
            </a:extLst>
          </p:cNvPr>
          <p:cNvSpPr txBox="1"/>
          <p:nvPr/>
        </p:nvSpPr>
        <p:spPr>
          <a:xfrm>
            <a:off x="72008" y="3134893"/>
            <a:ext cx="5931227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основі таких різнопланових думок та ідей організовуються дискусії, підвищується зацікавленість у досягненні мети проекту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тощо.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Виконання колективного</a:t>
            </a:r>
            <a:br>
              <a:rPr lang="uk-UA" sz="3000" dirty="0"/>
            </a:br>
            <a:r>
              <a:rPr lang="uk-UA" sz="3000" dirty="0"/>
              <a:t>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Згадаємо етапи реалізації проектів: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0996A9AA-B5F7-4863-BF5A-70C605D04E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uk-UA" sz="12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E8E2A5FC-E48A-411C-8B79-A70C2B53168B}"/>
              </a:ext>
            </a:extLst>
          </p:cNvPr>
          <p:cNvGraphicFramePr/>
          <p:nvPr>
            <p:extLst/>
          </p:nvPr>
        </p:nvGraphicFramePr>
        <p:xfrm>
          <a:off x="126385" y="1719983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10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210225</TotalTime>
  <Words>372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Виконання колективного навчального проекту</vt:lpstr>
      <vt:lpstr>Експорт об’єктів з однієї бази даних в іншу</vt:lpstr>
      <vt:lpstr>Виконання колективного навчального проекту</vt:lpstr>
      <vt:lpstr>Виконання колективного навчального проекту</vt:lpstr>
      <vt:lpstr>Виконання колективного навчального проекту</vt:lpstr>
      <vt:lpstr>Виконання колективного навчального проекту</vt:lpstr>
      <vt:lpstr>Виконання колективного навчального проекту</vt:lpstr>
      <vt:lpstr>Виконання колективного навчального проекту</vt:lpstr>
      <vt:lpstr>Виконання колективного навчального проекту</vt:lpstr>
      <vt:lpstr>Виконання навчального проекту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1006</cp:revision>
  <dcterms:created xsi:type="dcterms:W3CDTF">2016-06-06T19:48:43Z</dcterms:created>
  <dcterms:modified xsi:type="dcterms:W3CDTF">2020-05-12T15:21:28Z</dcterms:modified>
</cp:coreProperties>
</file>