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934" r:id="rId3"/>
    <p:sldId id="1935" r:id="rId4"/>
    <p:sldId id="1936" r:id="rId5"/>
    <p:sldId id="1937" r:id="rId6"/>
    <p:sldId id="1938" r:id="rId7"/>
    <p:sldId id="1939" r:id="rId8"/>
    <p:sldId id="1941" r:id="rId9"/>
    <p:sldId id="1942" r:id="rId10"/>
    <p:sldId id="1943" r:id="rId11"/>
    <p:sldId id="1946" r:id="rId12"/>
    <p:sldId id="1354" r:id="rId13"/>
    <p:sldId id="643" r:id="rId14"/>
    <p:sldId id="261" r:id="rId15"/>
    <p:sldId id="304" r:id="rId1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0070C0"/>
    <a:srgbClr val="996600"/>
    <a:srgbClr val="FFFF00"/>
    <a:srgbClr val="19426B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7AC3CCA-C797-4891-BE02-D94E43425B78}" styleName="Помір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2" autoAdjust="0"/>
    <p:restoredTop sz="94660"/>
  </p:normalViewPr>
  <p:slideViewPr>
    <p:cSldViewPr snapToGrid="0">
      <p:cViewPr>
        <p:scale>
          <a:sx n="100" d="100"/>
          <a:sy n="100" d="100"/>
        </p:scale>
        <p:origin x="-732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8F7B198C-4D93-4D54-AE95-CB8EC82A8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3"/>
          <a:stretch/>
        </p:blipFill>
        <p:spPr>
          <a:xfrm>
            <a:off x="4005" y="0"/>
            <a:ext cx="4761672" cy="3761807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37028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r>
              <a:rPr lang="uk-UA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27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1</a:t>
            </a:r>
            <a: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0</a:t>
            </a:r>
            <a:b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</a:br>
            <a: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21.04.2020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721028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Запити з умовою. Групування запитів</a:t>
            </a:r>
            <a:endParaRPr lang="uk-UA" sz="48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6819900" y="5995387"/>
            <a:ext cx="5372100" cy="862613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30</a:t>
            </a: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xmlns="" id="{580DFE73-720E-4A26-9E42-EBC0A1B1646A}"/>
              </a:ext>
            </a:extLst>
          </p:cNvPr>
          <p:cNvGrpSpPr/>
          <p:nvPr/>
        </p:nvGrpSpPr>
        <p:grpSpPr>
          <a:xfrm>
            <a:off x="6562014" y="3662320"/>
            <a:ext cx="2314131" cy="2333067"/>
            <a:chOff x="4936414" y="2837275"/>
            <a:chExt cx="2545557" cy="2566387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xmlns="" id="{3488AA16-0965-45F7-A229-102143E754D5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Picture 2" descr="access, microsoft, ms, office, services, suite, windows icon">
              <a:extLst>
                <a:ext uri="{FF2B5EF4-FFF2-40B4-BE49-F238E27FC236}">
                  <a16:creationId xmlns:a16="http://schemas.microsoft.com/office/drawing/2014/main" xmlns="" id="{A0B84689-E109-4C27-99BC-05DBC26E65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0" name="Picture 6" descr="Ð ÐµÐ·ÑÐ»ÑÑÐ°Ñ Ð¿Ð¾ÑÑÐºÑ Ð·Ð¾Ð±ÑÐ°Ð¶ÐµÐ½Ñ Ð·Ð° Ð·Ð°Ð¿Ð¸ÑÐ¾Ð¼ &quot;SQL icon&quot;">
            <a:extLst>
              <a:ext uri="{FF2B5EF4-FFF2-40B4-BE49-F238E27FC236}">
                <a16:creationId xmlns:a16="http://schemas.microsoft.com/office/drawing/2014/main" xmlns="" id="{5CA4A1F3-C802-477F-953F-4541A4B32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862" y="3406406"/>
            <a:ext cx="2693276" cy="269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633" y="6305550"/>
            <a:ext cx="4813758" cy="552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Запити з умовою.</a:t>
            </a:r>
            <a:br>
              <a:rPr lang="uk-UA" dirty="0"/>
            </a:br>
            <a:r>
              <a:rPr lang="uk-UA" dirty="0"/>
              <a:t>Групування запитів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SELECT </a:t>
            </a:r>
            <a:r>
              <a:rPr lang="uk-UA" sz="2800" b="1" i="1" kern="0" dirty="0">
                <a:solidFill>
                  <a:schemeClr val="bg1"/>
                </a:solidFill>
              </a:rPr>
              <a:t>Посада, </a:t>
            </a:r>
            <a:r>
              <a:rPr lang="en-US" sz="2800" b="1" i="1" kern="0" dirty="0">
                <a:solidFill>
                  <a:schemeClr val="bg1"/>
                </a:solidFill>
              </a:rPr>
              <a:t>COUNT (</a:t>
            </a:r>
            <a:r>
              <a:rPr lang="uk-UA" sz="2800" b="1" i="1" kern="0" dirty="0">
                <a:solidFill>
                  <a:schemeClr val="bg1"/>
                </a:solidFill>
              </a:rPr>
              <a:t>Посада) </a:t>
            </a:r>
            <a:r>
              <a:rPr lang="en-US" sz="2800" b="1" i="1" kern="0" dirty="0">
                <a:solidFill>
                  <a:schemeClr val="bg1"/>
                </a:solidFill>
              </a:rPr>
              <a:t>AS </a:t>
            </a:r>
            <a:r>
              <a:rPr lang="uk-UA" sz="2800" b="1" i="1" kern="0" dirty="0">
                <a:solidFill>
                  <a:schemeClr val="bg1"/>
                </a:solidFill>
              </a:rPr>
              <a:t>Кількість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FROM </a:t>
            </a:r>
            <a:r>
              <a:rPr lang="uk-UA" sz="2800" b="1" i="1" kern="0" dirty="0">
                <a:solidFill>
                  <a:schemeClr val="bg1"/>
                </a:solidFill>
              </a:rPr>
              <a:t>КАДРИ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WHERE </a:t>
            </a:r>
            <a:r>
              <a:rPr lang="uk-UA" sz="2800" b="1" i="1" kern="0" dirty="0">
                <a:solidFill>
                  <a:schemeClr val="bg1"/>
                </a:solidFill>
              </a:rPr>
              <a:t>Стаж&gt;15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GROUP BY </a:t>
            </a:r>
            <a:r>
              <a:rPr lang="uk-UA" sz="2800" b="1" i="1" kern="0" dirty="0">
                <a:solidFill>
                  <a:schemeClr val="bg1"/>
                </a:solidFill>
              </a:rPr>
              <a:t>Посада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HAVING </a:t>
            </a:r>
            <a:r>
              <a:rPr lang="uk-UA" sz="2800" b="1" i="1" kern="0" dirty="0">
                <a:solidFill>
                  <a:schemeClr val="bg1"/>
                </a:solidFill>
              </a:rPr>
              <a:t>Посада </a:t>
            </a:r>
            <a:r>
              <a:rPr lang="en-US" sz="2800" b="1" i="1" kern="0" dirty="0">
                <a:solidFill>
                  <a:schemeClr val="bg1"/>
                </a:solidFill>
              </a:rPr>
              <a:t>IN ('</a:t>
            </a:r>
            <a:r>
              <a:rPr lang="uk-UA" sz="2800" b="1" i="1" kern="0" dirty="0">
                <a:solidFill>
                  <a:schemeClr val="bg1"/>
                </a:solidFill>
              </a:rPr>
              <a:t>касир', 'диспетчер', 'експерт');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2D37CA7-4F47-4992-A714-5BAABFA7A814}"/>
              </a:ext>
            </a:extLst>
          </p:cNvPr>
          <p:cNvSpPr txBox="1"/>
          <p:nvPr/>
        </p:nvSpPr>
        <p:spPr>
          <a:xfrm>
            <a:off x="70929" y="3598475"/>
            <a:ext cx="4627195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Результат виконання запиту зображений на рисунку.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D44D3C5-26E7-41AC-8A27-12EC829C4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048" y="3609888"/>
            <a:ext cx="7218023" cy="2843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753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3633" y="6305550"/>
            <a:ext cx="4813758" cy="552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Запити з умовою.</a:t>
            </a:r>
            <a:br>
              <a:rPr lang="uk-UA" dirty="0"/>
            </a:br>
            <a:r>
              <a:rPr lang="uk-UA" dirty="0"/>
              <a:t>Групування запитів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 допомогою оператора </a:t>
            </a:r>
            <a:r>
              <a:rPr lang="uk-UA" sz="2800" b="1" i="1" kern="0" dirty="0">
                <a:solidFill>
                  <a:srgbClr val="FFFF00"/>
                </a:solidFill>
              </a:rPr>
              <a:t>IN</a:t>
            </a:r>
            <a:r>
              <a:rPr lang="uk-UA" sz="2800" b="1" i="1" kern="0" dirty="0">
                <a:solidFill>
                  <a:schemeClr val="bg1"/>
                </a:solidFill>
              </a:rPr>
              <a:t> із таблиці вибираються всі ті записи, у яких значення вказаного поля збігається хоча б із одним значенням у списку значень оператора </a:t>
            </a:r>
            <a:r>
              <a:rPr lang="uk-UA" sz="2800" b="1" i="1" kern="0" dirty="0">
                <a:solidFill>
                  <a:srgbClr val="FFFF00"/>
                </a:solidFill>
              </a:rPr>
              <a:t>IN</a:t>
            </a:r>
            <a:r>
              <a:rPr lang="uk-UA" sz="2800" b="1" i="1" kern="0" dirty="0">
                <a:solidFill>
                  <a:schemeClr val="bg1"/>
                </a:solidFill>
              </a:rPr>
              <a:t>. Якщо значення поля збігається хоча б із одним значенням у списку оператора </a:t>
            </a:r>
            <a:r>
              <a:rPr lang="uk-UA" sz="2800" b="1" i="1" kern="0" dirty="0">
                <a:solidFill>
                  <a:srgbClr val="FFFF00"/>
                </a:solidFill>
              </a:rPr>
              <a:t>IN</a:t>
            </a:r>
            <a:r>
              <a:rPr lang="uk-UA" sz="2800" b="1" i="1" kern="0" dirty="0">
                <a:solidFill>
                  <a:schemeClr val="bg1"/>
                </a:solidFill>
              </a:rPr>
              <a:t>, виробляється значення </a:t>
            </a:r>
            <a:r>
              <a:rPr lang="uk-UA" sz="2800" b="1" i="1" kern="0" dirty="0">
                <a:solidFill>
                  <a:srgbClr val="FFFF00"/>
                </a:solidFill>
              </a:rPr>
              <a:t>TRUE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5F586EF-8048-4641-B406-0DAF71F32ECE}"/>
              </a:ext>
            </a:extLst>
          </p:cNvPr>
          <p:cNvSpPr txBox="1"/>
          <p:nvPr/>
        </p:nvSpPr>
        <p:spPr>
          <a:xfrm>
            <a:off x="72008" y="3969011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цьому прикладі підраховується кількість працівників професії «касир», «диспетчер» і «експерт», стаж роботи яких більше 15 років. Звернемо увагу, що назва посади «експерт» не виведена через те, що стаж роботи працівника цієї професії не відповідає умові.</a:t>
            </a:r>
          </a:p>
        </p:txBody>
      </p:sp>
    </p:spTree>
    <p:extLst>
      <p:ext uri="{BB962C8B-B14F-4D97-AF65-F5344CB8AC3E}">
        <p14:creationId xmlns:p14="http://schemas.microsoft.com/office/powerpoint/2010/main" val="92551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3633" y="6305550"/>
            <a:ext cx="4813758" cy="552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для самоперевірки знань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Який оператор використовується в запитах з умовою?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99350" y="1824456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поля таблиці можуть застосовуватися в операторі GROUP BY?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5250" y="2911181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Який оператор використовується для. групування записів?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F99599C-B348-4D4A-98AD-D6874981D0C8}"/>
              </a:ext>
            </a:extLst>
          </p:cNvPr>
          <p:cNvSpPr txBox="1"/>
          <p:nvPr/>
        </p:nvSpPr>
        <p:spPr>
          <a:xfrm>
            <a:off x="85250" y="3975581"/>
            <a:ext cx="12044709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Поясніть призначення оператора HAVING.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D273129-A22D-40B1-AD5E-F9A38C216695}"/>
              </a:ext>
            </a:extLst>
          </p:cNvPr>
          <p:cNvSpPr txBox="1"/>
          <p:nvPr/>
        </p:nvSpPr>
        <p:spPr>
          <a:xfrm>
            <a:off x="69850" y="4609094"/>
            <a:ext cx="10455924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Наведіть приклад інструкції з оператором WHERE.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60D8642-EDAB-4B27-9505-2A5CED1D75CC}"/>
              </a:ext>
            </a:extLst>
          </p:cNvPr>
          <p:cNvSpPr txBox="1"/>
          <p:nvPr/>
        </p:nvSpPr>
        <p:spPr>
          <a:xfrm>
            <a:off x="69849" y="5667674"/>
            <a:ext cx="10455924" cy="92333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700" b="1" i="1" kern="0" dirty="0">
                <a:solidFill>
                  <a:srgbClr val="002060"/>
                </a:solidFill>
              </a:rPr>
              <a:t>Наведіть приклад інструкції з оператором GROUP BY.</a:t>
            </a:r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3633" y="6305550"/>
            <a:ext cx="4813758" cy="552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5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6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.3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</a:t>
            </a:r>
            <a:r>
              <a:rPr kumimoji="0" lang="uk-UA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96-99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3633" y="6305550"/>
            <a:ext cx="4813758" cy="552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" y="1272160"/>
            <a:ext cx="4659626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57397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ru-RU" dirty="0"/>
              <a:t>99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xmlns="" id="{245D5766-B96E-4545-9CA4-E7EEC57F1C8C}"/>
              </a:ext>
            </a:extLst>
          </p:cNvPr>
          <p:cNvGrpSpPr/>
          <p:nvPr/>
        </p:nvGrpSpPr>
        <p:grpSpPr>
          <a:xfrm>
            <a:off x="6562014" y="3662320"/>
            <a:ext cx="2314131" cy="2333067"/>
            <a:chOff x="4936414" y="2837275"/>
            <a:chExt cx="2545557" cy="2566387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xmlns="" id="{1BFBEC8C-A65B-4BAC-A700-0AACF4C6327A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Picture 2" descr="access, microsoft, ms, office, services, suite, windows icon">
              <a:extLst>
                <a:ext uri="{FF2B5EF4-FFF2-40B4-BE49-F238E27FC236}">
                  <a16:creationId xmlns:a16="http://schemas.microsoft.com/office/drawing/2014/main" xmlns="" id="{E5DBC456-9D98-499F-8576-7AD9DCB87E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ідзаголовок 2">
            <a:extLst>
              <a:ext uri="{FF2B5EF4-FFF2-40B4-BE49-F238E27FC236}">
                <a16:creationId xmlns:a16="http://schemas.microsoft.com/office/drawing/2014/main" xmlns="" id="{344007F2-3680-4034-9226-0551AEE1327D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2018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pic>
        <p:nvPicPr>
          <p:cNvPr id="13" name="Picture 6" descr="Ð ÐµÐ·ÑÐ»ÑÑÐ°Ñ Ð¿Ð¾ÑÑÐºÑ Ð·Ð¾Ð±ÑÐ°Ð¶ÐµÐ½Ñ Ð·Ð° Ð·Ð°Ð¿Ð¸ÑÐ¾Ð¼ &quot;SQL icon&quot;">
            <a:extLst>
              <a:ext uri="{FF2B5EF4-FFF2-40B4-BE49-F238E27FC236}">
                <a16:creationId xmlns:a16="http://schemas.microsoft.com/office/drawing/2014/main" xmlns="" id="{349366E5-F360-4190-9530-BC12A96B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862" y="3406406"/>
            <a:ext cx="2693276" cy="269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круглена прямокутна виноска 5"/>
          <p:cNvSpPr/>
          <p:nvPr/>
        </p:nvSpPr>
        <p:spPr>
          <a:xfrm>
            <a:off x="6819900" y="5995387"/>
            <a:ext cx="5372100" cy="862613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30</a:t>
            </a:r>
          </a:p>
        </p:txBody>
      </p:sp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Запити з умовою.</a:t>
            </a:r>
            <a:br>
              <a:rPr lang="uk-UA" dirty="0"/>
            </a:br>
            <a:r>
              <a:rPr lang="uk-UA" dirty="0"/>
              <a:t>Групування запитів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 допомогою запитів з умовою вибираються ті записи, значення яких відповідають певному критерію. Для цього в інструкції </a:t>
            </a:r>
            <a:r>
              <a:rPr lang="en-US" sz="2800" b="1" i="1" kern="0" dirty="0">
                <a:solidFill>
                  <a:srgbClr val="FFFF00"/>
                </a:solidFill>
              </a:rPr>
              <a:t>SELECT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після оператора </a:t>
            </a:r>
            <a:r>
              <a:rPr lang="en-US" sz="2800" b="1" i="1" kern="0" dirty="0">
                <a:solidFill>
                  <a:srgbClr val="FFFF00"/>
                </a:solidFill>
              </a:rPr>
              <a:t>FROM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указується речення </a:t>
            </a:r>
            <a:r>
              <a:rPr lang="en-US" sz="2800" b="1" i="1" kern="0" dirty="0">
                <a:solidFill>
                  <a:srgbClr val="FFFF00"/>
                </a:solidFill>
              </a:rPr>
              <a:t>WHERE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з необхідною умовою.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E44ED05-59FB-4C00-AB98-BD46445AC204}"/>
              </a:ext>
            </a:extLst>
          </p:cNvPr>
          <p:cNvSpPr txBox="1"/>
          <p:nvPr/>
        </p:nvSpPr>
        <p:spPr>
          <a:xfrm>
            <a:off x="72008" y="3120156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Умова набирає значення: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01EA4B7-3F68-445A-9392-9AF1654FB5C6}"/>
              </a:ext>
            </a:extLst>
          </p:cNvPr>
          <p:cNvSpPr txBox="1"/>
          <p:nvPr/>
        </p:nvSpPr>
        <p:spPr>
          <a:xfrm>
            <a:off x="70930" y="3750887"/>
            <a:ext cx="4987672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kern="0" dirty="0">
                <a:solidFill>
                  <a:schemeClr val="bg1"/>
                </a:solidFill>
              </a:rPr>
              <a:t>TRUE</a:t>
            </a:r>
            <a:endParaRPr lang="uk-UA" sz="4000" b="1" i="1" kern="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675F12C-821C-42D1-8FFA-0DC8F59ECEED}"/>
              </a:ext>
            </a:extLst>
          </p:cNvPr>
          <p:cNvSpPr txBox="1"/>
          <p:nvPr/>
        </p:nvSpPr>
        <p:spPr>
          <a:xfrm>
            <a:off x="7133399" y="3750887"/>
            <a:ext cx="4987672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kern="0" dirty="0">
                <a:solidFill>
                  <a:schemeClr val="bg1"/>
                </a:solidFill>
              </a:rPr>
              <a:t>FALSE</a:t>
            </a:r>
            <a:endParaRPr lang="uk-UA" sz="4000" b="1" i="1" kern="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1778E8-F5A6-4750-8806-82D560FD4088}"/>
              </a:ext>
            </a:extLst>
          </p:cNvPr>
          <p:cNvSpPr txBox="1"/>
          <p:nvPr/>
        </p:nvSpPr>
        <p:spPr>
          <a:xfrm>
            <a:off x="5171185" y="3812442"/>
            <a:ext cx="1849630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або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A290863-9DAF-476B-AC07-FFE528CF3184}"/>
              </a:ext>
            </a:extLst>
          </p:cNvPr>
          <p:cNvSpPr txBox="1"/>
          <p:nvPr/>
        </p:nvSpPr>
        <p:spPr>
          <a:xfrm>
            <a:off x="77791" y="4593975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Відбираються ті записи, які відповідають умові, значення виразу в яких має </a:t>
            </a:r>
            <a:r>
              <a:rPr lang="en-US" sz="2800" b="1" i="1" kern="0" dirty="0">
                <a:solidFill>
                  <a:srgbClr val="FFFF00"/>
                </a:solidFill>
              </a:rPr>
              <a:t>TRUE</a:t>
            </a:r>
            <a:r>
              <a:rPr lang="en-US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3633" y="6305550"/>
            <a:ext cx="4813758" cy="552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90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3633" y="6305550"/>
            <a:ext cx="4813758" cy="552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Запити з умовою.</a:t>
            </a:r>
            <a:br>
              <a:rPr lang="uk-UA" dirty="0"/>
            </a:br>
            <a:r>
              <a:rPr lang="uk-UA" dirty="0"/>
              <a:t>Групування запитів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Приклад.</a:t>
            </a:r>
            <a:r>
              <a:rPr lang="uk-UA" sz="2800" b="1" i="1" kern="0" dirty="0">
                <a:solidFill>
                  <a:schemeClr val="bg1"/>
                </a:solidFill>
              </a:rPr>
              <a:t> Вибрати з таблиці КАДРИ працівників, стаж роботи яких понад 16 років, із полями Справа, Прізвище, Рік народження, Стаж, Номер магазина.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BE13EB5-29D3-4E97-97E1-15A526A09187}"/>
              </a:ext>
            </a:extLst>
          </p:cNvPr>
          <p:cNvSpPr txBox="1"/>
          <p:nvPr/>
        </p:nvSpPr>
        <p:spPr>
          <a:xfrm>
            <a:off x="70929" y="2704972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реалізації цього завдання створимо такий запит: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9153362-B4AF-46AF-810D-4F9B1DB07AE4}"/>
              </a:ext>
            </a:extLst>
          </p:cNvPr>
          <p:cNvSpPr txBox="1"/>
          <p:nvPr/>
        </p:nvSpPr>
        <p:spPr>
          <a:xfrm>
            <a:off x="70929" y="3314288"/>
            <a:ext cx="6843983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SELECT </a:t>
            </a:r>
            <a:r>
              <a:rPr lang="uk-UA" sz="2800" b="1" i="1" kern="0" dirty="0">
                <a:solidFill>
                  <a:schemeClr val="bg1"/>
                </a:solidFill>
              </a:rPr>
              <a:t>Справа, Прізвище, Стаж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FROM </a:t>
            </a:r>
            <a:r>
              <a:rPr lang="uk-UA" sz="2800" b="1" i="1" kern="0" dirty="0">
                <a:solidFill>
                  <a:schemeClr val="bg1"/>
                </a:solidFill>
              </a:rPr>
              <a:t>КАДРИ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WHERE  </a:t>
            </a:r>
            <a:r>
              <a:rPr lang="uk-UA" sz="2800" b="1" i="1" kern="0" dirty="0">
                <a:solidFill>
                  <a:schemeClr val="bg1"/>
                </a:solidFill>
              </a:rPr>
              <a:t>Стаж&gt;15;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F5069C7-FD60-4417-A049-56B5D7DADECE}"/>
              </a:ext>
            </a:extLst>
          </p:cNvPr>
          <p:cNvSpPr txBox="1"/>
          <p:nvPr/>
        </p:nvSpPr>
        <p:spPr>
          <a:xfrm>
            <a:off x="70929" y="4785379"/>
            <a:ext cx="6843983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результаті виконання запиту отримаємо результат, зображений на рисунку.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B1BE688-6CC6-4DA3-A7FE-3CED61D68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952" y="3302665"/>
            <a:ext cx="5058119" cy="2867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161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3633" y="6305550"/>
            <a:ext cx="4813758" cy="552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Запити з умовою.</a:t>
            </a:r>
            <a:br>
              <a:rPr lang="uk-UA" dirty="0"/>
            </a:br>
            <a:r>
              <a:rPr lang="uk-UA" dirty="0"/>
              <a:t>Групування запитів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8651578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групування записів використовується оператор </a:t>
            </a:r>
            <a:r>
              <a:rPr lang="en-US" sz="2800" b="1" i="1" kern="0" dirty="0">
                <a:solidFill>
                  <a:srgbClr val="FFFF00"/>
                </a:solidFill>
              </a:rPr>
              <a:t>GROUP BY</a:t>
            </a:r>
            <a:r>
              <a:rPr lang="en-US" sz="2800" b="1" i="1" kern="0" dirty="0">
                <a:solidFill>
                  <a:schemeClr val="bg1"/>
                </a:solidFill>
              </a:rPr>
              <a:t>. </a:t>
            </a:r>
            <a:r>
              <a:rPr lang="uk-UA" sz="2800" b="1" i="1" kern="0" dirty="0">
                <a:solidFill>
                  <a:schemeClr val="bg1"/>
                </a:solidFill>
              </a:rPr>
              <a:t>Він розміщується в інструкції </a:t>
            </a:r>
            <a:r>
              <a:rPr lang="en-US" sz="2800" b="1" i="1" kern="0" dirty="0">
                <a:solidFill>
                  <a:srgbClr val="FFFF00"/>
                </a:solidFill>
              </a:rPr>
              <a:t>SELECT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після оператора </a:t>
            </a:r>
            <a:r>
              <a:rPr lang="en-US" sz="2800" b="1" i="1" kern="0" dirty="0">
                <a:solidFill>
                  <a:srgbClr val="FFFF00"/>
                </a:solidFill>
              </a:rPr>
              <a:t>WHERE</a:t>
            </a:r>
            <a:r>
              <a:rPr lang="en-US" sz="2800" b="1" i="1" kern="0" dirty="0">
                <a:solidFill>
                  <a:schemeClr val="bg1"/>
                </a:solidFill>
              </a:rPr>
              <a:t> (</a:t>
            </a:r>
            <a:r>
              <a:rPr lang="uk-UA" sz="2800" b="1" i="1" kern="0" dirty="0">
                <a:solidFill>
                  <a:schemeClr val="bg1"/>
                </a:solidFill>
              </a:rPr>
              <a:t>якщо він застосовується).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55F12DD-885B-4084-AA8A-B5AD6DFDC71C}"/>
              </a:ext>
            </a:extLst>
          </p:cNvPr>
          <p:cNvSpPr txBox="1"/>
          <p:nvPr/>
        </p:nvSpPr>
        <p:spPr>
          <a:xfrm>
            <a:off x="72008" y="3554436"/>
            <a:ext cx="8651578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Використовується така загальна структура інструкції: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1BF64C4-7B1A-4CD6-A349-5DC626C14C50}"/>
              </a:ext>
            </a:extLst>
          </p:cNvPr>
          <p:cNvSpPr txBox="1"/>
          <p:nvPr/>
        </p:nvSpPr>
        <p:spPr>
          <a:xfrm>
            <a:off x="72008" y="4640284"/>
            <a:ext cx="12050142" cy="156966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SELECT &lt;</a:t>
            </a:r>
            <a:r>
              <a:rPr lang="uk-UA" sz="3200" b="1" i="1" kern="0" dirty="0">
                <a:solidFill>
                  <a:schemeClr val="bg1"/>
                </a:solidFill>
              </a:rPr>
              <a:t>список полів&gt;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chemeClr val="bg1"/>
                </a:solidFill>
              </a:rPr>
              <a:t>FROM &lt;</a:t>
            </a:r>
            <a:r>
              <a:rPr lang="uk-UA" sz="3200" b="1" i="1" kern="0" dirty="0">
                <a:solidFill>
                  <a:schemeClr val="bg1"/>
                </a:solidFill>
              </a:rPr>
              <a:t>ім'я таблиці&gt;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[</a:t>
            </a:r>
            <a:r>
              <a:rPr lang="en-US" sz="3200" b="1" i="1" kern="0" dirty="0">
                <a:solidFill>
                  <a:schemeClr val="bg1"/>
                </a:solidFill>
              </a:rPr>
              <a:t>WHERE &lt;</a:t>
            </a:r>
            <a:r>
              <a:rPr lang="uk-UA" sz="3200" b="1" i="1" kern="0" dirty="0">
                <a:solidFill>
                  <a:schemeClr val="bg1"/>
                </a:solidFill>
              </a:rPr>
              <a:t>умова&gt;] </a:t>
            </a:r>
            <a:r>
              <a:rPr lang="en-US" sz="3200" b="1" i="1" kern="0" dirty="0">
                <a:solidFill>
                  <a:schemeClr val="bg1"/>
                </a:solidFill>
              </a:rPr>
              <a:t>GROUP BY &lt;</a:t>
            </a:r>
            <a:r>
              <a:rPr lang="uk-UA" sz="3200" b="1" i="1" kern="0" dirty="0">
                <a:solidFill>
                  <a:schemeClr val="bg1"/>
                </a:solidFill>
              </a:rPr>
              <a:t>список полів&gt;;</a:t>
            </a:r>
          </a:p>
        </p:txBody>
      </p:sp>
      <p:pic>
        <p:nvPicPr>
          <p:cNvPr id="1026" name="Picture 2" descr="databse, network icon">
            <a:extLst>
              <a:ext uri="{FF2B5EF4-FFF2-40B4-BE49-F238E27FC236}">
                <a16:creationId xmlns:a16="http://schemas.microsoft.com/office/drawing/2014/main" xmlns="" id="{228E1C77-C995-4B52-9F66-7660770A6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212" y="1196763"/>
            <a:ext cx="3311780" cy="331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67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3633" y="6305550"/>
            <a:ext cx="4813758" cy="552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Запити з умовою.</a:t>
            </a:r>
            <a:br>
              <a:rPr lang="uk-UA" dirty="0"/>
            </a:br>
            <a:r>
              <a:rPr lang="uk-UA" dirty="0"/>
              <a:t>Групування запитів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список полів речення </a:t>
            </a:r>
            <a:r>
              <a:rPr lang="en-US" sz="2800" b="1" i="1" kern="0" dirty="0">
                <a:solidFill>
                  <a:srgbClr val="FFFF00"/>
                </a:solidFill>
              </a:rPr>
              <a:t>GROUP BY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можуть включатися тільки ті поля, які є в реченні </a:t>
            </a:r>
            <a:r>
              <a:rPr lang="en-US" sz="2800" b="1" i="1" kern="0" dirty="0">
                <a:solidFill>
                  <a:srgbClr val="FFFF00"/>
                </a:solidFill>
              </a:rPr>
              <a:t>SELECT</a:t>
            </a:r>
            <a:r>
              <a:rPr lang="en-US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AB87E11-D438-4B7F-926D-464C12648AB4}"/>
              </a:ext>
            </a:extLst>
          </p:cNvPr>
          <p:cNvSpPr txBox="1"/>
          <p:nvPr/>
        </p:nvSpPr>
        <p:spPr>
          <a:xfrm>
            <a:off x="72008" y="2278064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SELECT </a:t>
            </a:r>
            <a:r>
              <a:rPr lang="uk-UA" sz="2800" b="1" i="1" kern="0" dirty="0">
                <a:solidFill>
                  <a:schemeClr val="bg1"/>
                </a:solidFill>
              </a:rPr>
              <a:t>Посада, </a:t>
            </a:r>
            <a:r>
              <a:rPr lang="en-US" sz="2800" b="1" i="1" kern="0" dirty="0">
                <a:solidFill>
                  <a:schemeClr val="bg1"/>
                </a:solidFill>
              </a:rPr>
              <a:t>COUNT (*) AS '</a:t>
            </a:r>
            <a:r>
              <a:rPr lang="uk-UA" sz="2800" b="1" i="1" kern="0" dirty="0">
                <a:solidFill>
                  <a:schemeClr val="bg1"/>
                </a:solidFill>
              </a:rPr>
              <a:t>Кількість посад'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FROM </a:t>
            </a:r>
            <a:r>
              <a:rPr lang="uk-UA" sz="2800" b="1" i="1" kern="0" dirty="0">
                <a:solidFill>
                  <a:schemeClr val="bg1"/>
                </a:solidFill>
              </a:rPr>
              <a:t>КАДРИ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GROUP BY </a:t>
            </a:r>
            <a:r>
              <a:rPr lang="uk-UA" sz="2800" b="1" i="1" kern="0" dirty="0">
                <a:solidFill>
                  <a:schemeClr val="bg1"/>
                </a:solidFill>
              </a:rPr>
              <a:t>Посада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6A8B794-80C6-4170-9FD7-89418CBB8579}"/>
              </a:ext>
            </a:extLst>
          </p:cNvPr>
          <p:cNvSpPr txBox="1"/>
          <p:nvPr/>
        </p:nvSpPr>
        <p:spPr>
          <a:xfrm>
            <a:off x="72008" y="3790253"/>
            <a:ext cx="723268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результаті виконання цього запиту отримаємо результат, зображений на рисунку.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C83DA57-0533-4886-A1B0-F9C464E4810E}"/>
              </a:ext>
            </a:extLst>
          </p:cNvPr>
          <p:cNvSpPr txBox="1"/>
          <p:nvPr/>
        </p:nvSpPr>
        <p:spPr>
          <a:xfrm>
            <a:off x="72008" y="5287949"/>
            <a:ext cx="723268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 бачимо, підраховується кількість різних посад, що містяться в таблиці КАДРИ.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99AF1E6-9BA0-4464-B7AE-A747919012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09"/>
          <a:stretch/>
        </p:blipFill>
        <p:spPr>
          <a:xfrm>
            <a:off x="7483366" y="3790253"/>
            <a:ext cx="4636626" cy="2882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440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3633" y="6305550"/>
            <a:ext cx="4813758" cy="552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Запити з умовою.</a:t>
            </a:r>
            <a:br>
              <a:rPr lang="uk-UA" dirty="0"/>
            </a:br>
            <a:r>
              <a:rPr lang="uk-UA" dirty="0"/>
              <a:t>Групування запитів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SELECT </a:t>
            </a:r>
            <a:r>
              <a:rPr lang="uk-UA" sz="2800" b="1" i="1" kern="0" dirty="0">
                <a:solidFill>
                  <a:schemeClr val="bg1"/>
                </a:solidFill>
              </a:rPr>
              <a:t>Посада, </a:t>
            </a:r>
            <a:r>
              <a:rPr lang="en-US" sz="2800" b="1" i="1" kern="0" dirty="0">
                <a:solidFill>
                  <a:schemeClr val="bg1"/>
                </a:solidFill>
              </a:rPr>
              <a:t>SUM (</a:t>
            </a:r>
            <a:r>
              <a:rPr lang="uk-UA" sz="2800" b="1" i="1" kern="0" dirty="0">
                <a:solidFill>
                  <a:schemeClr val="bg1"/>
                </a:solidFill>
              </a:rPr>
              <a:t>Оклад) </a:t>
            </a:r>
            <a:r>
              <a:rPr lang="en-US" sz="2800" b="1" i="1" kern="0" dirty="0">
                <a:solidFill>
                  <a:schemeClr val="bg1"/>
                </a:solidFill>
              </a:rPr>
              <a:t>AS [</a:t>
            </a:r>
            <a:r>
              <a:rPr lang="uk-UA" sz="2800" b="1" i="1" kern="0" dirty="0">
                <a:solidFill>
                  <a:schemeClr val="bg1"/>
                </a:solidFill>
              </a:rPr>
              <a:t>Сума окладів</a:t>
            </a:r>
            <a:r>
              <a:rPr lang="en-US" sz="2800" b="1" i="1" kern="0" dirty="0">
                <a:solidFill>
                  <a:schemeClr val="bg1"/>
                </a:solidFill>
              </a:rPr>
              <a:t>]</a:t>
            </a:r>
            <a:endParaRPr lang="uk-UA" sz="28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FROM </a:t>
            </a:r>
            <a:r>
              <a:rPr lang="uk-UA" sz="2800" b="1" i="1" kern="0" dirty="0">
                <a:solidFill>
                  <a:schemeClr val="bg1"/>
                </a:solidFill>
              </a:rPr>
              <a:t>КАДРИ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GROUP BY </a:t>
            </a:r>
            <a:r>
              <a:rPr lang="uk-UA" sz="2800" b="1" i="1" kern="0" dirty="0">
                <a:solidFill>
                  <a:schemeClr val="bg1"/>
                </a:solidFill>
              </a:rPr>
              <a:t>Посада;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1E75B8E-CD4C-40A1-8859-677C21906049}"/>
              </a:ext>
            </a:extLst>
          </p:cNvPr>
          <p:cNvSpPr txBox="1"/>
          <p:nvPr/>
        </p:nvSpPr>
        <p:spPr>
          <a:xfrm>
            <a:off x="72008" y="2694462"/>
            <a:ext cx="602399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результаті виконання цього запиту отримаємо результат, зображений на рисунку.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DC3FA20-FD89-4F7F-A687-BCD3458E8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787" y="2694462"/>
            <a:ext cx="5894205" cy="3744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A846D8-6441-47F7-B1E0-6A22F8B7B7ED}"/>
              </a:ext>
            </a:extLst>
          </p:cNvPr>
          <p:cNvSpPr txBox="1"/>
          <p:nvPr/>
        </p:nvSpPr>
        <p:spPr>
          <a:xfrm>
            <a:off x="72008" y="4623048"/>
            <a:ext cx="602399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цьому прикладі обчислюється сума окладів працівників для кожної назви посади.</a:t>
            </a:r>
          </a:p>
        </p:txBody>
      </p:sp>
    </p:spTree>
    <p:extLst>
      <p:ext uri="{BB962C8B-B14F-4D97-AF65-F5344CB8AC3E}">
        <p14:creationId xmlns:p14="http://schemas.microsoft.com/office/powerpoint/2010/main" val="158686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3633" y="6305550"/>
            <a:ext cx="4813758" cy="552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Запити з умовою.</a:t>
            </a:r>
            <a:br>
              <a:rPr lang="uk-UA" dirty="0"/>
            </a:br>
            <a:r>
              <a:rPr lang="uk-UA" dirty="0"/>
              <a:t>Групування запитів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253158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Зазначимо, що оператор </a:t>
            </a:r>
            <a:r>
              <a:rPr lang="uk-UA" sz="2800" b="1" i="1" kern="0" dirty="0">
                <a:solidFill>
                  <a:srgbClr val="FFFF00"/>
                </a:solidFill>
              </a:rPr>
              <a:t>WHERE</a:t>
            </a:r>
            <a:r>
              <a:rPr lang="uk-UA" sz="2800" b="1" i="1" kern="0" dirty="0">
                <a:solidFill>
                  <a:schemeClr val="bg1"/>
                </a:solidFill>
              </a:rPr>
              <a:t> використовується для записів початкової таблиці. Його не можна використовувати для згрупованих записів. Для вибору записів серед згрупованих використовується оператор </a:t>
            </a:r>
            <a:r>
              <a:rPr lang="uk-UA" sz="2800" b="1" i="1" kern="0" dirty="0">
                <a:solidFill>
                  <a:srgbClr val="FFFF00"/>
                </a:solidFill>
              </a:rPr>
              <a:t>HAVING</a:t>
            </a:r>
            <a:r>
              <a:rPr lang="uk-UA" sz="2800" b="1" i="1" kern="0" dirty="0">
                <a:solidFill>
                  <a:schemeClr val="bg1"/>
                </a:solidFill>
              </a:rPr>
              <a:t>, за яким у групі виконуються ті самі дії, як і в операторі </a:t>
            </a:r>
            <a:r>
              <a:rPr lang="uk-UA" sz="2800" b="1" i="1" kern="0" dirty="0">
                <a:solidFill>
                  <a:srgbClr val="FFFF00"/>
                </a:solidFill>
              </a:rPr>
              <a:t>WHERE</a:t>
            </a:r>
            <a:r>
              <a:rPr lang="uk-UA" sz="2800" b="1" i="1" kern="0" dirty="0">
                <a:solidFill>
                  <a:schemeClr val="bg1"/>
                </a:solidFill>
              </a:rPr>
              <a:t> для всієї початкової таблиці.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9F3EE75-171D-45A9-8594-1FB50A29A247}"/>
              </a:ext>
            </a:extLst>
          </p:cNvPr>
          <p:cNvSpPr txBox="1"/>
          <p:nvPr/>
        </p:nvSpPr>
        <p:spPr>
          <a:xfrm>
            <a:off x="72008" y="5316676"/>
            <a:ext cx="12050142" cy="129266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Таким чином, оператор </a:t>
            </a:r>
            <a:r>
              <a:rPr lang="en-US" sz="2600" b="1" i="1" kern="0" dirty="0">
                <a:solidFill>
                  <a:srgbClr val="FFFF00"/>
                </a:solidFill>
              </a:rPr>
              <a:t>HAVING</a:t>
            </a:r>
            <a:r>
              <a:rPr lang="en-US" sz="2600" b="1" i="1" kern="0" dirty="0">
                <a:solidFill>
                  <a:schemeClr val="bg1"/>
                </a:solidFill>
              </a:rPr>
              <a:t> </a:t>
            </a:r>
            <a:r>
              <a:rPr lang="uk-UA" sz="2600" b="1" i="1" kern="0" dirty="0">
                <a:solidFill>
                  <a:schemeClr val="bg1"/>
                </a:solidFill>
              </a:rPr>
              <a:t>може використовуватися лише за наявності оператора </a:t>
            </a:r>
            <a:r>
              <a:rPr lang="en-US" sz="2600" b="1" i="1" kern="0" dirty="0">
                <a:solidFill>
                  <a:srgbClr val="FFFF00"/>
                </a:solidFill>
              </a:rPr>
              <a:t>GROUP BY </a:t>
            </a:r>
            <a:r>
              <a:rPr lang="en-US" sz="2600" b="1" i="1" kern="0" dirty="0">
                <a:solidFill>
                  <a:schemeClr val="bg1"/>
                </a:solidFill>
              </a:rPr>
              <a:t>(</a:t>
            </a:r>
            <a:r>
              <a:rPr lang="uk-UA" sz="2600" b="1" i="1" kern="0" dirty="0">
                <a:solidFill>
                  <a:schemeClr val="bg1"/>
                </a:solidFill>
              </a:rPr>
              <a:t>за винятком окремих випадків, які трапляються доволі </a:t>
            </a:r>
            <a:r>
              <a:rPr lang="uk-UA" sz="2600" b="1" i="1" kern="0" dirty="0" err="1">
                <a:solidFill>
                  <a:schemeClr val="bg1"/>
                </a:solidFill>
              </a:rPr>
              <a:t>рідко</a:t>
            </a:r>
            <a:r>
              <a:rPr lang="uk-UA" sz="2600" b="1" i="1" kern="0" dirty="0">
                <a:solidFill>
                  <a:schemeClr val="bg1"/>
                </a:solidFill>
              </a:rPr>
              <a:t>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BB6100F-33DE-4811-9458-B99AB5B16DFF}"/>
              </a:ext>
            </a:extLst>
          </p:cNvPr>
          <p:cNvSpPr txBox="1"/>
          <p:nvPr/>
        </p:nvSpPr>
        <p:spPr>
          <a:xfrm>
            <a:off x="1567543" y="1385949"/>
            <a:ext cx="10554607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Групувати рядки можна також із використанням оператора умови.</a:t>
            </a:r>
          </a:p>
        </p:txBody>
      </p:sp>
      <p:pic>
        <p:nvPicPr>
          <p:cNvPr id="12" name="Picture 2" descr="attention, notice, warning icon">
            <a:extLst>
              <a:ext uri="{FF2B5EF4-FFF2-40B4-BE49-F238E27FC236}">
                <a16:creationId xmlns:a16="http://schemas.microsoft.com/office/drawing/2014/main" xmlns="" id="{F017EE27-87A0-4480-8C2F-999667A66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171572"/>
            <a:ext cx="1349130" cy="13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57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3633" y="6305550"/>
            <a:ext cx="4813758" cy="552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Запити з умовою.</a:t>
            </a:r>
            <a:br>
              <a:rPr lang="uk-UA" dirty="0"/>
            </a:br>
            <a:r>
              <a:rPr lang="uk-UA" dirty="0"/>
              <a:t>Групування запитів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 інструкції </a:t>
            </a:r>
            <a:r>
              <a:rPr lang="en-US" sz="2800" b="1" i="1" kern="0" dirty="0">
                <a:solidFill>
                  <a:srgbClr val="FFFF00"/>
                </a:solidFill>
              </a:rPr>
              <a:t>SELECT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оператори </a:t>
            </a:r>
            <a:r>
              <a:rPr lang="en-US" sz="2800" b="1" i="1" kern="0" dirty="0">
                <a:solidFill>
                  <a:srgbClr val="FFFF00"/>
                </a:solidFill>
              </a:rPr>
              <a:t>WHERE</a:t>
            </a:r>
            <a:r>
              <a:rPr lang="en-US" sz="2800" b="1" i="1" kern="0" dirty="0">
                <a:solidFill>
                  <a:schemeClr val="bg1"/>
                </a:solidFill>
              </a:rPr>
              <a:t>,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en-US" sz="2800" b="1" i="1" kern="0" dirty="0">
                <a:solidFill>
                  <a:srgbClr val="FFFF00"/>
                </a:solidFill>
              </a:rPr>
              <a:t>GROUP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en-US" sz="2800" b="1" i="1" kern="0" dirty="0">
                <a:solidFill>
                  <a:srgbClr val="FFFF00"/>
                </a:solidFill>
              </a:rPr>
              <a:t>BY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і </a:t>
            </a:r>
            <a:r>
              <a:rPr lang="en-US" sz="2800" b="1" i="1" kern="0" dirty="0">
                <a:solidFill>
                  <a:srgbClr val="FFFF00"/>
                </a:solidFill>
              </a:rPr>
              <a:t>HAVING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виконуються в такому порядку.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8E59E7-592F-4092-BFFC-DE9AC8B585A6}"/>
              </a:ext>
            </a:extLst>
          </p:cNvPr>
          <p:cNvSpPr txBox="1"/>
          <p:nvPr/>
        </p:nvSpPr>
        <p:spPr>
          <a:xfrm>
            <a:off x="72008" y="2257044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Із початкової таблиці насамперед відбираються ті записи, які відповідають умові в операторі </a:t>
            </a:r>
            <a:r>
              <a:rPr lang="en-US" sz="2800" b="1" i="1" kern="0" dirty="0">
                <a:solidFill>
                  <a:schemeClr val="bg1"/>
                </a:solidFill>
              </a:rPr>
              <a:t>WHERE.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ED02F37-1339-46A4-BB5A-1137FC950A23}"/>
              </a:ext>
            </a:extLst>
          </p:cNvPr>
          <p:cNvSpPr txBox="1"/>
          <p:nvPr/>
        </p:nvSpPr>
        <p:spPr>
          <a:xfrm>
            <a:off x="70929" y="3317325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Відібрані записи за допомогою оператора </a:t>
            </a:r>
            <a:r>
              <a:rPr lang="en-US" sz="2800" b="1" i="1" kern="0" dirty="0">
                <a:solidFill>
                  <a:schemeClr val="bg1"/>
                </a:solidFill>
              </a:rPr>
              <a:t>GROUP BY </a:t>
            </a:r>
            <a:r>
              <a:rPr lang="uk-UA" sz="2800" b="1" i="1" kern="0" dirty="0">
                <a:solidFill>
                  <a:schemeClr val="bg1"/>
                </a:solidFill>
              </a:rPr>
              <a:t>групуються у групи.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71E4ACA-4D91-4A4A-9B0C-967178D3EE39}"/>
              </a:ext>
            </a:extLst>
          </p:cNvPr>
          <p:cNvSpPr txBox="1"/>
          <p:nvPr/>
        </p:nvSpPr>
        <p:spPr>
          <a:xfrm>
            <a:off x="70929" y="4377606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Наприкінці за допомогою оператора </a:t>
            </a:r>
            <a:r>
              <a:rPr lang="en-US" sz="2800" b="1" i="1" kern="0" dirty="0">
                <a:solidFill>
                  <a:schemeClr val="bg1"/>
                </a:solidFill>
              </a:rPr>
              <a:t>HAVING </a:t>
            </a:r>
            <a:r>
              <a:rPr lang="uk-UA" sz="2800" b="1" i="1" kern="0" dirty="0">
                <a:solidFill>
                  <a:schemeClr val="bg1"/>
                </a:solidFill>
              </a:rPr>
              <a:t>відбираються записи, які відповідають зазначеній умові.</a:t>
            </a:r>
          </a:p>
        </p:txBody>
      </p:sp>
    </p:spTree>
    <p:extLst>
      <p:ext uri="{BB962C8B-B14F-4D97-AF65-F5344CB8AC3E}">
        <p14:creationId xmlns:p14="http://schemas.microsoft.com/office/powerpoint/2010/main" val="246236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3633" y="6305550"/>
            <a:ext cx="4813758" cy="552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Запити з умовою.</a:t>
            </a:r>
            <a:br>
              <a:rPr lang="uk-UA" dirty="0"/>
            </a:br>
            <a:r>
              <a:rPr lang="uk-UA" dirty="0"/>
              <a:t>Групування запитів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SELECT </a:t>
            </a:r>
            <a:r>
              <a:rPr lang="uk-UA" sz="2800" b="1" i="1" kern="0" dirty="0">
                <a:solidFill>
                  <a:schemeClr val="bg1"/>
                </a:solidFill>
              </a:rPr>
              <a:t>Посада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FROM </a:t>
            </a:r>
            <a:r>
              <a:rPr lang="uk-UA" sz="2800" b="1" i="1" kern="0" dirty="0">
                <a:solidFill>
                  <a:schemeClr val="bg1"/>
                </a:solidFill>
              </a:rPr>
              <a:t>КАДРИ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GROUP BY </a:t>
            </a:r>
            <a:r>
              <a:rPr lang="uk-UA" sz="2800" b="1" i="1" kern="0" dirty="0">
                <a:solidFill>
                  <a:schemeClr val="bg1"/>
                </a:solidFill>
              </a:rPr>
              <a:t>Посада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HAVING SUM (</a:t>
            </a:r>
            <a:r>
              <a:rPr lang="uk-UA" sz="2800" b="1" i="1" kern="0" dirty="0">
                <a:solidFill>
                  <a:schemeClr val="bg1"/>
                </a:solidFill>
              </a:rPr>
              <a:t>Оклад)&gt;4200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0DF44C3-9B9B-4BAF-A517-C7FCF234C494}"/>
              </a:ext>
            </a:extLst>
          </p:cNvPr>
          <p:cNvSpPr txBox="1"/>
          <p:nvPr/>
        </p:nvSpPr>
        <p:spPr>
          <a:xfrm>
            <a:off x="70928" y="3130667"/>
            <a:ext cx="7717237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результаті виконання запиту отримаємо результат, зображений на рисунку.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443814A-3EF0-4650-8C14-E999D950D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1467" y="3130667"/>
            <a:ext cx="4146543" cy="3038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195EC5-E467-4D86-8870-EA764D602843}"/>
              </a:ext>
            </a:extLst>
          </p:cNvPr>
          <p:cNvSpPr txBox="1"/>
          <p:nvPr/>
        </p:nvSpPr>
        <p:spPr>
          <a:xfrm>
            <a:off x="70928" y="4633684"/>
            <a:ext cx="7717237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цьому прикладі обчислюється сума окладів для кожної групи посад і виводяться назви тих посад, сума окладів яких більше 4200.</a:t>
            </a:r>
          </a:p>
        </p:txBody>
      </p:sp>
    </p:spTree>
    <p:extLst>
      <p:ext uri="{BB962C8B-B14F-4D97-AF65-F5344CB8AC3E}">
        <p14:creationId xmlns:p14="http://schemas.microsoft.com/office/powerpoint/2010/main" val="215301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208386</TotalTime>
  <Words>748</Words>
  <Application>Microsoft Office PowerPoint</Application>
  <PresentationFormat>Произвольный</PresentationFormat>
  <Paragraphs>91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Запити з умовою. Групування запитів</vt:lpstr>
      <vt:lpstr>Запити з умовою. Групування запитів</vt:lpstr>
      <vt:lpstr>Запити з умовою. Групування запитів</vt:lpstr>
      <vt:lpstr>Запити з умовою. Групування запитів</vt:lpstr>
      <vt:lpstr>Запити з умовою. Групування запитів</vt:lpstr>
      <vt:lpstr>Запити з умовою. Групування запитів</vt:lpstr>
      <vt:lpstr>Запити з умовою. Групування запитів</vt:lpstr>
      <vt:lpstr>Запити з умовою. Групування запитів</vt:lpstr>
      <vt:lpstr>Запити з умовою. Групування запитів</vt:lpstr>
      <vt:lpstr>Запити з умовою. Групування запитів</vt:lpstr>
      <vt:lpstr>Запити з умовою. Групування запитів</vt:lpstr>
      <vt:lpstr>Запитання для самоперевірки знань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User</cp:lastModifiedBy>
  <cp:revision>949</cp:revision>
  <dcterms:created xsi:type="dcterms:W3CDTF">2016-06-06T19:48:43Z</dcterms:created>
  <dcterms:modified xsi:type="dcterms:W3CDTF">2020-04-21T06:19:59Z</dcterms:modified>
</cp:coreProperties>
</file>