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947" r:id="rId3"/>
    <p:sldId id="1948" r:id="rId4"/>
    <p:sldId id="1949" r:id="rId5"/>
    <p:sldId id="1950" r:id="rId6"/>
    <p:sldId id="1951" r:id="rId7"/>
    <p:sldId id="1952" r:id="rId8"/>
    <p:sldId id="1953" r:id="rId9"/>
    <p:sldId id="1954" r:id="rId10"/>
    <p:sldId id="1955" r:id="rId11"/>
    <p:sldId id="1354" r:id="rId12"/>
    <p:sldId id="643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70C0"/>
    <a:srgbClr val="996600"/>
    <a:srgbClr val="FFFF00"/>
    <a:srgbClr val="19426B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>
        <p:scale>
          <a:sx n="100" d="100"/>
          <a:sy n="100" d="100"/>
        </p:scale>
        <p:origin x="-7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FEA03-2235-4AA1-A280-6B9B79FC8268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B64DB2D8-7AEE-40AF-9FD6-5A3051345C1E}">
      <dgm:prSet phldrT="[Текст]"/>
      <dgm:spPr/>
      <dgm:t>
        <a:bodyPr/>
        <a:lstStyle/>
        <a:p>
          <a:r>
            <a:rPr lang="uk-UA" b="1" i="1" dirty="0">
              <a:solidFill>
                <a:srgbClr val="002060"/>
              </a:solidFill>
            </a:rPr>
            <a:t>1.    Відкривається БД-приймач та обирається система, із якої буде здійснюватися імпорт (наприклад, </a:t>
          </a:r>
          <a:r>
            <a:rPr lang="en-US" b="1" i="1" dirty="0">
              <a:solidFill>
                <a:srgbClr val="002060"/>
              </a:solidFill>
            </a:rPr>
            <a:t>Access, Excel).</a:t>
          </a:r>
          <a:endParaRPr lang="uk-UA" b="1" i="1" dirty="0">
            <a:solidFill>
              <a:srgbClr val="002060"/>
            </a:solidFill>
          </a:endParaRPr>
        </a:p>
      </dgm:t>
    </dgm:pt>
    <dgm:pt modelId="{F476883C-E202-4D1E-A51B-4D18F3EBD49E}" type="parTrans" cxnId="{76465998-EBCE-4C05-ADEE-C1430D25230E}">
      <dgm:prSet/>
      <dgm:spPr/>
      <dgm:t>
        <a:bodyPr/>
        <a:lstStyle/>
        <a:p>
          <a:endParaRPr lang="uk-UA" b="1" i="1"/>
        </a:p>
      </dgm:t>
    </dgm:pt>
    <dgm:pt modelId="{710B442C-69F8-43CB-AC0E-8FBFECC5AC10}" type="sibTrans" cxnId="{76465998-EBCE-4C05-ADEE-C1430D25230E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9672D0FE-FD98-44E8-8FC5-FFBDCB668F57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dirty="0"/>
            <a:t>2. Обираються об'єкти, які необхідно імпортувати, і налаштовуються параметри їх імпортування (у разі необхідності).</a:t>
          </a:r>
        </a:p>
      </dgm:t>
    </dgm:pt>
    <dgm:pt modelId="{5A0D717D-C306-4046-9AF5-3128D12A07C3}" type="parTrans" cxnId="{54531BAE-3FD7-42FB-96B7-221E9B9E1BE8}">
      <dgm:prSet/>
      <dgm:spPr/>
      <dgm:t>
        <a:bodyPr/>
        <a:lstStyle/>
        <a:p>
          <a:endParaRPr lang="uk-UA" b="1" i="1"/>
        </a:p>
      </dgm:t>
    </dgm:pt>
    <dgm:pt modelId="{33BDFB39-484F-49E3-A06C-69E36B24AB17}" type="sibTrans" cxnId="{54531BAE-3FD7-42FB-96B7-221E9B9E1BE8}">
      <dgm:prSet/>
      <dgm:spPr>
        <a:solidFill>
          <a:srgbClr val="FF0000"/>
        </a:solidFill>
      </dgm:spPr>
      <dgm:t>
        <a:bodyPr/>
        <a:lstStyle/>
        <a:p>
          <a:endParaRPr lang="uk-UA" b="1" i="1"/>
        </a:p>
      </dgm:t>
    </dgm:pt>
    <dgm:pt modelId="{7066BC1C-376E-4712-B695-CCB0DDF0D40E}">
      <dgm:prSet phldrT="[Текст]"/>
      <dgm:spPr/>
      <dgm:t>
        <a:bodyPr/>
        <a:lstStyle/>
        <a:p>
          <a:r>
            <a:rPr lang="uk-UA" b="1" i="1" noProof="0" dirty="0"/>
            <a:t>3.   Виконується імпорт.</a:t>
          </a:r>
        </a:p>
      </dgm:t>
    </dgm:pt>
    <dgm:pt modelId="{DBB061A5-0242-4875-AAAC-CB664EB3D426}" type="parTrans" cxnId="{B76BB4B4-6CFA-4272-95F4-12F6E63388A7}">
      <dgm:prSet/>
      <dgm:spPr/>
      <dgm:t>
        <a:bodyPr/>
        <a:lstStyle/>
        <a:p>
          <a:endParaRPr lang="uk-UA" b="1" i="1"/>
        </a:p>
      </dgm:t>
    </dgm:pt>
    <dgm:pt modelId="{66F12583-0E12-4B55-BA19-55BF93511EBE}" type="sibTrans" cxnId="{B76BB4B4-6CFA-4272-95F4-12F6E63388A7}">
      <dgm:prSet/>
      <dgm:spPr/>
      <dgm:t>
        <a:bodyPr/>
        <a:lstStyle/>
        <a:p>
          <a:endParaRPr lang="uk-UA" b="1" i="1"/>
        </a:p>
      </dgm:t>
    </dgm:pt>
    <dgm:pt modelId="{ADA37DD7-FAE6-400D-BADB-FFA90717EE37}" type="pres">
      <dgm:prSet presAssocID="{9BAFEA03-2235-4AA1-A280-6B9B79FC826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DA2D4-A28B-44C0-8BF4-56281698E2A4}" type="pres">
      <dgm:prSet presAssocID="{9BAFEA03-2235-4AA1-A280-6B9B79FC8268}" presName="dummyMaxCanvas" presStyleCnt="0">
        <dgm:presLayoutVars/>
      </dgm:prSet>
      <dgm:spPr/>
    </dgm:pt>
    <dgm:pt modelId="{DE27BCB7-FBBD-41AB-92A8-25BB82837D05}" type="pres">
      <dgm:prSet presAssocID="{9BAFEA03-2235-4AA1-A280-6B9B79FC826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8475-3A72-4282-A7E2-E1FA6E7405A3}" type="pres">
      <dgm:prSet presAssocID="{9BAFEA03-2235-4AA1-A280-6B9B79FC826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5D2C8-A92A-4865-87E9-A87784D21A56}" type="pres">
      <dgm:prSet presAssocID="{9BAFEA03-2235-4AA1-A280-6B9B79FC826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98724-F0BF-42B0-9DD4-2E7B480097DD}" type="pres">
      <dgm:prSet presAssocID="{9BAFEA03-2235-4AA1-A280-6B9B79FC826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79B1A-FF17-4F85-9F41-FE26B7B9FE9C}" type="pres">
      <dgm:prSet presAssocID="{9BAFEA03-2235-4AA1-A280-6B9B79FC826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C77D5-B016-41D1-BB6D-FA8DA5D830B1}" type="pres">
      <dgm:prSet presAssocID="{9BAFEA03-2235-4AA1-A280-6B9B79FC826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8F072-7AD4-4A43-A208-DC8FCBDCD2F7}" type="pres">
      <dgm:prSet presAssocID="{9BAFEA03-2235-4AA1-A280-6B9B79FC826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6B8D-AD6A-4E46-83BB-0E4CC412B8E5}" type="pres">
      <dgm:prSet presAssocID="{9BAFEA03-2235-4AA1-A280-6B9B79FC826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1F3963-2E24-4C3E-8CAA-B102F0BFE656}" type="presOf" srcId="{B64DB2D8-7AEE-40AF-9FD6-5A3051345C1E}" destId="{31DC77D5-B016-41D1-BB6D-FA8DA5D830B1}" srcOrd="1" destOrd="0" presId="urn:microsoft.com/office/officeart/2005/8/layout/vProcess5"/>
    <dgm:cxn modelId="{EB8C049E-F208-43B5-A232-5AA14E247A6B}" type="presOf" srcId="{33BDFB39-484F-49E3-A06C-69E36B24AB17}" destId="{35679B1A-FF17-4F85-9F41-FE26B7B9FE9C}" srcOrd="0" destOrd="0" presId="urn:microsoft.com/office/officeart/2005/8/layout/vProcess5"/>
    <dgm:cxn modelId="{1BC1A640-A2A5-4684-881E-BDEFC1A090AF}" type="presOf" srcId="{710B442C-69F8-43CB-AC0E-8FBFECC5AC10}" destId="{DDE98724-F0BF-42B0-9DD4-2E7B480097DD}" srcOrd="0" destOrd="0" presId="urn:microsoft.com/office/officeart/2005/8/layout/vProcess5"/>
    <dgm:cxn modelId="{63AF141A-428A-4F74-A981-5C5424200CA1}" type="presOf" srcId="{B64DB2D8-7AEE-40AF-9FD6-5A3051345C1E}" destId="{DE27BCB7-FBBD-41AB-92A8-25BB82837D05}" srcOrd="0" destOrd="0" presId="urn:microsoft.com/office/officeart/2005/8/layout/vProcess5"/>
    <dgm:cxn modelId="{76465998-EBCE-4C05-ADEE-C1430D25230E}" srcId="{9BAFEA03-2235-4AA1-A280-6B9B79FC8268}" destId="{B64DB2D8-7AEE-40AF-9FD6-5A3051345C1E}" srcOrd="0" destOrd="0" parTransId="{F476883C-E202-4D1E-A51B-4D18F3EBD49E}" sibTransId="{710B442C-69F8-43CB-AC0E-8FBFECC5AC10}"/>
    <dgm:cxn modelId="{B76BB4B4-6CFA-4272-95F4-12F6E63388A7}" srcId="{9BAFEA03-2235-4AA1-A280-6B9B79FC8268}" destId="{7066BC1C-376E-4712-B695-CCB0DDF0D40E}" srcOrd="2" destOrd="0" parTransId="{DBB061A5-0242-4875-AAAC-CB664EB3D426}" sibTransId="{66F12583-0E12-4B55-BA19-55BF93511EBE}"/>
    <dgm:cxn modelId="{5AB3F979-3E8B-486F-A983-8C9B9E7487E6}" type="presOf" srcId="{7066BC1C-376E-4712-B695-CCB0DDF0D40E}" destId="{D3536B8D-AD6A-4E46-83BB-0E4CC412B8E5}" srcOrd="1" destOrd="0" presId="urn:microsoft.com/office/officeart/2005/8/layout/vProcess5"/>
    <dgm:cxn modelId="{DBBF0E0F-0C8D-44C3-A30E-B2ACD7BC0526}" type="presOf" srcId="{9672D0FE-FD98-44E8-8FC5-FFBDCB668F57}" destId="{CE78F072-7AD4-4A43-A208-DC8FCBDCD2F7}" srcOrd="1" destOrd="0" presId="urn:microsoft.com/office/officeart/2005/8/layout/vProcess5"/>
    <dgm:cxn modelId="{661C579A-A125-4B16-B7AB-E139CF587B03}" type="presOf" srcId="{9672D0FE-FD98-44E8-8FC5-FFBDCB668F57}" destId="{BD948475-3A72-4282-A7E2-E1FA6E7405A3}" srcOrd="0" destOrd="0" presId="urn:microsoft.com/office/officeart/2005/8/layout/vProcess5"/>
    <dgm:cxn modelId="{54531BAE-3FD7-42FB-96B7-221E9B9E1BE8}" srcId="{9BAFEA03-2235-4AA1-A280-6B9B79FC8268}" destId="{9672D0FE-FD98-44E8-8FC5-FFBDCB668F57}" srcOrd="1" destOrd="0" parTransId="{5A0D717D-C306-4046-9AF5-3128D12A07C3}" sibTransId="{33BDFB39-484F-49E3-A06C-69E36B24AB17}"/>
    <dgm:cxn modelId="{ACA26F4F-97E8-490E-9DCC-6DD5C85D287F}" type="presOf" srcId="{7066BC1C-376E-4712-B695-CCB0DDF0D40E}" destId="{1145D2C8-A92A-4865-87E9-A87784D21A56}" srcOrd="0" destOrd="0" presId="urn:microsoft.com/office/officeart/2005/8/layout/vProcess5"/>
    <dgm:cxn modelId="{91FDDC16-C44F-4AB3-98E7-9F3C8A1E4BE2}" type="presOf" srcId="{9BAFEA03-2235-4AA1-A280-6B9B79FC8268}" destId="{ADA37DD7-FAE6-400D-BADB-FFA90717EE37}" srcOrd="0" destOrd="0" presId="urn:microsoft.com/office/officeart/2005/8/layout/vProcess5"/>
    <dgm:cxn modelId="{9FB77269-639E-431B-B545-1E152AC0C521}" type="presParOf" srcId="{ADA37DD7-FAE6-400D-BADB-FFA90717EE37}" destId="{11BDA2D4-A28B-44C0-8BF4-56281698E2A4}" srcOrd="0" destOrd="0" presId="urn:microsoft.com/office/officeart/2005/8/layout/vProcess5"/>
    <dgm:cxn modelId="{3BF807D5-3513-4EF3-9395-415EAB2F7B63}" type="presParOf" srcId="{ADA37DD7-FAE6-400D-BADB-FFA90717EE37}" destId="{DE27BCB7-FBBD-41AB-92A8-25BB82837D05}" srcOrd="1" destOrd="0" presId="urn:microsoft.com/office/officeart/2005/8/layout/vProcess5"/>
    <dgm:cxn modelId="{AE38D618-51CF-4766-90CF-849AD7204C0F}" type="presParOf" srcId="{ADA37DD7-FAE6-400D-BADB-FFA90717EE37}" destId="{BD948475-3A72-4282-A7E2-E1FA6E7405A3}" srcOrd="2" destOrd="0" presId="urn:microsoft.com/office/officeart/2005/8/layout/vProcess5"/>
    <dgm:cxn modelId="{780364D0-548C-4748-9CD1-9C1A03F9099F}" type="presParOf" srcId="{ADA37DD7-FAE6-400D-BADB-FFA90717EE37}" destId="{1145D2C8-A92A-4865-87E9-A87784D21A56}" srcOrd="3" destOrd="0" presId="urn:microsoft.com/office/officeart/2005/8/layout/vProcess5"/>
    <dgm:cxn modelId="{7CD4FC85-3655-4524-BB81-1415E3EE4C49}" type="presParOf" srcId="{ADA37DD7-FAE6-400D-BADB-FFA90717EE37}" destId="{DDE98724-F0BF-42B0-9DD4-2E7B480097DD}" srcOrd="4" destOrd="0" presId="urn:microsoft.com/office/officeart/2005/8/layout/vProcess5"/>
    <dgm:cxn modelId="{ECEEDE37-E751-400F-A0A1-59CE2AB59A5F}" type="presParOf" srcId="{ADA37DD7-FAE6-400D-BADB-FFA90717EE37}" destId="{35679B1A-FF17-4F85-9F41-FE26B7B9FE9C}" srcOrd="5" destOrd="0" presId="urn:microsoft.com/office/officeart/2005/8/layout/vProcess5"/>
    <dgm:cxn modelId="{72E9E481-5764-41CB-BDA0-B0ABCE24F524}" type="presParOf" srcId="{ADA37DD7-FAE6-400D-BADB-FFA90717EE37}" destId="{31DC77D5-B016-41D1-BB6D-FA8DA5D830B1}" srcOrd="6" destOrd="0" presId="urn:microsoft.com/office/officeart/2005/8/layout/vProcess5"/>
    <dgm:cxn modelId="{943AEB27-C690-45E2-8226-97B6E24D883F}" type="presParOf" srcId="{ADA37DD7-FAE6-400D-BADB-FFA90717EE37}" destId="{CE78F072-7AD4-4A43-A208-DC8FCBDCD2F7}" srcOrd="7" destOrd="0" presId="urn:microsoft.com/office/officeart/2005/8/layout/vProcess5"/>
    <dgm:cxn modelId="{185CA434-89C1-4F28-8ECB-5F2B9CA426D6}" type="presParOf" srcId="{ADA37DD7-FAE6-400D-BADB-FFA90717EE37}" destId="{D3536B8D-AD6A-4E46-83BB-0E4CC412B8E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7BCB7-FBBD-41AB-92A8-25BB82837D05}">
      <dsp:nvSpPr>
        <dsp:cNvPr id="0" name=""/>
        <dsp:cNvSpPr/>
      </dsp:nvSpPr>
      <dsp:spPr>
        <a:xfrm>
          <a:off x="0" y="0"/>
          <a:ext cx="10093705" cy="1274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>
              <a:solidFill>
                <a:srgbClr val="002060"/>
              </a:solidFill>
            </a:rPr>
            <a:t>1.    Відкривається БД-приймач та обирається система, із якої буде здійснюватися імпорт (наприклад, </a:t>
          </a:r>
          <a:r>
            <a:rPr lang="en-US" sz="2400" b="1" i="1" kern="1200" dirty="0">
              <a:solidFill>
                <a:srgbClr val="002060"/>
              </a:solidFill>
            </a:rPr>
            <a:t>Access, Excel).</a:t>
          </a:r>
          <a:endParaRPr lang="uk-UA" sz="2400" b="1" i="1" kern="1200" dirty="0">
            <a:solidFill>
              <a:srgbClr val="002060"/>
            </a:solidFill>
          </a:endParaRPr>
        </a:p>
      </dsp:txBody>
      <dsp:txXfrm>
        <a:off x="37318" y="37318"/>
        <a:ext cx="8718818" cy="1199495"/>
      </dsp:txXfrm>
    </dsp:sp>
    <dsp:sp modelId="{BD948475-3A72-4282-A7E2-E1FA6E7405A3}">
      <dsp:nvSpPr>
        <dsp:cNvPr id="0" name=""/>
        <dsp:cNvSpPr/>
      </dsp:nvSpPr>
      <dsp:spPr>
        <a:xfrm>
          <a:off x="890621" y="1486486"/>
          <a:ext cx="10093705" cy="1274131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/>
            <a:t>2. Обираються об'єкти, які необхідно імпортувати, і налаштовуються параметри їх імпортування (у разі необхідності).</a:t>
          </a:r>
        </a:p>
      </dsp:txBody>
      <dsp:txXfrm>
        <a:off x="927939" y="1523804"/>
        <a:ext cx="8300263" cy="1199495"/>
      </dsp:txXfrm>
    </dsp:sp>
    <dsp:sp modelId="{1145D2C8-A92A-4865-87E9-A87784D21A56}">
      <dsp:nvSpPr>
        <dsp:cNvPr id="0" name=""/>
        <dsp:cNvSpPr/>
      </dsp:nvSpPr>
      <dsp:spPr>
        <a:xfrm>
          <a:off x="1781242" y="2972973"/>
          <a:ext cx="10093705" cy="1274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noProof="0" dirty="0"/>
            <a:t>3.   Виконується імпорт.</a:t>
          </a:r>
        </a:p>
      </dsp:txBody>
      <dsp:txXfrm>
        <a:off x="1818560" y="3010291"/>
        <a:ext cx="8300263" cy="1199495"/>
      </dsp:txXfrm>
    </dsp:sp>
    <dsp:sp modelId="{DDE98724-F0BF-42B0-9DD4-2E7B480097DD}">
      <dsp:nvSpPr>
        <dsp:cNvPr id="0" name=""/>
        <dsp:cNvSpPr/>
      </dsp:nvSpPr>
      <dsp:spPr>
        <a:xfrm>
          <a:off x="9265520" y="966216"/>
          <a:ext cx="828185" cy="82818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9451862" y="966216"/>
        <a:ext cx="455501" cy="623209"/>
      </dsp:txXfrm>
    </dsp:sp>
    <dsp:sp modelId="{35679B1A-FF17-4F85-9F41-FE26B7B9FE9C}">
      <dsp:nvSpPr>
        <dsp:cNvPr id="0" name=""/>
        <dsp:cNvSpPr/>
      </dsp:nvSpPr>
      <dsp:spPr>
        <a:xfrm>
          <a:off x="10156141" y="2444208"/>
          <a:ext cx="828185" cy="828185"/>
        </a:xfrm>
        <a:prstGeom prst="downArrow">
          <a:avLst>
            <a:gd name="adj1" fmla="val 55000"/>
            <a:gd name="adj2" fmla="val 45000"/>
          </a:avLst>
        </a:prstGeom>
        <a:solidFill>
          <a:srgbClr val="FF0000"/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600" b="1" i="1" kern="1200"/>
        </a:p>
      </dsp:txBody>
      <dsp:txXfrm>
        <a:off x="10342483" y="2444208"/>
        <a:ext cx="455501" cy="623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4005" y="0"/>
            <a:ext cx="4761672" cy="3761807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7028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27.04.2020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721028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Сутність імпорту та експорту об’єктів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6691357" y="5995387"/>
            <a:ext cx="5500643" cy="87690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31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580DFE73-720E-4A26-9E42-EBC0A1B1646A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3488AA16-0965-45F7-A229-102143E754D5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A0B84689-E109-4C27-99BC-05DBC26E6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atabase, document, export, from icon">
            <a:extLst>
              <a:ext uri="{FF2B5EF4-FFF2-40B4-BE49-F238E27FC236}">
                <a16:creationId xmlns:a16="http://schemas.microsoft.com/office/drawing/2014/main" xmlns="" id="{A6244887-E724-4B29-BD90-CD2E4B15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5" y="3617095"/>
            <a:ext cx="2469931" cy="24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Сутність імпорту та експорту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Оскільки загальні принципи </a:t>
            </a:r>
            <a:r>
              <a:rPr lang="uk-UA" sz="2800" b="1" i="1" kern="0" dirty="0">
                <a:solidFill>
                  <a:srgbClr val="FFFF00"/>
                </a:solidFill>
              </a:rPr>
              <a:t>імпортування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 й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експортування</a:t>
            </a:r>
            <a:r>
              <a:rPr lang="uk-UA" sz="2800" b="1" i="1" kern="0" dirty="0">
                <a:solidFill>
                  <a:schemeClr val="bg1"/>
                </a:solidFill>
              </a:rPr>
              <a:t> всіх типів об'єктів бази даних ідентичні, далі розглядається лише технологія та правила імпортування й експортування об'єктів: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60E14A42-5DFF-4BB8-A664-ECF9B438BA40}"/>
              </a:ext>
            </a:extLst>
          </p:cNvPr>
          <p:cNvSpPr/>
          <p:nvPr/>
        </p:nvSpPr>
        <p:spPr>
          <a:xfrm>
            <a:off x="72008" y="3106484"/>
            <a:ext cx="5972332" cy="11029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із однієї бази даних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 2016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4338612-D357-4306-B868-52AE11AF5BFD}"/>
              </a:ext>
            </a:extLst>
          </p:cNvPr>
          <p:cNvSpPr/>
          <p:nvPr/>
        </p:nvSpPr>
        <p:spPr>
          <a:xfrm>
            <a:off x="6151977" y="3106484"/>
            <a:ext cx="5972332" cy="11029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іншу БД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Access 2016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170" name="Picture 2" descr="Ð ÐµÐ·ÑÐ»ÑÑÐ°Ñ Ð¿Ð¾ÑÑÐºÑ Ð·Ð¾Ð±ÑÐ°Ð¶ÐµÐ½Ñ Ð·Ð° Ð·Ð°Ð¿Ð¸ÑÐ¾Ð¼ &quot;Database Access icon&quot;">
            <a:extLst>
              <a:ext uri="{FF2B5EF4-FFF2-40B4-BE49-F238E27FC236}">
                <a16:creationId xmlns:a16="http://schemas.microsoft.com/office/drawing/2014/main" xmlns="" id="{A45EDAFA-8AC0-41F8-9122-9BFA7CF2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74" y="420497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Database Access icon&quot;">
            <a:extLst>
              <a:ext uri="{FF2B5EF4-FFF2-40B4-BE49-F238E27FC236}">
                <a16:creationId xmlns:a16="http://schemas.microsoft.com/office/drawing/2014/main" xmlns="" id="{74345CAB-A1B3-4872-A85D-49EF49DC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943" y="425708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F1EDF8A9-9125-43D0-AF18-8C05DFC091DE}"/>
              </a:ext>
            </a:extLst>
          </p:cNvPr>
          <p:cNvSpPr/>
          <p:nvPr/>
        </p:nvSpPr>
        <p:spPr>
          <a:xfrm rot="10800000">
            <a:off x="5006155" y="4450475"/>
            <a:ext cx="2184006" cy="205162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5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самоперевірки знань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7.1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існує найпростіший спосіб обміну даними між Windows-програмами?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1508" y="226159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Між якими програмами можна здійснювати обмін даними з БД Access 2016?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408" y="334832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чому полягає сутність імпортування даних у БД Access 2016?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99599C-B348-4D4A-98AD-D6874981D0C8}"/>
              </a:ext>
            </a:extLst>
          </p:cNvPr>
          <p:cNvSpPr txBox="1"/>
          <p:nvPr/>
        </p:nvSpPr>
        <p:spPr>
          <a:xfrm>
            <a:off x="87409" y="4412723"/>
            <a:ext cx="104383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Чим принципово відрізняється експорт від імпорту даних?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273129-A22D-40B1-AD5E-F9A38C216695}"/>
              </a:ext>
            </a:extLst>
          </p:cNvPr>
          <p:cNvSpPr txBox="1"/>
          <p:nvPr/>
        </p:nvSpPr>
        <p:spPr>
          <a:xfrm>
            <a:off x="69850" y="5499883"/>
            <a:ext cx="10455924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 загальний порядок імпортування даних у БД Access 2016.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5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7.1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100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-101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245D5766-B96E-4545-9CA4-E7EEC57F1C8C}"/>
              </a:ext>
            </a:extLst>
          </p:cNvPr>
          <p:cNvGrpSpPr/>
          <p:nvPr/>
        </p:nvGrpSpPr>
        <p:grpSpPr>
          <a:xfrm>
            <a:off x="6562014" y="3662320"/>
            <a:ext cx="2314131" cy="2333067"/>
            <a:chOff x="4936414" y="2837275"/>
            <a:chExt cx="2545557" cy="2566387"/>
          </a:xfrm>
        </p:grpSpPr>
        <p:sp>
          <p:nvSpPr>
            <p:cNvPr id="8" name="Прямокутник 7">
              <a:extLst>
                <a:ext uri="{FF2B5EF4-FFF2-40B4-BE49-F238E27FC236}">
                  <a16:creationId xmlns:a16="http://schemas.microsoft.com/office/drawing/2014/main" xmlns="" id="{1BFBEC8C-A65B-4BAC-A700-0AACF4C6327A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9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E5DBC456-9D98-499F-8576-7AD9DCB87E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xmlns="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database, document, export, from icon">
            <a:extLst>
              <a:ext uri="{FF2B5EF4-FFF2-40B4-BE49-F238E27FC236}">
                <a16:creationId xmlns:a16="http://schemas.microsoft.com/office/drawing/2014/main" xmlns="" id="{622EFEB7-33D2-4DBD-BA74-DE9F91D0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5" y="3617095"/>
            <a:ext cx="2469931" cy="24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круглена прямокутна виноска 5"/>
          <p:cNvSpPr/>
          <p:nvPr/>
        </p:nvSpPr>
        <p:spPr>
          <a:xfrm>
            <a:off x="6691357" y="5995387"/>
            <a:ext cx="5500643" cy="87690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31</a:t>
            </a:r>
          </a:p>
        </p:txBody>
      </p:sp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Сутність імпорту та експорту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практиці часто доводиться одночасно працювати не з одним файлом бази даних, а з кількома, у тому числі розміщеними в Інтернеті. У таких випадках виникає потреба в обміні даними (об'єктами) між базами даних, створених за допомогою однієї СУБД, наприклад, </a:t>
            </a:r>
            <a:r>
              <a:rPr lang="en-US" sz="2800" b="1" i="1" kern="0" dirty="0">
                <a:solidFill>
                  <a:srgbClr val="FFFF00"/>
                </a:solidFill>
              </a:rPr>
              <a:t>Access 2016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а також різних СУБД, наприклад,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BB30658E-6396-495F-8144-D552D8DB68BE}"/>
              </a:ext>
            </a:extLst>
          </p:cNvPr>
          <p:cNvSpPr/>
          <p:nvPr/>
        </p:nvSpPr>
        <p:spPr>
          <a:xfrm>
            <a:off x="69850" y="4439699"/>
            <a:ext cx="3713874" cy="21248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Access 2016 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51A3EA77-88E6-4533-90D5-16565EDCFCEA}"/>
              </a:ext>
            </a:extLst>
          </p:cNvPr>
          <p:cNvSpPr/>
          <p:nvPr/>
        </p:nvSpPr>
        <p:spPr>
          <a:xfrm>
            <a:off x="6149820" y="4439699"/>
            <a:ext cx="3708883" cy="21248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Paradox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xmlns="" id="{31368355-E919-4904-BB70-CE4128BADFD0}"/>
              </a:ext>
            </a:extLst>
          </p:cNvPr>
          <p:cNvGrpSpPr/>
          <p:nvPr/>
        </p:nvGrpSpPr>
        <p:grpSpPr>
          <a:xfrm>
            <a:off x="3867807" y="4420084"/>
            <a:ext cx="2174375" cy="2192168"/>
            <a:chOff x="4936414" y="2837275"/>
            <a:chExt cx="2545557" cy="2566387"/>
          </a:xfrm>
        </p:grpSpPr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xmlns="" id="{38482127-58C5-4957-9B75-882372B3CD59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2A9E2959-101A-4CCD-9ADA-8F7A250EA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E06A0DCF-6966-417F-8FFD-1B354148E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7"/>
          <a:stretch/>
        </p:blipFill>
        <p:spPr bwMode="auto">
          <a:xfrm>
            <a:off x="9687210" y="4305306"/>
            <a:ext cx="2519023" cy="230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Сутність імпорту та експорту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Окрім того, інколи виникає потреба в обміні даними між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та іншими </a:t>
            </a:r>
            <a:r>
              <a:rPr lang="en-US" sz="2800" b="1" i="1" kern="0" dirty="0">
                <a:solidFill>
                  <a:schemeClr val="bg1"/>
                </a:solidFill>
              </a:rPr>
              <a:t>Windows-</a:t>
            </a:r>
            <a:r>
              <a:rPr lang="uk-UA" sz="2800" b="1" i="1" kern="0" dirty="0">
                <a:solidFill>
                  <a:schemeClr val="bg1"/>
                </a:solidFill>
              </a:rPr>
              <a:t>програмами, наприклад,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5C91EE01-A73A-4230-A0A5-4C351060EEF5}"/>
              </a:ext>
            </a:extLst>
          </p:cNvPr>
          <p:cNvSpPr/>
          <p:nvPr/>
        </p:nvSpPr>
        <p:spPr>
          <a:xfrm>
            <a:off x="71894" y="2695741"/>
            <a:ext cx="2304594" cy="13086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Word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37A36825-CB81-479F-AA2D-1004E057850F}"/>
              </a:ext>
            </a:extLst>
          </p:cNvPr>
          <p:cNvSpPr/>
          <p:nvPr/>
        </p:nvSpPr>
        <p:spPr>
          <a:xfrm>
            <a:off x="2507114" y="2695741"/>
            <a:ext cx="2304480" cy="13086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Excel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5C4ACE6E-9580-4004-8462-A4E2E39F4A11}"/>
              </a:ext>
            </a:extLst>
          </p:cNvPr>
          <p:cNvSpPr/>
          <p:nvPr/>
        </p:nvSpPr>
        <p:spPr>
          <a:xfrm>
            <a:off x="4942220" y="2695741"/>
            <a:ext cx="2307099" cy="13086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Outlook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340C4DC2-47B6-4147-B587-895917CE28A1}"/>
              </a:ext>
            </a:extLst>
          </p:cNvPr>
          <p:cNvSpPr/>
          <p:nvPr/>
        </p:nvSpPr>
        <p:spPr>
          <a:xfrm>
            <a:off x="7379945" y="2695741"/>
            <a:ext cx="2307100" cy="13086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HTML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242C4406-BC28-444D-B2A8-464A8162E6DA}"/>
              </a:ext>
            </a:extLst>
          </p:cNvPr>
          <p:cNvSpPr/>
          <p:nvPr/>
        </p:nvSpPr>
        <p:spPr>
          <a:xfrm>
            <a:off x="9817670" y="2695741"/>
            <a:ext cx="2304480" cy="130869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XML-</a:t>
            </a:r>
            <a:r>
              <a:rPr lang="uk-UA" sz="2600" b="1" i="1" kern="0" dirty="0">
                <a:solidFill>
                  <a:schemeClr val="bg1"/>
                </a:solidFill>
              </a:rPr>
              <a:t>доку-ментами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xmlns="" id="{0E0672F3-A9A8-4219-BA1A-1FAFD024C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077269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xmlns="" id="{7355782A-9B44-4BE1-B130-7B6C384C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22" y="4077269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mail, mail, microsoft, outlook icon">
            <a:extLst>
              <a:ext uri="{FF2B5EF4-FFF2-40B4-BE49-F238E27FC236}">
                <a16:creationId xmlns:a16="http://schemas.microsoft.com/office/drawing/2014/main" xmlns="" id="{572EA9C7-3E76-4DD1-B1FB-AC86C6FDB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15" y="4077269"/>
            <a:ext cx="2304594" cy="23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ml, html file icon">
            <a:extLst>
              <a:ext uri="{FF2B5EF4-FFF2-40B4-BE49-F238E27FC236}">
                <a16:creationId xmlns:a16="http://schemas.microsoft.com/office/drawing/2014/main" xmlns="" id="{F348EE16-A612-4F4C-A6F2-5446444D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17" y="4077269"/>
            <a:ext cx="1768956" cy="23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xml, xml file icon">
            <a:extLst>
              <a:ext uri="{FF2B5EF4-FFF2-40B4-BE49-F238E27FC236}">
                <a16:creationId xmlns:a16="http://schemas.microsoft.com/office/drawing/2014/main" xmlns="" id="{012421D4-71C5-45D4-B9C0-8EA4EFF7B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432" y="4077269"/>
            <a:ext cx="1768956" cy="23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Сутність імпорту та експорту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Найпростішим способом обміну об'єктами між </a:t>
            </a:r>
            <a:r>
              <a:rPr lang="en-US" sz="2800" b="1" i="1" kern="0" dirty="0">
                <a:solidFill>
                  <a:schemeClr val="bg1"/>
                </a:solidFill>
              </a:rPr>
              <a:t>Windows-</a:t>
            </a:r>
            <a:r>
              <a:rPr lang="uk-UA" sz="2800" b="1" i="1" kern="0" dirty="0">
                <a:solidFill>
                  <a:schemeClr val="bg1"/>
                </a:solidFill>
              </a:rPr>
              <a:t>програмами є їх копіювання і вставлення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буфера обміну</a:t>
            </a:r>
            <a:r>
              <a:rPr lang="uk-UA" sz="2800" b="1" i="1" kern="0" dirty="0">
                <a:solidFill>
                  <a:schemeClr val="bg1"/>
                </a:solidFill>
              </a:rPr>
              <a:t>. Наприклад,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207F16A3-62F2-46AB-8EF8-9AE517516C7E}"/>
              </a:ext>
            </a:extLst>
          </p:cNvPr>
          <p:cNvSpPr/>
          <p:nvPr/>
        </p:nvSpPr>
        <p:spPr>
          <a:xfrm>
            <a:off x="72008" y="2686071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рисунок, створений у графічному редакторі </a:t>
            </a:r>
            <a:r>
              <a:rPr lang="en-US" sz="2600" b="1" i="1" kern="0" dirty="0">
                <a:solidFill>
                  <a:srgbClr val="FFFF00"/>
                </a:solidFill>
              </a:rPr>
              <a:t>Paint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26BAF46E-B09C-4B96-8C87-8D0E8F25A661}"/>
              </a:ext>
            </a:extLst>
          </p:cNvPr>
          <p:cNvSpPr/>
          <p:nvPr/>
        </p:nvSpPr>
        <p:spPr>
          <a:xfrm>
            <a:off x="6151977" y="2686071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можна вставити у документ, створений у текстовому редакторі </a:t>
            </a:r>
            <a:r>
              <a:rPr lang="en-US" sz="2600" b="1" i="1" kern="0" dirty="0">
                <a:solidFill>
                  <a:srgbClr val="FFFF00"/>
                </a:solidFill>
              </a:rPr>
              <a:t>Word</a:t>
            </a:r>
          </a:p>
        </p:txBody>
      </p:sp>
      <p:pic>
        <p:nvPicPr>
          <p:cNvPr id="9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xmlns="" id="{17FFCBDD-6FE9-455B-AE1C-7478C2C2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924" y="4083045"/>
            <a:ext cx="2502438" cy="250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paint&quot;">
            <a:extLst>
              <a:ext uri="{FF2B5EF4-FFF2-40B4-BE49-F238E27FC236}">
                <a16:creationId xmlns:a16="http://schemas.microsoft.com/office/drawing/2014/main" xmlns="" id="{AE72264F-88F3-4C8E-9B82-D6055607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77" y="408304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4BA7E9CB-1271-4FFC-BFDF-97854960A319}"/>
              </a:ext>
            </a:extLst>
          </p:cNvPr>
          <p:cNvSpPr/>
          <p:nvPr/>
        </p:nvSpPr>
        <p:spPr>
          <a:xfrm rot="10800000">
            <a:off x="5042690" y="4410474"/>
            <a:ext cx="2106620" cy="178354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Сутність імпорту та експорту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системі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для обміну об'єктами є спеціальні операції, які отримали назву: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C497EE-B082-4BF7-9ED8-9EFCEADA343E}"/>
              </a:ext>
            </a:extLst>
          </p:cNvPr>
          <p:cNvSpPr txBox="1"/>
          <p:nvPr/>
        </p:nvSpPr>
        <p:spPr>
          <a:xfrm>
            <a:off x="72009" y="2303957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імпорту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636F4E-1E4C-41BD-8A69-D1B4EEF2528B}"/>
              </a:ext>
            </a:extLst>
          </p:cNvPr>
          <p:cNvSpPr txBox="1"/>
          <p:nvPr/>
        </p:nvSpPr>
        <p:spPr>
          <a:xfrm>
            <a:off x="7134478" y="2303957"/>
            <a:ext cx="498767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b="1" i="1" kern="0" dirty="0">
                <a:solidFill>
                  <a:schemeClr val="bg1"/>
                </a:solidFill>
              </a:rPr>
              <a:t>експорту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AD422C-E819-420A-A2E8-BB4C5C0E9F67}"/>
              </a:ext>
            </a:extLst>
          </p:cNvPr>
          <p:cNvSpPr txBox="1"/>
          <p:nvPr/>
        </p:nvSpPr>
        <p:spPr>
          <a:xfrm>
            <a:off x="5172264" y="2365512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та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B6E0FB-F8BE-45FE-BDCB-BF9DA4EE7156}"/>
              </a:ext>
            </a:extLst>
          </p:cNvPr>
          <p:cNvSpPr txBox="1"/>
          <p:nvPr/>
        </p:nvSpPr>
        <p:spPr>
          <a:xfrm>
            <a:off x="69850" y="4640932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Крім того, для отримання даних з інших зовнішніх джерел у системі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підтримується технологія зв'язування, яка тут не розглядається.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DDD4FB79-F75C-48C0-BE8C-6FBD17A449E9}"/>
              </a:ext>
            </a:extLst>
          </p:cNvPr>
          <p:cNvSpPr/>
          <p:nvPr/>
        </p:nvSpPr>
        <p:spPr>
          <a:xfrm>
            <a:off x="69850" y="3180057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отримання об'єктів у базу даних із зовнішніх джерел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A782F65-D448-4E8B-88BF-07E1618D7095}"/>
              </a:ext>
            </a:extLst>
          </p:cNvPr>
          <p:cNvSpPr/>
          <p:nvPr/>
        </p:nvSpPr>
        <p:spPr>
          <a:xfrm>
            <a:off x="6149819" y="3180057"/>
            <a:ext cx="5972332" cy="129266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передавання в інші застосунки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3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Сутність імпорту та експорту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Імпорт і експорт можуть відбуватися між різними базами даних, у тому числі між базами даних різних форматів, наприклад, між: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87AF5FD8-1751-40C3-883D-762294C49015}"/>
              </a:ext>
            </a:extLst>
          </p:cNvPr>
          <p:cNvSpPr/>
          <p:nvPr/>
        </p:nvSpPr>
        <p:spPr>
          <a:xfrm>
            <a:off x="69850" y="2695234"/>
            <a:ext cx="3973050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Access 2016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D2594E07-FA8E-4675-91E7-531F638A917C}"/>
              </a:ext>
            </a:extLst>
          </p:cNvPr>
          <p:cNvSpPr/>
          <p:nvPr/>
        </p:nvSpPr>
        <p:spPr>
          <a:xfrm>
            <a:off x="4110552" y="2695234"/>
            <a:ext cx="3973050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Paradox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674B0060-1EFF-45F7-9E39-9CCCCAE84FE8}"/>
              </a:ext>
            </a:extLst>
          </p:cNvPr>
          <p:cNvSpPr/>
          <p:nvPr/>
        </p:nvSpPr>
        <p:spPr>
          <a:xfrm>
            <a:off x="8149100" y="2695234"/>
            <a:ext cx="3973050" cy="9541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FoxPro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01390D-C4B5-47CE-923C-3D9D421882A0}"/>
              </a:ext>
            </a:extLst>
          </p:cNvPr>
          <p:cNvSpPr txBox="1"/>
          <p:nvPr/>
        </p:nvSpPr>
        <p:spPr>
          <a:xfrm>
            <a:off x="69850" y="563637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між документами табличних і текстових процесорів, </a:t>
            </a:r>
            <a:r>
              <a:rPr lang="en-US" sz="2800" b="1" i="1" kern="0" dirty="0">
                <a:solidFill>
                  <a:srgbClr val="FFFF00"/>
                </a:solidFill>
              </a:rPr>
              <a:t>Outlook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документами форматів </a:t>
            </a:r>
            <a:r>
              <a:rPr lang="en-US" sz="2800" b="1" i="1" kern="0" dirty="0">
                <a:solidFill>
                  <a:srgbClr val="FFFF00"/>
                </a:solidFill>
              </a:rPr>
              <a:t>HTML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і </a:t>
            </a:r>
            <a:r>
              <a:rPr lang="en-US" sz="2800" b="1" i="1" kern="0" dirty="0">
                <a:solidFill>
                  <a:srgbClr val="FFFF00"/>
                </a:solidFill>
              </a:rPr>
              <a:t>XML</a:t>
            </a:r>
            <a:r>
              <a:rPr lang="en-US" sz="2800" b="1" i="1" kern="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xmlns="" id="{7F2EA302-7A8D-4260-BEAD-13F5A193B869}"/>
              </a:ext>
            </a:extLst>
          </p:cNvPr>
          <p:cNvGrpSpPr/>
          <p:nvPr/>
        </p:nvGrpSpPr>
        <p:grpSpPr>
          <a:xfrm>
            <a:off x="1170688" y="3722189"/>
            <a:ext cx="1805544" cy="1820319"/>
            <a:chOff x="4936414" y="2837275"/>
            <a:chExt cx="2545557" cy="2566387"/>
          </a:xfrm>
        </p:grpSpPr>
        <p:sp>
          <p:nvSpPr>
            <p:cNvPr id="12" name="Прямокутник 11">
              <a:extLst>
                <a:ext uri="{FF2B5EF4-FFF2-40B4-BE49-F238E27FC236}">
                  <a16:creationId xmlns:a16="http://schemas.microsoft.com/office/drawing/2014/main" xmlns="" id="{2646878E-2670-4743-BC79-5EE39532F2BF}"/>
                </a:ext>
              </a:extLst>
            </p:cNvPr>
            <p:cNvSpPr/>
            <p:nvPr/>
          </p:nvSpPr>
          <p:spPr>
            <a:xfrm>
              <a:off x="5009569" y="2909455"/>
              <a:ext cx="2453008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" name="Picture 2" descr="access, microsoft, ms, office, services, suite, windows icon">
              <a:extLst>
                <a:ext uri="{FF2B5EF4-FFF2-40B4-BE49-F238E27FC236}">
                  <a16:creationId xmlns:a16="http://schemas.microsoft.com/office/drawing/2014/main" xmlns="" id="{6B3DCF6E-2782-40BD-A685-C74AA671FD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51" t="11207" r="11875" b="11792"/>
            <a:stretch/>
          </p:blipFill>
          <p:spPr bwMode="auto">
            <a:xfrm>
              <a:off x="4936414" y="2837275"/>
              <a:ext cx="2545557" cy="2566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xmlns="" id="{CCF86148-46DA-4ECC-9AD1-E123BC469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7"/>
          <a:stretch/>
        </p:blipFill>
        <p:spPr bwMode="auto">
          <a:xfrm>
            <a:off x="5049055" y="3685045"/>
            <a:ext cx="2091731" cy="191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 ÐµÐ·ÑÐ»ÑÑÐ°Ñ Ð¿Ð¾ÑÑÐºÑ Ð·Ð¾Ð±ÑÐ°Ð¶ÐµÐ½Ñ Ð·Ð° Ð·Ð°Ð¿Ð¸ÑÐ¾Ð¼ &quot;FoxPro icon&quot;">
            <a:extLst>
              <a:ext uri="{FF2B5EF4-FFF2-40B4-BE49-F238E27FC236}">
                <a16:creationId xmlns:a16="http://schemas.microsoft.com/office/drawing/2014/main" xmlns="" id="{2827F216-6DD8-4D95-8775-FD82D9305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808" y="3722914"/>
            <a:ext cx="1809634" cy="180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Сутність імпорту та експорту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5918889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процесі імпорту об'єкти перетворюються у формат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і розміщуються в новому об'єкті, а в об'єкті-джерелі залишаються без змін. Наприклад, нова таблиця й початкова існують незалежно одна від одної.</a:t>
            </a:r>
          </a:p>
        </p:txBody>
      </p:sp>
      <p:pic>
        <p:nvPicPr>
          <p:cNvPr id="6148" name="Picture 4" descr="https://microsofters.com/wp-content/uploads/2018/07/584487-636288234690024430-16x9.jpg">
            <a:extLst>
              <a:ext uri="{FF2B5EF4-FFF2-40B4-BE49-F238E27FC236}">
                <a16:creationId xmlns:a16="http://schemas.microsoft.com/office/drawing/2014/main" xmlns="" id="{91E34196-79A3-4BD3-9B39-53DD00041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4" r="5361"/>
          <a:stretch/>
        </p:blipFill>
        <p:spPr bwMode="auto">
          <a:xfrm>
            <a:off x="6096001" y="1196763"/>
            <a:ext cx="6023992" cy="397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B4EE23-7D49-471E-B43D-550593067134}"/>
              </a:ext>
            </a:extLst>
          </p:cNvPr>
          <p:cNvSpPr txBox="1"/>
          <p:nvPr/>
        </p:nvSpPr>
        <p:spPr>
          <a:xfrm>
            <a:off x="72008" y="530881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Технології імпорту з різних систем (</a:t>
            </a:r>
            <a:r>
              <a:rPr lang="en-US" sz="2800" b="1" i="1" kern="0" dirty="0">
                <a:solidFill>
                  <a:schemeClr val="bg1"/>
                </a:solidFill>
              </a:rPr>
              <a:t>Word, Excel </a:t>
            </a:r>
            <a:r>
              <a:rPr lang="uk-UA" sz="2800" b="1" i="1" kern="0" dirty="0">
                <a:solidFill>
                  <a:schemeClr val="bg1"/>
                </a:solidFill>
              </a:rPr>
              <a:t>та ін.) відрізняються одна від одної.</a:t>
            </a:r>
          </a:p>
        </p:txBody>
      </p:sp>
    </p:spTree>
    <p:extLst>
      <p:ext uri="{BB962C8B-B14F-4D97-AF65-F5344CB8AC3E}">
        <p14:creationId xmlns:p14="http://schemas.microsoft.com/office/powerpoint/2010/main" val="11618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Сутність імпорту та експорту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Загальний порядок імпортування однаковий для всіх систем і складається з кількох етапів.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0A564393-117B-4A6E-8FF8-CD1AA884D7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146382"/>
              </p:ext>
            </p:extLst>
          </p:nvPr>
        </p:nvGraphicFramePr>
        <p:xfrm>
          <a:off x="247202" y="2278064"/>
          <a:ext cx="11874948" cy="424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51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DE27BCB7-FBBD-41AB-92A8-25BB82837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DDE98724-F0BF-42B0-9DD4-2E7B480097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BD948475-3A72-4282-A7E2-E1FA6E740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35679B1A-FF17-4F85-9F41-FE26B7B9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1145D2C8-A92A-4865-87E9-A87784D21A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76975"/>
            <a:ext cx="4752975" cy="581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Сутність імпорту та експорту об’єктів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7.1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A2532-3020-42AA-9F98-7C7B5F358A93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своєю суттю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</a:t>
            </a:r>
            <a:r>
              <a:rPr lang="uk-UA" sz="2800" b="1" i="1" kern="0" dirty="0">
                <a:solidFill>
                  <a:schemeClr val="bg1"/>
                </a:solidFill>
              </a:rPr>
              <a:t> є операцією, зворотною до </a:t>
            </a:r>
            <a:r>
              <a:rPr lang="uk-UA" sz="2800" b="1" i="1" kern="0" dirty="0">
                <a:solidFill>
                  <a:srgbClr val="FFFF00"/>
                </a:solidFill>
              </a:rPr>
              <a:t>імпорту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database&quot;">
            <a:extLst>
              <a:ext uri="{FF2B5EF4-FFF2-40B4-BE49-F238E27FC236}">
                <a16:creationId xmlns:a16="http://schemas.microsoft.com/office/drawing/2014/main" xmlns="" id="{E57CEC7E-57C6-4906-BE35-131DFB9F2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/>
          <a:stretch/>
        </p:blipFill>
        <p:spPr bwMode="auto">
          <a:xfrm>
            <a:off x="6768662" y="2240948"/>
            <a:ext cx="5351329" cy="43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AF0F5C-D2CA-4167-96B8-A8A8CD6ED739}"/>
              </a:ext>
            </a:extLst>
          </p:cNvPr>
          <p:cNvSpPr txBox="1"/>
          <p:nvPr/>
        </p:nvSpPr>
        <p:spPr>
          <a:xfrm>
            <a:off x="72008" y="2240948"/>
            <a:ext cx="660206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процесі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експорту</a:t>
            </a:r>
            <a:r>
              <a:rPr lang="uk-UA" sz="2800" b="1" i="1" kern="0" dirty="0">
                <a:solidFill>
                  <a:schemeClr val="bg1"/>
                </a:solidFill>
              </a:rPr>
              <a:t> здійснюється перенесення даних із об'єктів системи </a:t>
            </a:r>
            <a:r>
              <a:rPr lang="en-US" sz="2800" b="1" i="1" kern="0" dirty="0">
                <a:solidFill>
                  <a:srgbClr val="FFFF00"/>
                </a:solidFill>
              </a:rPr>
              <a:t>Access 2016 </a:t>
            </a:r>
            <a:r>
              <a:rPr lang="uk-UA" sz="2800" b="1" i="1" kern="0" dirty="0">
                <a:solidFill>
                  <a:schemeClr val="bg1"/>
                </a:solidFill>
              </a:rPr>
              <a:t>в іншу базу даних цієї самої системи, а також у зовнішні файли різних форматів. Під час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експорту</a:t>
            </a:r>
            <a:r>
              <a:rPr lang="uk-UA" sz="2800" b="1" i="1" kern="0" dirty="0">
                <a:solidFill>
                  <a:schemeClr val="bg1"/>
                </a:solidFill>
              </a:rPr>
              <a:t> дані перетворюються в новий формат, а об'єкти-джерела залишаються незмінними.</a:t>
            </a:r>
          </a:p>
        </p:txBody>
      </p:sp>
    </p:spTree>
    <p:extLst>
      <p:ext uri="{BB962C8B-B14F-4D97-AF65-F5344CB8AC3E}">
        <p14:creationId xmlns:p14="http://schemas.microsoft.com/office/powerpoint/2010/main" val="34662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208995</TotalTime>
  <Words>588</Words>
  <Application>Microsoft Office PowerPoint</Application>
  <PresentationFormat>Произвольный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Сутність імпорту та експорту об’єктів</vt:lpstr>
      <vt:lpstr>Сутність імпорту та експорту об’єктів</vt:lpstr>
      <vt:lpstr>Сутність імпорту та експорту об’єктів</vt:lpstr>
      <vt:lpstr>Сутність імпорту та експорту об’єктів</vt:lpstr>
      <vt:lpstr>Сутність імпорту та експорту об’єктів</vt:lpstr>
      <vt:lpstr>Сутність імпорту та експорту об’єктів</vt:lpstr>
      <vt:lpstr>Сутність імпорту та експорту об’єктів</vt:lpstr>
      <vt:lpstr>Сутність імпорту та експорту об’єктів</vt:lpstr>
      <vt:lpstr>Сутність імпорту та експорту об’єктів</vt:lpstr>
      <vt:lpstr>Сутність імпорту та експорту об’єктів</vt:lpstr>
      <vt:lpstr>Запитання для самоперевірки знань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User</cp:lastModifiedBy>
  <cp:revision>962</cp:revision>
  <dcterms:created xsi:type="dcterms:W3CDTF">2016-06-06T19:48:43Z</dcterms:created>
  <dcterms:modified xsi:type="dcterms:W3CDTF">2020-04-26T23:24:27Z</dcterms:modified>
</cp:coreProperties>
</file>