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56" r:id="rId3"/>
    <p:sldId id="1957" r:id="rId4"/>
    <p:sldId id="1958" r:id="rId5"/>
    <p:sldId id="1965" r:id="rId6"/>
    <p:sldId id="1966" r:id="rId7"/>
    <p:sldId id="1967" r:id="rId8"/>
    <p:sldId id="1968" r:id="rId9"/>
    <p:sldId id="1969" r:id="rId10"/>
    <p:sldId id="1970" r:id="rId11"/>
    <p:sldId id="1971" r:id="rId12"/>
    <p:sldId id="1972" r:id="rId13"/>
    <p:sldId id="1973" r:id="rId14"/>
    <p:sldId id="1974" r:id="rId15"/>
    <p:sldId id="1959" r:id="rId16"/>
    <p:sldId id="1960" r:id="rId17"/>
    <p:sldId id="1354" r:id="rId18"/>
    <p:sldId id="643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70C0"/>
    <a:srgbClr val="996600"/>
    <a:srgbClr val="FFFF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2102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Імпорт об’єктів з однієї бази даних в іншу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696075" y="5995387"/>
            <a:ext cx="5495925" cy="862613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32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database, document, export, from icon">
            <a:extLst>
              <a:ext uri="{FF2B5EF4-FFF2-40B4-BE49-F238E27FC236}">
                <a16:creationId xmlns:a16="http://schemas.microsoft.com/office/drawing/2014/main" xmlns="" id="{A6244887-E724-4B29-BD90-CD2E4B15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675" y="3617095"/>
            <a:ext cx="2469931" cy="24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C7A427-EB68-4507-BAEA-DCBA2C2F9B70}"/>
              </a:ext>
            </a:extLst>
          </p:cNvPr>
          <p:cNvSpPr txBox="1"/>
          <p:nvPr/>
        </p:nvSpPr>
        <p:spPr>
          <a:xfrm>
            <a:off x="70929" y="1821082"/>
            <a:ext cx="605489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призначення параметрів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Імпорт таблиць</a:t>
            </a:r>
            <a:r>
              <a:rPr lang="uk-UA" sz="2800" b="1" i="1" kern="0" dirty="0">
                <a:solidFill>
                  <a:schemeClr val="bg1"/>
                </a:solidFill>
              </a:rPr>
              <a:t>. Перемикач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Визначення та дані </a:t>
            </a:r>
            <a:r>
              <a:rPr lang="uk-UA" sz="2800" b="1" i="1" kern="0" dirty="0">
                <a:solidFill>
                  <a:schemeClr val="bg1"/>
                </a:solidFill>
              </a:rPr>
              <a:t>встановлюється в тому випадку, коли з бази-джерела необхідно імпортувати і структури, і дані всіх тих таблиць, які обрані користувачем у допоміжному вікні.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2859446-78E1-4032-8F2D-F2B718314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43" y="1821082"/>
            <a:ext cx="5724525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266C55D1-4DF0-4848-82E9-E8778877CE2C}"/>
              </a:ext>
            </a:extLst>
          </p:cNvPr>
          <p:cNvSpPr/>
          <p:nvPr/>
        </p:nvSpPr>
        <p:spPr>
          <a:xfrm>
            <a:off x="8779076" y="4843298"/>
            <a:ext cx="1492684" cy="3285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xmlns="" id="{7299F1BB-0EEB-4FAF-B80C-7E8FB69078D8}"/>
              </a:ext>
            </a:extLst>
          </p:cNvPr>
          <p:cNvSpPr/>
          <p:nvPr/>
        </p:nvSpPr>
        <p:spPr>
          <a:xfrm rot="18900000">
            <a:off x="9513507" y="419025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1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C7A427-EB68-4507-BAEA-DCBA2C2F9B70}"/>
              </a:ext>
            </a:extLst>
          </p:cNvPr>
          <p:cNvSpPr txBox="1"/>
          <p:nvPr/>
        </p:nvSpPr>
        <p:spPr>
          <a:xfrm>
            <a:off x="70929" y="1821082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обрати перемикач </a:t>
            </a:r>
            <a:r>
              <a:rPr lang="uk-UA" sz="2800" b="1" i="1" kern="0" dirty="0">
                <a:solidFill>
                  <a:srgbClr val="FFFF00"/>
                </a:solidFill>
              </a:rPr>
              <a:t>Лише визначення</a:t>
            </a:r>
            <a:r>
              <a:rPr lang="uk-UA" sz="2800" b="1" i="1" kern="0" dirty="0">
                <a:solidFill>
                  <a:schemeClr val="bg1"/>
                </a:solidFill>
              </a:rPr>
              <a:t>, то будуть імпортуватися лише структури таблиць, дані не імпортуються. Вмикаємо перший перемикач.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E1F97D-B853-4CAE-8E2F-BA90B735375D}"/>
              </a:ext>
            </a:extLst>
          </p:cNvPr>
          <p:cNvSpPr txBox="1"/>
          <p:nvPr/>
        </p:nvSpPr>
        <p:spPr>
          <a:xfrm>
            <a:off x="70929" y="3307176"/>
            <a:ext cx="6823857" cy="329320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Зазначимо,  що </a:t>
            </a:r>
            <a:r>
              <a:rPr lang="uk-UA" sz="2600" b="1" i="1" kern="0" dirty="0">
                <a:solidFill>
                  <a:srgbClr val="FFFF00"/>
                </a:solidFill>
              </a:rPr>
              <a:t>Запит_1</a:t>
            </a:r>
            <a:r>
              <a:rPr lang="uk-UA" sz="2600" b="1" i="1" kern="0" dirty="0">
                <a:solidFill>
                  <a:schemeClr val="bg1"/>
                </a:solidFill>
              </a:rPr>
              <a:t>   створений лише на основі таблиці КАДРИ, яка вже імпортована. Тому для його запуску в БД </a:t>
            </a:r>
            <a:r>
              <a:rPr lang="uk-UA" sz="2600" b="1" i="1" kern="0" dirty="0">
                <a:solidFill>
                  <a:srgbClr val="FFFF00"/>
                </a:solidFill>
              </a:rPr>
              <a:t>Школа</a:t>
            </a: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uk-UA" sz="2600" b="1" i="1" kern="0" dirty="0">
                <a:solidFill>
                  <a:schemeClr val="bg1"/>
                </a:solidFill>
              </a:rPr>
              <a:t>ніяких операцій виконувати не потрібно, для чого вмикаємо перемикач </a:t>
            </a:r>
            <a:r>
              <a:rPr lang="uk-UA" sz="2600" b="1" i="1" kern="0" dirty="0">
                <a:solidFill>
                  <a:srgbClr val="FFFF00"/>
                </a:solidFill>
              </a:rPr>
              <a:t>Як запити</a:t>
            </a:r>
            <a:r>
              <a:rPr lang="uk-UA" sz="26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3DAB8C-7493-4C61-AC3E-813AAE731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20" r="10098"/>
          <a:stretch/>
        </p:blipFill>
        <p:spPr>
          <a:xfrm>
            <a:off x="6974616" y="3307176"/>
            <a:ext cx="5146456" cy="329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3A742838-8173-4D72-8411-478106B2F5AC}"/>
              </a:ext>
            </a:extLst>
          </p:cNvPr>
          <p:cNvSpPr/>
          <p:nvPr/>
        </p:nvSpPr>
        <p:spPr>
          <a:xfrm>
            <a:off x="11082019" y="5049684"/>
            <a:ext cx="1028891" cy="3285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86BFC4EB-426D-457A-BA6E-5114367A8617}"/>
              </a:ext>
            </a:extLst>
          </p:cNvPr>
          <p:cNvSpPr/>
          <p:nvPr/>
        </p:nvSpPr>
        <p:spPr>
          <a:xfrm rot="2700000" flipH="1">
            <a:off x="10232591" y="441771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3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C7A427-EB68-4507-BAEA-DCBA2C2F9B70}"/>
              </a:ext>
            </a:extLst>
          </p:cNvPr>
          <p:cNvSpPr txBox="1"/>
          <p:nvPr/>
        </p:nvSpPr>
        <p:spPr>
          <a:xfrm>
            <a:off x="70929" y="1821082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збереження всіх налаштувань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. Одразу починається імпортування обраних об'єктів у базу даних </a:t>
            </a:r>
            <a:r>
              <a:rPr lang="uk-UA" sz="2800" b="1" i="1" kern="0" dirty="0">
                <a:solidFill>
                  <a:srgbClr val="FFFF00"/>
                </a:solidFill>
              </a:rPr>
              <a:t>Школа</a:t>
            </a:r>
            <a:r>
              <a:rPr lang="uk-UA" sz="2800" b="1" i="1" kern="0" dirty="0">
                <a:solidFill>
                  <a:schemeClr val="bg1"/>
                </a:solidFill>
              </a:rPr>
              <a:t>. Після завершення імпорту на екран буде видано повідомлення про результат імпорту, зображене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3E7E78-9B2A-4000-98A5-28B45ED37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4125368"/>
            <a:ext cx="8782050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7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C7A427-EB68-4507-BAEA-DCBA2C2F9B70}"/>
              </a:ext>
            </a:extLst>
          </p:cNvPr>
          <p:cNvSpPr txBox="1"/>
          <p:nvPr/>
        </p:nvSpPr>
        <p:spPr>
          <a:xfrm>
            <a:off x="70929" y="1821082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Усі кроки, які виконувалися в процесі імпорту, можна зберегти з тим, щоб за необхідності повторити їх без використання Майстра імпорту (за замовчуванням ці кроки не зберігаються).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9D0CA6-C43B-4D7D-A56B-50BA5944ACCB}"/>
              </a:ext>
            </a:extLst>
          </p:cNvPr>
          <p:cNvSpPr txBox="1"/>
          <p:nvPr/>
        </p:nvSpPr>
        <p:spPr>
          <a:xfrm>
            <a:off x="70929" y="3750762"/>
            <a:ext cx="8579085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збереження виконаних кроків необхідно у вікні, що відкрито, увімкнути прапорець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 етапи імпортування</a:t>
            </a:r>
            <a:r>
              <a:rPr lang="uk-UA" sz="2800" b="1" i="1" kern="0" dirty="0">
                <a:solidFill>
                  <a:schemeClr val="bg1"/>
                </a:solidFill>
              </a:rPr>
              <a:t>, але тут виконувати цю операцію немає потреби. Тому просто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Закрити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18A48-C7E6-4F34-BFE0-0B7833095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91"/>
          <a:stretch/>
        </p:blipFill>
        <p:spPr>
          <a:xfrm>
            <a:off x="8828690" y="3738063"/>
            <a:ext cx="3292381" cy="269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9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4899105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C7A427-EB68-4507-BAEA-DCBA2C2F9B70}"/>
              </a:ext>
            </a:extLst>
          </p:cNvPr>
          <p:cNvSpPr txBox="1"/>
          <p:nvPr/>
        </p:nvSpPr>
        <p:spPr>
          <a:xfrm>
            <a:off x="70929" y="1821082"/>
            <a:ext cx="4900184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тепер відкрити базу даних </a:t>
            </a:r>
            <a:r>
              <a:rPr lang="uk-UA" sz="2800" b="1" i="1" kern="0" dirty="0" err="1">
                <a:solidFill>
                  <a:srgbClr val="FFFF00"/>
                </a:solidFill>
              </a:rPr>
              <a:t>Шокла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то в ній побачимо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КАДРИ</a:t>
            </a:r>
            <a:r>
              <a:rPr lang="uk-UA" sz="2800" b="1" i="1" kern="0" dirty="0">
                <a:solidFill>
                  <a:schemeClr val="bg1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Запит_1</a:t>
            </a:r>
            <a:r>
              <a:rPr lang="uk-UA" sz="2800" b="1" i="1" kern="0" dirty="0">
                <a:solidFill>
                  <a:schemeClr val="bg1"/>
                </a:solidFill>
              </a:rPr>
              <a:t>. їх вміст такий самий, як у БД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278AE6-2123-4583-99CC-8DD7E0102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6298" b="23984"/>
          <a:stretch/>
        </p:blipFill>
        <p:spPr>
          <a:xfrm>
            <a:off x="5286985" y="1196763"/>
            <a:ext cx="6505622" cy="538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6FCCF1C-1652-4EB4-AE1C-9A280ECE9A01}"/>
              </a:ext>
            </a:extLst>
          </p:cNvPr>
          <p:cNvSpPr/>
          <p:nvPr/>
        </p:nvSpPr>
        <p:spPr>
          <a:xfrm>
            <a:off x="5313245" y="3838838"/>
            <a:ext cx="1733350" cy="3140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2DFD1187-F7BC-43FC-BF4D-D897B3B1F3AC}"/>
              </a:ext>
            </a:extLst>
          </p:cNvPr>
          <p:cNvSpPr/>
          <p:nvPr/>
        </p:nvSpPr>
        <p:spPr>
          <a:xfrm rot="18900000">
            <a:off x="5852352" y="31690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FCAE92D1-8289-4D9D-99D8-21B9A94B124E}"/>
              </a:ext>
            </a:extLst>
          </p:cNvPr>
          <p:cNvSpPr/>
          <p:nvPr/>
        </p:nvSpPr>
        <p:spPr>
          <a:xfrm>
            <a:off x="5323530" y="6008760"/>
            <a:ext cx="1733350" cy="3140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60D812A9-4BD8-4507-9295-B10A22D70824}"/>
              </a:ext>
            </a:extLst>
          </p:cNvPr>
          <p:cNvSpPr/>
          <p:nvPr/>
        </p:nvSpPr>
        <p:spPr>
          <a:xfrm rot="18900000">
            <a:off x="5856510" y="535012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5025509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імпортування електронної таблиці із книги </a:t>
            </a:r>
            <a:r>
              <a:rPr lang="en-US" sz="2800" b="1" i="1" kern="0" dirty="0">
                <a:solidFill>
                  <a:srgbClr val="FFFF00"/>
                </a:solidFill>
              </a:rPr>
              <a:t>Excel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спочатку відкривається БД-приймач, потім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Зовнішні дані </a:t>
            </a:r>
            <a:r>
              <a:rPr lang="uk-UA" sz="2800" b="1" i="1" kern="0" dirty="0">
                <a:solidFill>
                  <a:schemeClr val="bg1"/>
                </a:solidFill>
              </a:rPr>
              <a:t>натискається кнопка </a:t>
            </a:r>
            <a:r>
              <a:rPr lang="en-US" sz="2800" b="1" i="1" kern="0" dirty="0">
                <a:solidFill>
                  <a:srgbClr val="FFFF00"/>
                </a:solidFill>
              </a:rPr>
              <a:t>Excel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Далі виконуються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Майстра імпорту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106742-A9B6-483E-B97E-2D9F2C2A2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99"/>
          <a:stretch/>
        </p:blipFill>
        <p:spPr>
          <a:xfrm>
            <a:off x="5209796" y="1196764"/>
            <a:ext cx="6910196" cy="516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0F2E64EE-0272-4E86-827F-F947392F9F30}"/>
              </a:ext>
            </a:extLst>
          </p:cNvPr>
          <p:cNvSpPr/>
          <p:nvPr/>
        </p:nvSpPr>
        <p:spPr>
          <a:xfrm>
            <a:off x="8568458" y="3539095"/>
            <a:ext cx="2709142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2827116C-59CD-4C09-AF25-4612240C7099}"/>
              </a:ext>
            </a:extLst>
          </p:cNvPr>
          <p:cNvSpPr/>
          <p:nvPr/>
        </p:nvSpPr>
        <p:spPr>
          <a:xfrm rot="18900000">
            <a:off x="9497811" y="29643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9" y="1196763"/>
            <a:ext cx="6591550" cy="424731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Для імпортування текстового </a:t>
            </a:r>
            <a:r>
              <a:rPr lang="uk-UA" sz="27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700" b="1" i="1" kern="0" dirty="0">
                <a:solidFill>
                  <a:schemeClr val="bg1"/>
                </a:solidFill>
              </a:rPr>
              <a:t> його попередньо необхідно структурувати так, щоб кожний рядок </a:t>
            </a:r>
            <a:r>
              <a:rPr lang="uk-UA" sz="27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700" b="1" i="1" kern="0" dirty="0">
                <a:solidFill>
                  <a:schemeClr val="bg1"/>
                </a:solidFill>
              </a:rPr>
              <a:t> був записом, а кожен запис ділився на окремі поля. Для розмежування полів часто застосовується кома з крапкою. Приклад структурованого текстового </a:t>
            </a:r>
            <a:r>
              <a:rPr lang="uk-UA" sz="27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7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B6AF74-F841-447C-9157-EFAE334AE760}"/>
              </a:ext>
            </a:extLst>
          </p:cNvPr>
          <p:cNvSpPr txBox="1"/>
          <p:nvPr/>
        </p:nvSpPr>
        <p:spPr>
          <a:xfrm>
            <a:off x="72008" y="558743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Микола; 050-400-22-33; 21 січня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Олена; 063-333-11-55; 5 травня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1DAB04-A414-447F-B0A4-DFB065CB8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99"/>
          <a:stretch/>
        </p:blipFill>
        <p:spPr>
          <a:xfrm>
            <a:off x="6771553" y="1196764"/>
            <a:ext cx="5348439" cy="424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558E672-AA78-463E-BAB6-B865B8E571F6}"/>
              </a:ext>
            </a:extLst>
          </p:cNvPr>
          <p:cNvSpPr/>
          <p:nvPr/>
        </p:nvSpPr>
        <p:spPr>
          <a:xfrm>
            <a:off x="9337040" y="4785872"/>
            <a:ext cx="2129746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876F66E2-E2DC-4898-B54F-98C2F3D846B1}"/>
              </a:ext>
            </a:extLst>
          </p:cNvPr>
          <p:cNvSpPr/>
          <p:nvPr/>
        </p:nvSpPr>
        <p:spPr>
          <a:xfrm rot="18900000">
            <a:off x="9686997" y="42111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об'єкти БД можна імпортувати в іншу БД?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47221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 якій вкладці Access 2016 здійснюється імпортування?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908" y="2933946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Із якою метою здійснюється налаштування параметрів імпортування?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57909" y="3998346"/>
            <a:ext cx="104383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загальний порядок імпортування об'єктів із однієї БД в іншу.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7.2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10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-10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database, document, export, from icon">
            <a:extLst>
              <a:ext uri="{FF2B5EF4-FFF2-40B4-BE49-F238E27FC236}">
                <a16:creationId xmlns:a16="http://schemas.microsoft.com/office/drawing/2014/main" xmlns="" id="{622EFEB7-33D2-4DBD-BA74-DE9F91D0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675" y="3617095"/>
            <a:ext cx="2469931" cy="24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круглена прямокутна виноска 5"/>
          <p:cNvSpPr/>
          <p:nvPr/>
        </p:nvSpPr>
        <p:spPr>
          <a:xfrm>
            <a:off x="6696075" y="5995387"/>
            <a:ext cx="5495925" cy="862613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32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Імпортувати можна будь-які об'єкти бази даних. Одночасно можна імпортувати: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2CBD4995-6068-48BC-8702-20DC03988C07}"/>
              </a:ext>
            </a:extLst>
          </p:cNvPr>
          <p:cNvSpPr/>
          <p:nvPr/>
        </p:nvSpPr>
        <p:spPr>
          <a:xfrm>
            <a:off x="69849" y="2256638"/>
            <a:ext cx="5972332" cy="10928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кілька об'єктів одного типу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DA3811F1-8F88-4F82-A7AC-D2714A3819CD}"/>
              </a:ext>
            </a:extLst>
          </p:cNvPr>
          <p:cNvSpPr/>
          <p:nvPr/>
        </p:nvSpPr>
        <p:spPr>
          <a:xfrm>
            <a:off x="6149818" y="2256638"/>
            <a:ext cx="5972332" cy="10928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 і кілька об'єктів різного типу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B2E07ADE-A900-45B9-A4D5-3FF7571FFA4B}"/>
              </a:ext>
            </a:extLst>
          </p:cNvPr>
          <p:cNvSpPr/>
          <p:nvPr/>
        </p:nvSpPr>
        <p:spPr>
          <a:xfrm>
            <a:off x="69849" y="3455301"/>
            <a:ext cx="3515123" cy="26368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кілька запитів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A6609ED9-4C56-4F09-9DB0-04B04FC72347}"/>
              </a:ext>
            </a:extLst>
          </p:cNvPr>
          <p:cNvSpPr/>
          <p:nvPr/>
        </p:nvSpPr>
        <p:spPr>
          <a:xfrm>
            <a:off x="6149818" y="3455301"/>
            <a:ext cx="3515123" cy="26368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таблиць і запитів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1" name="Picture 10" descr="Ð ÐµÐ·ÑÐ»ÑÑÐ°Ñ Ð¿Ð¾ÑÑÐºÑ Ð·Ð¾Ð±ÑÐ°Ð¶ÐµÐ½Ñ Ð·Ð° Ð·Ð°Ð¿Ð¸ÑÐ¾Ð¼ &quot;request icon&quot;">
            <a:extLst>
              <a:ext uri="{FF2B5EF4-FFF2-40B4-BE49-F238E27FC236}">
                <a16:creationId xmlns:a16="http://schemas.microsoft.com/office/drawing/2014/main" xmlns="" id="{5682A35E-1D5F-4A5F-A3E5-1361C99E0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 b="7608"/>
          <a:stretch/>
        </p:blipFill>
        <p:spPr bwMode="auto">
          <a:xfrm>
            <a:off x="3591276" y="3455302"/>
            <a:ext cx="2450905" cy="26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xmlns="" id="{257F09C8-3FDA-4CEC-8C0F-792225BE68C2}"/>
              </a:ext>
            </a:extLst>
          </p:cNvPr>
          <p:cNvGrpSpPr/>
          <p:nvPr/>
        </p:nvGrpSpPr>
        <p:grpSpPr>
          <a:xfrm>
            <a:off x="9567070" y="3455303"/>
            <a:ext cx="2548775" cy="2388450"/>
            <a:chOff x="8221410" y="3455302"/>
            <a:chExt cx="3894436" cy="3649465"/>
          </a:xfrm>
        </p:grpSpPr>
        <p:pic>
          <p:nvPicPr>
            <p:cNvPr id="24" name="Picture 10" descr="Ð ÐµÐ·ÑÐ»ÑÑÐ°Ñ Ð¿Ð¾ÑÑÐºÑ Ð·Ð¾Ð±ÑÐ°Ð¶ÐµÐ½Ñ Ð·Ð° Ð·Ð°Ð¿Ð¸ÑÐ¾Ð¼ &quot;request icon&quot;">
              <a:extLst>
                <a:ext uri="{FF2B5EF4-FFF2-40B4-BE49-F238E27FC236}">
                  <a16:creationId xmlns:a16="http://schemas.microsoft.com/office/drawing/2014/main" xmlns="" id="{ED3EB918-8426-450A-BB42-1A8503EC71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52" b="7608"/>
            <a:stretch/>
          </p:blipFill>
          <p:spPr bwMode="auto">
            <a:xfrm>
              <a:off x="9664941" y="3455302"/>
              <a:ext cx="2450905" cy="2636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cells, empty, new, table icon">
              <a:extLst>
                <a:ext uri="{FF2B5EF4-FFF2-40B4-BE49-F238E27FC236}">
                  <a16:creationId xmlns:a16="http://schemas.microsoft.com/office/drawing/2014/main" xmlns="" id="{3A6522A0-339F-4A2D-B285-C0EB143E2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1410" y="4217706"/>
              <a:ext cx="2887061" cy="2887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технологію імпорту на прикладі імпорту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КАДРИ</a:t>
            </a:r>
            <a:r>
              <a:rPr lang="uk-UA" sz="2800" b="1" i="1" kern="0" dirty="0">
                <a:solidFill>
                  <a:schemeClr val="bg1"/>
                </a:solidFill>
              </a:rPr>
              <a:t> й запиту </a:t>
            </a:r>
            <a:r>
              <a:rPr lang="uk-UA" sz="2800" b="1" i="1" kern="0" dirty="0">
                <a:solidFill>
                  <a:srgbClr val="FFFF00"/>
                </a:solidFill>
              </a:rPr>
              <a:t>Запит_1</a:t>
            </a:r>
            <a:r>
              <a:rPr lang="uk-UA" sz="2800" b="1" i="1" kern="0" dirty="0">
                <a:solidFill>
                  <a:schemeClr val="bg1"/>
                </a:solidFill>
              </a:rPr>
              <a:t> із бази даних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у базу даних </a:t>
            </a:r>
            <a:r>
              <a:rPr lang="uk-UA" sz="2800" b="1" i="1" kern="0" dirty="0">
                <a:solidFill>
                  <a:srgbClr val="FFFF00"/>
                </a:solidFill>
              </a:rPr>
              <a:t>Школа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Отже,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2F4A426F-CB53-46B1-A315-4138750EB758}"/>
              </a:ext>
            </a:extLst>
          </p:cNvPr>
          <p:cNvSpPr/>
          <p:nvPr/>
        </p:nvSpPr>
        <p:spPr>
          <a:xfrm>
            <a:off x="72008" y="2686763"/>
            <a:ext cx="5972332" cy="7928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джерелом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BCAFA71-92AF-476A-996C-57ABF236D82B}"/>
              </a:ext>
            </a:extLst>
          </p:cNvPr>
          <p:cNvSpPr/>
          <p:nvPr/>
        </p:nvSpPr>
        <p:spPr>
          <a:xfrm>
            <a:off x="6151977" y="2686763"/>
            <a:ext cx="5972332" cy="7928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приймачем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EA2A80A-7B84-4E31-9298-4CB1B9F95D98}"/>
              </a:ext>
            </a:extLst>
          </p:cNvPr>
          <p:cNvSpPr/>
          <p:nvPr/>
        </p:nvSpPr>
        <p:spPr>
          <a:xfrm>
            <a:off x="72008" y="3593988"/>
            <a:ext cx="5972332" cy="7928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є база </a:t>
            </a:r>
            <a:r>
              <a:rPr lang="en-US" sz="2800" b="1" i="1" kern="0" dirty="0" err="1">
                <a:solidFill>
                  <a:schemeClr val="bg1"/>
                </a:solidFill>
              </a:rPr>
              <a:t>atb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42F8950D-60F6-45ED-85C2-4E9DE1B0EA19}"/>
              </a:ext>
            </a:extLst>
          </p:cNvPr>
          <p:cNvSpPr/>
          <p:nvPr/>
        </p:nvSpPr>
        <p:spPr>
          <a:xfrm>
            <a:off x="6151977" y="3593988"/>
            <a:ext cx="5972332" cy="79285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є база Школа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A93C1B-DC52-442B-A40A-77D66C8E50FB}"/>
              </a:ext>
            </a:extLst>
          </p:cNvPr>
          <p:cNvSpPr txBox="1"/>
          <p:nvPr/>
        </p:nvSpPr>
        <p:spPr>
          <a:xfrm>
            <a:off x="70929" y="4501213"/>
            <a:ext cx="5969095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Відкриваємо базу даних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chemeClr val="bg1"/>
                </a:solidFill>
              </a:rPr>
              <a:t>— приймач </a:t>
            </a:r>
            <a:r>
              <a:rPr lang="uk-UA" sz="2800" b="1" i="1" kern="0" dirty="0">
                <a:solidFill>
                  <a:srgbClr val="FFFF00"/>
                </a:solidFill>
              </a:rPr>
              <a:t>Школа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Активуємо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Зовнішні дані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19DC61F-199B-4D9D-8FAB-20FAB14A5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1503" b="74334"/>
          <a:stretch/>
        </p:blipFill>
        <p:spPr>
          <a:xfrm>
            <a:off x="6151977" y="4501213"/>
            <a:ext cx="5969094" cy="181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16BA2A88-D706-4069-8B26-F3AA24CFCFC5}"/>
              </a:ext>
            </a:extLst>
          </p:cNvPr>
          <p:cNvSpPr/>
          <p:nvPr/>
        </p:nvSpPr>
        <p:spPr>
          <a:xfrm>
            <a:off x="8597033" y="4879612"/>
            <a:ext cx="1181332" cy="4067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CE3066EA-06BB-45E3-B09E-F27BDC21FB5E}"/>
              </a:ext>
            </a:extLst>
          </p:cNvPr>
          <p:cNvSpPr/>
          <p:nvPr/>
        </p:nvSpPr>
        <p:spPr>
          <a:xfrm rot="18900000">
            <a:off x="9149854" y="425477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5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C7A427-EB68-4507-BAEA-DCBA2C2F9B70}"/>
              </a:ext>
            </a:extLst>
          </p:cNvPr>
          <p:cNvSpPr txBox="1"/>
          <p:nvPr/>
        </p:nvSpPr>
        <p:spPr>
          <a:xfrm>
            <a:off x="70929" y="182108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Панель інструментів набуде вигляду, зображеного на рисунку.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01F6F6-56CB-48A6-9861-A98B33F3C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509"/>
          <a:stretch/>
        </p:blipFill>
        <p:spPr>
          <a:xfrm>
            <a:off x="266670" y="2916735"/>
            <a:ext cx="11658660" cy="358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2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C7A427-EB68-4507-BAEA-DCBA2C2F9B70}"/>
              </a:ext>
            </a:extLst>
          </p:cNvPr>
          <p:cNvSpPr txBox="1"/>
          <p:nvPr/>
        </p:nvSpPr>
        <p:spPr>
          <a:xfrm>
            <a:off x="70930" y="1821082"/>
            <a:ext cx="666620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Імпорт і зв'язування </a:t>
            </a:r>
            <a:r>
              <a:rPr lang="uk-UA" sz="2800" b="1" i="1" kern="0" dirty="0">
                <a:solidFill>
                  <a:schemeClr val="bg1"/>
                </a:solidFill>
              </a:rPr>
              <a:t>відкриваємо меню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Нове джерело даних</a:t>
            </a:r>
            <a:r>
              <a:rPr lang="uk-UA" sz="2800" b="1" i="1" kern="0" dirty="0">
                <a:solidFill>
                  <a:schemeClr val="bg1"/>
                </a:solidFill>
              </a:rPr>
              <a:t>, у якому встановлюємо курсор на назві </a:t>
            </a:r>
            <a:r>
              <a:rPr lang="uk-UA" sz="2800" b="1" i="1" kern="0" dirty="0">
                <a:solidFill>
                  <a:srgbClr val="FFFF00"/>
                </a:solidFill>
              </a:rPr>
              <a:t>Із бази даних</a:t>
            </a:r>
            <a:r>
              <a:rPr lang="uk-UA" sz="2800" b="1" i="1" kern="0" dirty="0">
                <a:solidFill>
                  <a:schemeClr val="bg1"/>
                </a:solidFill>
              </a:rPr>
              <a:t>. Відкриється перелік джерел, зображений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E2D18F-C376-4922-8D62-54DFFBCD6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320" y="1821082"/>
            <a:ext cx="5100161" cy="471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37CCED5-B56E-4D53-999F-925B210A21E6}"/>
              </a:ext>
            </a:extLst>
          </p:cNvPr>
          <p:cNvSpPr/>
          <p:nvPr/>
        </p:nvSpPr>
        <p:spPr>
          <a:xfrm>
            <a:off x="7010778" y="2695990"/>
            <a:ext cx="1239142" cy="9743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B4753A45-0823-4748-BBA2-7D322E20DDC8}"/>
              </a:ext>
            </a:extLst>
          </p:cNvPr>
          <p:cNvSpPr/>
          <p:nvPr/>
        </p:nvSpPr>
        <p:spPr>
          <a:xfrm rot="18900000">
            <a:off x="7863044" y="213351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EDFB718C-B020-4178-8DF4-3A1574E2D9E1}"/>
              </a:ext>
            </a:extLst>
          </p:cNvPr>
          <p:cNvSpPr/>
          <p:nvPr/>
        </p:nvSpPr>
        <p:spPr>
          <a:xfrm>
            <a:off x="7028558" y="4195753"/>
            <a:ext cx="2599312" cy="6277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xmlns="" id="{0C4D7EBF-7D80-46AA-9FD5-5D2C4CC437AE}"/>
              </a:ext>
            </a:extLst>
          </p:cNvPr>
          <p:cNvSpPr/>
          <p:nvPr/>
        </p:nvSpPr>
        <p:spPr>
          <a:xfrm rot="18900000">
            <a:off x="8263870" y="358470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C7A427-EB68-4507-BAEA-DCBA2C2F9B70}"/>
              </a:ext>
            </a:extLst>
          </p:cNvPr>
          <p:cNvSpPr txBox="1"/>
          <p:nvPr/>
        </p:nvSpPr>
        <p:spPr>
          <a:xfrm>
            <a:off x="70929" y="182108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Оскільки виконується імпорт об'єктів із однієї БД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в іншу БД </a:t>
            </a:r>
            <a:r>
              <a:rPr lang="en-US" sz="2800" b="1" i="1" kern="0" dirty="0">
                <a:solidFill>
                  <a:srgbClr val="FFFF00"/>
                </a:solidFill>
              </a:rPr>
              <a:t>Access 2016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натискаємо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57746C-0E6B-4CCC-B4F0-25704D56C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72" y="2927286"/>
            <a:ext cx="6979600" cy="3747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574E4A-F283-4C9B-AC39-60EAA033798C}"/>
              </a:ext>
            </a:extLst>
          </p:cNvPr>
          <p:cNvSpPr txBox="1"/>
          <p:nvPr/>
        </p:nvSpPr>
        <p:spPr>
          <a:xfrm>
            <a:off x="70928" y="2775189"/>
            <a:ext cx="4921486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600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кнопку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Відкриється перше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Майстра імпорту</a:t>
            </a:r>
            <a:r>
              <a:rPr lang="uk-UA" sz="2800" b="1" i="1" kern="0" dirty="0">
                <a:solidFill>
                  <a:schemeClr val="bg1"/>
                </a:solidFill>
              </a:rPr>
              <a:t>, зображене на рисунку.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C7A427-EB68-4507-BAEA-DCBA2C2F9B70}"/>
              </a:ext>
            </a:extLst>
          </p:cNvPr>
          <p:cNvSpPr txBox="1"/>
          <p:nvPr/>
        </p:nvSpPr>
        <p:spPr>
          <a:xfrm>
            <a:off x="70929" y="1821082"/>
            <a:ext cx="758060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поле </a:t>
            </a:r>
            <a:r>
              <a:rPr lang="uk-UA" sz="2800" b="1" i="1" kern="0" dirty="0">
                <a:solidFill>
                  <a:srgbClr val="FFFF00"/>
                </a:solidFill>
              </a:rPr>
              <a:t>Ім'я файлу </a:t>
            </a:r>
            <a:r>
              <a:rPr lang="uk-UA" sz="2800" b="1" i="1" kern="0" dirty="0">
                <a:solidFill>
                  <a:schemeClr val="bg1"/>
                </a:solidFill>
              </a:rPr>
              <a:t>цього вікна можна ввести повне ім'я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 бази-джерела. Можна також скористатися кнопкою </a:t>
            </a:r>
            <a:r>
              <a:rPr lang="uk-UA" sz="2800" b="1" i="1" kern="0" dirty="0">
                <a:solidFill>
                  <a:srgbClr val="FFFF00"/>
                </a:solidFill>
              </a:rPr>
              <a:t>Огляд... </a:t>
            </a:r>
            <a:r>
              <a:rPr lang="uk-UA" sz="2800" b="1" i="1" kern="0" dirty="0">
                <a:solidFill>
                  <a:schemeClr val="bg1"/>
                </a:solidFill>
              </a:rPr>
              <a:t>і вибрати файл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Скористаємося кнопкою </a:t>
            </a:r>
            <a:r>
              <a:rPr lang="uk-UA" sz="2800" b="1" i="1" kern="0" dirty="0">
                <a:solidFill>
                  <a:srgbClr val="FFFF00"/>
                </a:solidFill>
              </a:rPr>
              <a:t>Огляд... </a:t>
            </a:r>
            <a:r>
              <a:rPr lang="uk-UA" sz="2800" b="1" i="1" kern="0" dirty="0">
                <a:solidFill>
                  <a:schemeClr val="bg1"/>
                </a:solidFill>
              </a:rPr>
              <a:t>і знайдемо ім'я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вмикаємо перемикач </a:t>
            </a:r>
            <a:r>
              <a:rPr lang="uk-UA" sz="2800" b="1" i="1" kern="0" dirty="0">
                <a:solidFill>
                  <a:srgbClr val="FFFF00"/>
                </a:solidFill>
              </a:rPr>
              <a:t>Імпортувати таблиці, запити... </a:t>
            </a:r>
            <a:r>
              <a:rPr lang="uk-UA" sz="2800" b="1" i="1" kern="0" dirty="0">
                <a:solidFill>
                  <a:schemeClr val="bg1"/>
                </a:solidFill>
              </a:rPr>
              <a:t>і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3F376A-1574-480C-BF3F-B632058A5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960" y="1805389"/>
            <a:ext cx="3939395" cy="4416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88145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C7A427-EB68-4507-BAEA-DCBA2C2F9B70}"/>
              </a:ext>
            </a:extLst>
          </p:cNvPr>
          <p:cNvSpPr txBox="1"/>
          <p:nvPr/>
        </p:nvSpPr>
        <p:spPr>
          <a:xfrm>
            <a:off x="70929" y="1505776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Відкриється вікно </a:t>
            </a:r>
            <a:r>
              <a:rPr lang="uk-UA" sz="2800" b="1" i="1" kern="0" dirty="0">
                <a:solidFill>
                  <a:srgbClr val="FFFF00"/>
                </a:solidFill>
              </a:rPr>
              <a:t>Імпортувати об'єкти</a:t>
            </a:r>
            <a:r>
              <a:rPr lang="uk-UA" sz="2800" b="1" i="1" kern="0" dirty="0">
                <a:solidFill>
                  <a:schemeClr val="bg1"/>
                </a:solidFill>
              </a:rPr>
              <a:t>, зображене на рисунку.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01D610-5955-4530-B6B4-ED99DA0C6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86" y="2560982"/>
            <a:ext cx="5795485" cy="310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4B669A-6A8C-4DAE-841A-1873B6AF4520}"/>
              </a:ext>
            </a:extLst>
          </p:cNvPr>
          <p:cNvSpPr txBox="1"/>
          <p:nvPr/>
        </p:nvSpPr>
        <p:spPr>
          <a:xfrm>
            <a:off x="70929" y="2560982"/>
            <a:ext cx="6161705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цьому вікні розміщені вкладки об'єктів бази-джерела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chemeClr val="bg1"/>
                </a:solidFill>
              </a:rPr>
              <a:t> обираємо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КАДРИ</a:t>
            </a:r>
            <a:r>
              <a:rPr lang="uk-UA" sz="2800" b="1" i="1" kern="0" dirty="0">
                <a:solidFill>
                  <a:schemeClr val="bg1"/>
                </a:solidFill>
              </a:rPr>
              <a:t>, для чого встановлюємо курсор на її імені й натискаємо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CFB417-5AE2-4367-BB37-D5E8720BDEF2}"/>
              </a:ext>
            </a:extLst>
          </p:cNvPr>
          <p:cNvSpPr txBox="1"/>
          <p:nvPr/>
        </p:nvSpPr>
        <p:spPr>
          <a:xfrm>
            <a:off x="70929" y="5669525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кнопку миші. Потім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Запити</a:t>
            </a:r>
            <a:r>
              <a:rPr lang="uk-UA" sz="2800" b="1" i="1" kern="0" dirty="0">
                <a:solidFill>
                  <a:schemeClr val="bg1"/>
                </a:solidFill>
              </a:rPr>
              <a:t> обираємо </a:t>
            </a:r>
            <a:r>
              <a:rPr lang="uk-UA" sz="2800" b="1" i="1" kern="0" dirty="0">
                <a:solidFill>
                  <a:srgbClr val="FFFF00"/>
                </a:solidFill>
              </a:rPr>
              <a:t>Запит_1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7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Імпорт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C7A427-EB68-4507-BAEA-DCBA2C2F9B70}"/>
              </a:ext>
            </a:extLst>
          </p:cNvPr>
          <p:cNvSpPr txBox="1"/>
          <p:nvPr/>
        </p:nvSpPr>
        <p:spPr>
          <a:xfrm>
            <a:off x="70929" y="1821082"/>
            <a:ext cx="6025071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налаштувати деякі параметри імпортування обраних об'єктів. Для цього натиснемо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Параметри&gt;&gt;</a:t>
            </a:r>
            <a:r>
              <a:rPr lang="uk-UA" sz="2800" b="1" i="1" kern="0" dirty="0">
                <a:solidFill>
                  <a:schemeClr val="bg1"/>
                </a:solidFill>
              </a:rPr>
              <a:t>. У результаті у вікні відобразиться область налаштування параметрів імпорту.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81DBB9-C2A3-4015-BB3B-87211EC18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43" y="1821082"/>
            <a:ext cx="5724525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B37FDE3-C06F-4B2A-882C-E3592957B0F4}"/>
              </a:ext>
            </a:extLst>
          </p:cNvPr>
          <p:cNvSpPr/>
          <p:nvPr/>
        </p:nvSpPr>
        <p:spPr>
          <a:xfrm>
            <a:off x="10224642" y="4088524"/>
            <a:ext cx="1625704" cy="3285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3FD40CBB-A681-4BD6-919B-AE31507A2B5E}"/>
              </a:ext>
            </a:extLst>
          </p:cNvPr>
          <p:cNvSpPr/>
          <p:nvPr/>
        </p:nvSpPr>
        <p:spPr>
          <a:xfrm rot="18900000">
            <a:off x="10749523" y="344604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633" y="6372225"/>
            <a:ext cx="4632783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209589</TotalTime>
  <Words>737</Words>
  <Application>Microsoft Office PowerPoint</Application>
  <PresentationFormat>Произвольный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Імпорт об’єктів з однієї бази даних в іншу</vt:lpstr>
      <vt:lpstr>Запитання для самоперевірки знань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996</cp:revision>
  <dcterms:created xsi:type="dcterms:W3CDTF">2016-06-06T19:48:43Z</dcterms:created>
  <dcterms:modified xsi:type="dcterms:W3CDTF">2020-04-26T23:26:56Z</dcterms:modified>
</cp:coreProperties>
</file>