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975" r:id="rId3"/>
    <p:sldId id="1976" r:id="rId4"/>
    <p:sldId id="1977" r:id="rId5"/>
    <p:sldId id="1987" r:id="rId6"/>
    <p:sldId id="1988" r:id="rId7"/>
    <p:sldId id="1989" r:id="rId8"/>
    <p:sldId id="1990" r:id="rId9"/>
    <p:sldId id="1978" r:id="rId10"/>
    <p:sldId id="1354" r:id="rId11"/>
    <p:sldId id="643" r:id="rId12"/>
    <p:sldId id="261" r:id="rId13"/>
    <p:sldId id="304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0070C0"/>
    <a:srgbClr val="996600"/>
    <a:srgbClr val="FFFF00"/>
    <a:srgbClr val="19426B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7AC3CCA-C797-4891-BE02-D94E43425B78}" styleName="Помір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83" autoAdjust="0"/>
    <p:restoredTop sz="94660"/>
  </p:normalViewPr>
  <p:slideViewPr>
    <p:cSldViewPr snapToGrid="0">
      <p:cViewPr>
        <p:scale>
          <a:sx n="100" d="100"/>
          <a:sy n="100" d="100"/>
        </p:scale>
        <p:origin x="-756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8F7B198C-4D93-4D54-AE95-CB8EC82A8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3"/>
          <a:stretch/>
        </p:blipFill>
        <p:spPr>
          <a:xfrm>
            <a:off x="4005" y="0"/>
            <a:ext cx="4761672" cy="3761807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370286" y="3045082"/>
            <a:ext cx="2441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1</a:t>
            </a:r>
            <a:r>
              <a:rPr lang="uk-UA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0</a:t>
            </a: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(11)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545104" y="700372"/>
            <a:ext cx="948605" cy="527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1</a:t>
            </a:r>
            <a: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0</a:t>
            </a:r>
            <a:b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</a:br>
            <a: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(11)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27.04.2020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721028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Експорт об’єктів з однієї бази даних в іншу</a:t>
            </a:r>
            <a:endParaRPr lang="uk-UA" sz="48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6628518" y="5995387"/>
            <a:ext cx="5563482" cy="89514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33</a:t>
            </a: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xmlns="" id="{580DFE73-720E-4A26-9E42-EBC0A1B1646A}"/>
              </a:ext>
            </a:extLst>
          </p:cNvPr>
          <p:cNvGrpSpPr/>
          <p:nvPr/>
        </p:nvGrpSpPr>
        <p:grpSpPr>
          <a:xfrm>
            <a:off x="6562014" y="3662320"/>
            <a:ext cx="2314131" cy="2333067"/>
            <a:chOff x="4936414" y="2837275"/>
            <a:chExt cx="2545557" cy="2566387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xmlns="" id="{3488AA16-0965-45F7-A229-102143E754D5}"/>
                </a:ext>
              </a:extLst>
            </p:cNvPr>
            <p:cNvSpPr/>
            <p:nvPr/>
          </p:nvSpPr>
          <p:spPr>
            <a:xfrm>
              <a:off x="5009569" y="2909455"/>
              <a:ext cx="2453008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Picture 2" descr="access, microsoft, ms, office, services, suite, windows icon">
              <a:extLst>
                <a:ext uri="{FF2B5EF4-FFF2-40B4-BE49-F238E27FC236}">
                  <a16:creationId xmlns:a16="http://schemas.microsoft.com/office/drawing/2014/main" xmlns="" id="{A0B84689-E109-4C27-99BC-05DBC26E65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51" t="11207" r="11875" b="11792"/>
            <a:stretch/>
          </p:blipFill>
          <p:spPr bwMode="auto">
            <a:xfrm>
              <a:off x="4936414" y="2837275"/>
              <a:ext cx="2545557" cy="256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database, document, export, from icon">
            <a:extLst>
              <a:ext uri="{FF2B5EF4-FFF2-40B4-BE49-F238E27FC236}">
                <a16:creationId xmlns:a16="http://schemas.microsoft.com/office/drawing/2014/main" xmlns="" id="{A6244887-E724-4B29-BD90-CD2E4B157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675" y="3617095"/>
            <a:ext cx="2469931" cy="246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372225"/>
            <a:ext cx="4705350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780" y="404250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для самоперевірки знань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541" y="241749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189294" y="717989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7.3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950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Скільки типів об'єктів можна одночасно експортувати в Access 2016? 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866" y="5022187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9850" y="2278064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Поясніть-призначення перемикача Лише визначення.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850" y="2933946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Поясніть порядок експортування таблиць із однієї БД в іншу.</a:t>
            </a:r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database&quot;">
            <a:extLst>
              <a:ext uri="{FF2B5EF4-FFF2-40B4-BE49-F238E27FC236}">
                <a16:creationId xmlns:a16="http://schemas.microsoft.com/office/drawing/2014/main" xmlns="" id="{BB3E6D09-37F1-4C16-9D51-6BF8A60C1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763" y="3989185"/>
            <a:ext cx="5939987" cy="261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372225"/>
            <a:ext cx="4705350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03" y="1272160"/>
            <a:ext cx="4659625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7.3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</a:t>
            </a:r>
            <a:r>
              <a:rPr kumimoji="0" lang="uk-UA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10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5-107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3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6372225"/>
            <a:ext cx="4705350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" y="1272160"/>
            <a:ext cx="4659626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57397"/>
              <a:gd name="adj2" fmla="val 1849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ru-RU" dirty="0"/>
              <a:t>107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xmlns="" id="{245D5766-B96E-4545-9CA4-E7EEC57F1C8C}"/>
              </a:ext>
            </a:extLst>
          </p:cNvPr>
          <p:cNvGrpSpPr/>
          <p:nvPr/>
        </p:nvGrpSpPr>
        <p:grpSpPr>
          <a:xfrm>
            <a:off x="6562014" y="3662320"/>
            <a:ext cx="2314131" cy="2333067"/>
            <a:chOff x="4936414" y="2837275"/>
            <a:chExt cx="2545557" cy="2566387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xmlns="" id="{1BFBEC8C-A65B-4BAC-A700-0AACF4C6327A}"/>
                </a:ext>
              </a:extLst>
            </p:cNvPr>
            <p:cNvSpPr/>
            <p:nvPr/>
          </p:nvSpPr>
          <p:spPr>
            <a:xfrm>
              <a:off x="5009569" y="2909455"/>
              <a:ext cx="2453008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Picture 2" descr="access, microsoft, ms, office, services, suite, windows icon">
              <a:extLst>
                <a:ext uri="{FF2B5EF4-FFF2-40B4-BE49-F238E27FC236}">
                  <a16:creationId xmlns:a16="http://schemas.microsoft.com/office/drawing/2014/main" xmlns="" id="{E5DBC456-9D98-499F-8576-7AD9DCB87E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51" t="11207" r="11875" b="11792"/>
            <a:stretch/>
          </p:blipFill>
          <p:spPr bwMode="auto">
            <a:xfrm>
              <a:off x="4936414" y="2837275"/>
              <a:ext cx="2545557" cy="256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ідзаголовок 2">
            <a:extLst>
              <a:ext uri="{FF2B5EF4-FFF2-40B4-BE49-F238E27FC236}">
                <a16:creationId xmlns:a16="http://schemas.microsoft.com/office/drawing/2014/main" xmlns="" id="{344007F2-3680-4034-9226-0551AEE1327D}"/>
              </a:ext>
            </a:extLst>
          </p:cNvPr>
          <p:cNvSpPr txBox="1">
            <a:spLocks/>
          </p:cNvSpPr>
          <p:nvPr/>
        </p:nvSpPr>
        <p:spPr>
          <a:xfrm>
            <a:off x="5032382" y="3184362"/>
            <a:ext cx="7138989" cy="403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2018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pic>
        <p:nvPicPr>
          <p:cNvPr id="10" name="Picture 2" descr="database, document, export, from icon">
            <a:extLst>
              <a:ext uri="{FF2B5EF4-FFF2-40B4-BE49-F238E27FC236}">
                <a16:creationId xmlns:a16="http://schemas.microsoft.com/office/drawing/2014/main" xmlns="" id="{622EFEB7-33D2-4DBD-BA74-DE9F91D06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675" y="3617095"/>
            <a:ext cx="2469931" cy="246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круглена прямокутна виноска 5"/>
          <p:cNvSpPr/>
          <p:nvPr/>
        </p:nvSpPr>
        <p:spPr>
          <a:xfrm>
            <a:off x="6628518" y="5995387"/>
            <a:ext cx="5563482" cy="89514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33</a:t>
            </a:r>
          </a:p>
        </p:txBody>
      </p:sp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Експорт об’єктів</a:t>
            </a:r>
            <a:br>
              <a:rPr lang="uk-UA" dirty="0"/>
            </a:br>
            <a:r>
              <a:rPr lang="uk-UA" dirty="0"/>
              <a:t>з однієї бази даних в іншу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Експортувати з однієї бази даних </a:t>
            </a:r>
            <a:r>
              <a:rPr lang="en-US" sz="2800" b="1" i="1" kern="0" dirty="0">
                <a:solidFill>
                  <a:srgbClr val="FFFF00"/>
                </a:solidFill>
              </a:rPr>
              <a:t>Access 2016 </a:t>
            </a:r>
            <a:r>
              <a:rPr lang="uk-UA" sz="2800" b="1" i="1" kern="0" dirty="0">
                <a:solidFill>
                  <a:schemeClr val="bg1"/>
                </a:solidFill>
              </a:rPr>
              <a:t>в іншу БД </a:t>
            </a:r>
            <a:r>
              <a:rPr lang="en-US" sz="2800" b="1" i="1" kern="0" dirty="0">
                <a:solidFill>
                  <a:srgbClr val="FFFF00"/>
                </a:solidFill>
              </a:rPr>
              <a:t>Access 2016 </a:t>
            </a:r>
            <a:r>
              <a:rPr lang="uk-UA" sz="2800" b="1" i="1" kern="0" dirty="0">
                <a:solidFill>
                  <a:schemeClr val="bg1"/>
                </a:solidFill>
              </a:rPr>
              <a:t>можна всі об'єкти: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65E079D-BF61-4BA2-B5F0-7CDF185865E7}"/>
              </a:ext>
            </a:extLst>
          </p:cNvPr>
          <p:cNvSpPr txBox="1"/>
          <p:nvPr/>
        </p:nvSpPr>
        <p:spPr>
          <a:xfrm>
            <a:off x="72008" y="3810889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процесі експортування в БД, у яку здійснюється експорт, створюється копія відповідних об'єктів. Правила експортування мало відрізняються від правил імпорту. Однак, на відміну від імпортування, експортувати можна лише об'єкти одного типу.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E710A0C8-74E4-4228-BB87-05697F2101D9}"/>
              </a:ext>
            </a:extLst>
          </p:cNvPr>
          <p:cNvSpPr/>
          <p:nvPr/>
        </p:nvSpPr>
        <p:spPr>
          <a:xfrm>
            <a:off x="72008" y="2286759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kern="0" dirty="0">
                <a:solidFill>
                  <a:schemeClr val="bg1"/>
                </a:solidFill>
              </a:rPr>
              <a:t>таблиці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xmlns="" id="{89BDCFFE-08C0-41B3-8CFE-5F2F7DAC1EB0}"/>
              </a:ext>
            </a:extLst>
          </p:cNvPr>
          <p:cNvSpPr/>
          <p:nvPr/>
        </p:nvSpPr>
        <p:spPr>
          <a:xfrm>
            <a:off x="3125138" y="2286759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запити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xmlns="" id="{336457EA-F7BF-40F3-8EC3-7C7E985CF741}"/>
              </a:ext>
            </a:extLst>
          </p:cNvPr>
          <p:cNvSpPr/>
          <p:nvPr/>
        </p:nvSpPr>
        <p:spPr>
          <a:xfrm>
            <a:off x="6178267" y="2286759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форми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xmlns="" id="{CC12396E-1387-4D6D-B833-8D76B4A2F1DD}"/>
              </a:ext>
            </a:extLst>
          </p:cNvPr>
          <p:cNvSpPr/>
          <p:nvPr/>
        </p:nvSpPr>
        <p:spPr>
          <a:xfrm>
            <a:off x="9229550" y="2288677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звіти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372225"/>
            <a:ext cx="4705350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49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6" grpId="0" animBg="1"/>
      <p:bldP spid="22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6372225"/>
            <a:ext cx="4705350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Експорт об’єктів</a:t>
            </a:r>
            <a:br>
              <a:rPr lang="uk-UA" dirty="0"/>
            </a:br>
            <a:r>
              <a:rPr lang="uk-UA" dirty="0"/>
              <a:t>з однієї бази даних в іншу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934007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Порядок і правила експортування розглянемо на прикладі експорту таблиці </a:t>
            </a:r>
            <a:r>
              <a:rPr lang="uk-UA" sz="2800" b="1" i="1" kern="0" dirty="0">
                <a:solidFill>
                  <a:srgbClr val="FFFF00"/>
                </a:solidFill>
              </a:rPr>
              <a:t>УЧНІ</a:t>
            </a:r>
            <a:r>
              <a:rPr lang="uk-UA" sz="2800" b="1" i="1" kern="0" dirty="0">
                <a:solidFill>
                  <a:schemeClr val="bg1"/>
                </a:solidFill>
              </a:rPr>
              <a:t> бази даних </a:t>
            </a:r>
            <a:r>
              <a:rPr lang="uk-UA" sz="2800" b="1" i="1" kern="0" dirty="0">
                <a:solidFill>
                  <a:srgbClr val="FFFF00"/>
                </a:solidFill>
              </a:rPr>
              <a:t>Школа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в базу даних </a:t>
            </a:r>
            <a:r>
              <a:rPr lang="en-US" sz="2800" b="1" i="1" kern="0" dirty="0" err="1">
                <a:solidFill>
                  <a:srgbClr val="FFFF00"/>
                </a:solidFill>
              </a:rPr>
              <a:t>atb</a:t>
            </a:r>
            <a:r>
              <a:rPr lang="en-US" sz="2800" b="1" i="1" kern="0" dirty="0">
                <a:solidFill>
                  <a:schemeClr val="bg1"/>
                </a:solidFill>
              </a:rPr>
              <a:t>. </a:t>
            </a:r>
            <a:r>
              <a:rPr lang="uk-UA" sz="2800" b="1" i="1" kern="0" dirty="0">
                <a:solidFill>
                  <a:schemeClr val="bg1"/>
                </a:solidFill>
              </a:rPr>
              <a:t>Отже, БД </a:t>
            </a:r>
            <a:r>
              <a:rPr lang="uk-UA" sz="2800" b="1" i="1" kern="0" dirty="0">
                <a:solidFill>
                  <a:srgbClr val="FFFF00"/>
                </a:solidFill>
              </a:rPr>
              <a:t>Школа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є джерелом.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85E14A1-A598-4B24-B6DA-B3321E36012A}"/>
              </a:ext>
            </a:extLst>
          </p:cNvPr>
          <p:cNvSpPr txBox="1"/>
          <p:nvPr/>
        </p:nvSpPr>
        <p:spPr>
          <a:xfrm>
            <a:off x="70929" y="2421195"/>
            <a:ext cx="12050142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Відкриваємо БД-джерело (Школа</a:t>
            </a:r>
            <a:r>
              <a:rPr lang="en-US" sz="2800" b="1" i="1" kern="0" dirty="0">
                <a:solidFill>
                  <a:schemeClr val="bg1"/>
                </a:solidFill>
              </a:rPr>
              <a:t>) </a:t>
            </a:r>
            <a:r>
              <a:rPr lang="uk-UA" sz="2800" b="1" i="1" kern="0" dirty="0">
                <a:solidFill>
                  <a:schemeClr val="bg1"/>
                </a:solidFill>
              </a:rPr>
              <a:t>та обираємо таблицю </a:t>
            </a:r>
            <a:r>
              <a:rPr lang="uk-UA" sz="2800" b="1" i="1" kern="0" dirty="0">
                <a:solidFill>
                  <a:srgbClr val="FFFF00"/>
                </a:solidFill>
              </a:rPr>
              <a:t>УЧНІ</a:t>
            </a:r>
            <a:r>
              <a:rPr lang="uk-UA" sz="2800" b="1" i="1" kern="0" dirty="0">
                <a:solidFill>
                  <a:schemeClr val="bg1"/>
                </a:solidFill>
              </a:rPr>
              <a:t> натисканням клавіші миші на її імені в області переходів.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Зовнішні дані </a:t>
            </a:r>
            <a:r>
              <a:rPr lang="uk-UA" sz="2800" b="1" i="1" kern="0" dirty="0">
                <a:solidFill>
                  <a:schemeClr val="bg1"/>
                </a:solidFill>
              </a:rPr>
              <a:t>в групі </a:t>
            </a:r>
            <a:r>
              <a:rPr lang="uk-UA" sz="2800" b="1" i="1" kern="0" dirty="0">
                <a:solidFill>
                  <a:srgbClr val="FFFF00"/>
                </a:solidFill>
              </a:rPr>
              <a:t>Експорт</a:t>
            </a:r>
            <a:r>
              <a:rPr lang="uk-UA" sz="2800" b="1" i="1" kern="0" dirty="0">
                <a:solidFill>
                  <a:schemeClr val="bg1"/>
                </a:solidFill>
              </a:rPr>
              <a:t> натискаємо кнопку </a:t>
            </a:r>
            <a:r>
              <a:rPr lang="en-US" sz="2800" b="1" i="1" kern="0" dirty="0">
                <a:solidFill>
                  <a:srgbClr val="FFFF00"/>
                </a:solidFill>
              </a:rPr>
              <a:t>Access</a:t>
            </a:r>
            <a:r>
              <a:rPr lang="en-US" sz="2800" b="1" i="1" kern="0" dirty="0">
                <a:solidFill>
                  <a:schemeClr val="bg1"/>
                </a:solidFill>
              </a:rPr>
              <a:t>. 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4B545C9-78B7-4193-9006-88443C18EA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4042"/>
          <a:stretch/>
        </p:blipFill>
        <p:spPr>
          <a:xfrm>
            <a:off x="266670" y="4349782"/>
            <a:ext cx="11658660" cy="2245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70446D16-9C0C-426B-B872-D423AD24DF83}"/>
              </a:ext>
            </a:extLst>
          </p:cNvPr>
          <p:cNvSpPr/>
          <p:nvPr/>
        </p:nvSpPr>
        <p:spPr>
          <a:xfrm>
            <a:off x="8990313" y="5293612"/>
            <a:ext cx="1154447" cy="32910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xmlns="" id="{3D0812DE-315E-4DAF-9F63-BC84EFD08A07}"/>
              </a:ext>
            </a:extLst>
          </p:cNvPr>
          <p:cNvSpPr/>
          <p:nvPr/>
        </p:nvSpPr>
        <p:spPr>
          <a:xfrm rot="18900000">
            <a:off x="9342474" y="4662213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85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372225"/>
            <a:ext cx="4705350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Експорт об’єктів</a:t>
            </a:r>
            <a:br>
              <a:rPr lang="uk-UA" dirty="0"/>
            </a:br>
            <a:r>
              <a:rPr lang="uk-UA" dirty="0"/>
              <a:t>з однієї бази даних в іншу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4D818BA-81BF-4BB4-9B49-BDD36814883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017A65C-805A-459E-8226-ACB2CD54A82B}"/>
              </a:ext>
            </a:extLst>
          </p:cNvPr>
          <p:cNvSpPr txBox="1"/>
          <p:nvPr/>
        </p:nvSpPr>
        <p:spPr>
          <a:xfrm>
            <a:off x="70929" y="1821082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Відкриється вікно, зображене на рисунку.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AB0DF78-4411-41AC-AA3B-216B6C1C6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975" y="2476933"/>
            <a:ext cx="8782050" cy="2495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EE4F97E-3132-40B4-9CD9-AF3DBEB861D5}"/>
              </a:ext>
            </a:extLst>
          </p:cNvPr>
          <p:cNvSpPr txBox="1"/>
          <p:nvPr/>
        </p:nvSpPr>
        <p:spPr>
          <a:xfrm>
            <a:off x="70929" y="5124099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Натискаємо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Огляд... </a:t>
            </a:r>
            <a:r>
              <a:rPr lang="uk-UA" sz="2800" b="1" i="1" kern="0" dirty="0">
                <a:solidFill>
                  <a:schemeClr val="bg1"/>
                </a:solidFill>
              </a:rPr>
              <a:t>і у вікні, що відкриється, знаходимо файл </a:t>
            </a:r>
            <a:r>
              <a:rPr lang="uk-UA" sz="2800" b="1" i="1" kern="0" dirty="0">
                <a:solidFill>
                  <a:srgbClr val="FFFF00"/>
                </a:solidFill>
              </a:rPr>
              <a:t>atb.accdb</a:t>
            </a:r>
            <a:r>
              <a:rPr lang="uk-UA" sz="2800" b="1" i="1" kern="0" dirty="0">
                <a:solidFill>
                  <a:schemeClr val="bg1"/>
                </a:solidFill>
              </a:rPr>
              <a:t>, вибираємо його й натискаємо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Зберегти</a:t>
            </a:r>
            <a:r>
              <a:rPr lang="uk-UA" sz="2800" b="1" i="1" kern="0" dirty="0">
                <a:solidFill>
                  <a:schemeClr val="bg1"/>
                </a:solidFill>
              </a:rPr>
              <a:t>. Натискаємо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0К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6504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Експорт об’єктів</a:t>
            </a:r>
            <a:br>
              <a:rPr lang="uk-UA" dirty="0"/>
            </a:br>
            <a:r>
              <a:rPr lang="uk-UA" dirty="0"/>
              <a:t>з однієї бази даних в іншу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4D818BA-81BF-4BB4-9B49-BDD36814883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017A65C-805A-459E-8226-ACB2CD54A82B}"/>
              </a:ext>
            </a:extLst>
          </p:cNvPr>
          <p:cNvSpPr txBox="1"/>
          <p:nvPr/>
        </p:nvSpPr>
        <p:spPr>
          <a:xfrm>
            <a:off x="70929" y="1821082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Відкриється вікно </a:t>
            </a:r>
            <a:r>
              <a:rPr lang="uk-UA" sz="2800" b="1" i="1" kern="0" dirty="0">
                <a:solidFill>
                  <a:srgbClr val="FFFF00"/>
                </a:solidFill>
              </a:rPr>
              <a:t>Експорт</a:t>
            </a:r>
            <a:r>
              <a:rPr lang="uk-UA" sz="2800" b="1" i="1" kern="0" dirty="0">
                <a:solidFill>
                  <a:schemeClr val="bg1"/>
                </a:solidFill>
              </a:rPr>
              <a:t>, зображене на рисунку.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C308D8D-1F03-4195-A74C-CB49F2A08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131" y="2521060"/>
            <a:ext cx="5056328" cy="3539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598F58D-7CFD-44E5-924C-5BA47C59A7BD}"/>
              </a:ext>
            </a:extLst>
          </p:cNvPr>
          <p:cNvSpPr txBox="1"/>
          <p:nvPr/>
        </p:nvSpPr>
        <p:spPr>
          <a:xfrm>
            <a:off x="70929" y="2521059"/>
            <a:ext cx="6645181" cy="31085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текстове поле цього вікна вводимо нову назву експортованої таблиці, наприклад, </a:t>
            </a:r>
            <a:r>
              <a:rPr lang="uk-UA" sz="2800" b="1" i="1" kern="0" dirty="0">
                <a:solidFill>
                  <a:srgbClr val="FFFF00"/>
                </a:solidFill>
              </a:rPr>
              <a:t>МОЇ УЧНІ </a:t>
            </a:r>
            <a:r>
              <a:rPr lang="uk-UA" sz="2800" b="1" i="1" kern="0" dirty="0">
                <a:solidFill>
                  <a:schemeClr val="bg1"/>
                </a:solidFill>
              </a:rPr>
              <a:t>(нову назву можна і не вводити, однак, щоб далі не було плутанини, краще її ввести).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6372225"/>
            <a:ext cx="4705350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58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372225"/>
            <a:ext cx="4705350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Експорт об’єктів</a:t>
            </a:r>
            <a:br>
              <a:rPr lang="uk-UA" dirty="0"/>
            </a:br>
            <a:r>
              <a:rPr lang="uk-UA" dirty="0"/>
              <a:t>з однієї бази даних в іншу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4D818BA-81BF-4BB4-9B49-BDD36814883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7C6B2E8-F704-40BC-A6E6-452A5BDDF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155" y="1821082"/>
            <a:ext cx="4980916" cy="3486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6AA5DA0-5F58-4846-B556-FE318D74CDD5}"/>
              </a:ext>
            </a:extLst>
          </p:cNvPr>
          <p:cNvSpPr txBox="1"/>
          <p:nvPr/>
        </p:nvSpPr>
        <p:spPr>
          <a:xfrm>
            <a:off x="70929" y="4223726"/>
            <a:ext cx="6886919" cy="2246769"/>
          </a:xfrm>
          <a:prstGeom prst="wedgeRectCallout">
            <a:avLst>
              <a:gd name="adj1" fmla="val 57305"/>
              <a:gd name="adj2" fmla="val -4509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800"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Якщо потрібно експортувати лише структуру таблиці, необхідно увімкнути перемикач </a:t>
            </a:r>
            <a:r>
              <a:rPr lang="uk-UA" sz="2800" b="1" i="1" kern="0" dirty="0">
                <a:solidFill>
                  <a:srgbClr val="FFFF00"/>
                </a:solidFill>
              </a:rPr>
              <a:t>Лише визначення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017A65C-805A-459E-8226-ACB2CD54A82B}"/>
              </a:ext>
            </a:extLst>
          </p:cNvPr>
          <p:cNvSpPr txBox="1"/>
          <p:nvPr/>
        </p:nvSpPr>
        <p:spPr>
          <a:xfrm>
            <a:off x="70929" y="1821082"/>
            <a:ext cx="6886919" cy="1815882"/>
          </a:xfrm>
          <a:prstGeom prst="wedgeRectCallout">
            <a:avLst>
              <a:gd name="adj1" fmla="val 57000"/>
              <a:gd name="adj2" fmla="val 6828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800"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експортування структури таблиці і її даних використовуємо перемикач </a:t>
            </a:r>
            <a:r>
              <a:rPr lang="uk-UA" sz="2800" b="1" i="1" kern="0" dirty="0">
                <a:solidFill>
                  <a:srgbClr val="FFFF00"/>
                </a:solidFill>
              </a:rPr>
              <a:t>Визначення та дані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569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372225"/>
            <a:ext cx="4705350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Експорт об’єктів</a:t>
            </a:r>
            <a:br>
              <a:rPr lang="uk-UA" dirty="0"/>
            </a:br>
            <a:r>
              <a:rPr lang="uk-UA" dirty="0"/>
              <a:t>з однієї бази даних в іншу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4D818BA-81BF-4BB4-9B49-BDD36814883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017A65C-805A-459E-8226-ACB2CD54A82B}"/>
              </a:ext>
            </a:extLst>
          </p:cNvPr>
          <p:cNvSpPr txBox="1"/>
          <p:nvPr/>
        </p:nvSpPr>
        <p:spPr>
          <a:xfrm>
            <a:off x="70929" y="1821082"/>
            <a:ext cx="12050142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початку експортування натискаємо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ОК</a:t>
            </a:r>
            <a:r>
              <a:rPr lang="uk-UA" sz="2800" b="1" i="1" kern="0" dirty="0">
                <a:solidFill>
                  <a:schemeClr val="bg1"/>
                </a:solidFill>
              </a:rPr>
              <a:t>. Якщо під час експорту виникають деякі проблеми, відповідні повідомлення виводяться на екран. Наприклад, якщо виявиться, що в базі-приймачі вже є об'єкт із таким самим іменем, буде виведена рекомендація ввести нове ім'я або змінити об'єкт.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BB16A86-0FD6-4434-8868-19C4E50DB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012" y="4599837"/>
            <a:ext cx="9705975" cy="166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191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6372225"/>
            <a:ext cx="4705350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Експорт об’єктів</a:t>
            </a:r>
            <a:br>
              <a:rPr lang="uk-UA" dirty="0"/>
            </a:br>
            <a:r>
              <a:rPr lang="uk-UA" dirty="0"/>
              <a:t>з однієї бази даних в іншу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4D818BA-81BF-4BB4-9B49-BDD368148838}"/>
              </a:ext>
            </a:extLst>
          </p:cNvPr>
          <p:cNvSpPr txBox="1"/>
          <p:nvPr/>
        </p:nvSpPr>
        <p:spPr>
          <a:xfrm>
            <a:off x="72008" y="8919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017A65C-805A-459E-8226-ACB2CD54A82B}"/>
              </a:ext>
            </a:extLst>
          </p:cNvPr>
          <p:cNvSpPr txBox="1"/>
          <p:nvPr/>
        </p:nvSpPr>
        <p:spPr>
          <a:xfrm>
            <a:off x="70929" y="1516282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Після успішного експортування відкриється вікно, зображене на рисунку.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3960554-E7B5-4354-A4FF-676F226F5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807" y="2571488"/>
            <a:ext cx="8514385" cy="2594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142CB76-C662-4893-B808-D004AA856566}"/>
              </a:ext>
            </a:extLst>
          </p:cNvPr>
          <p:cNvSpPr txBox="1"/>
          <p:nvPr/>
        </p:nvSpPr>
        <p:spPr>
          <a:xfrm>
            <a:off x="1567543" y="5306292"/>
            <a:ext cx="10554607" cy="1384995"/>
          </a:xfrm>
          <a:prstGeom prst="wedgeRectCallout">
            <a:avLst>
              <a:gd name="adj1" fmla="val -41645"/>
              <a:gd name="adj2" fmla="val -11204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є потреба зберегти етапи експортування, то слід увімкнути прапорець </a:t>
            </a:r>
            <a:r>
              <a:rPr lang="uk-UA" sz="2800" b="1" i="1" kern="0" dirty="0">
                <a:solidFill>
                  <a:srgbClr val="FFFF00"/>
                </a:solidFill>
              </a:rPr>
              <a:t>Зберегти етапи експортування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0" name="Picture 2" descr="attention, notice, warning icon">
            <a:extLst>
              <a:ext uri="{FF2B5EF4-FFF2-40B4-BE49-F238E27FC236}">
                <a16:creationId xmlns:a16="http://schemas.microsoft.com/office/drawing/2014/main" xmlns="" id="{B628A31F-FAAC-44A0-8B6C-909FB39AB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5281101"/>
            <a:ext cx="1349130" cy="13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8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372225"/>
            <a:ext cx="4705350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Експорт об’єктів</a:t>
            </a:r>
            <a:br>
              <a:rPr lang="uk-UA" dirty="0"/>
            </a:br>
            <a:r>
              <a:rPr lang="uk-UA" dirty="0"/>
              <a:t>з однієї бази даних в іншу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Ім'я таблиці </a:t>
            </a:r>
            <a:r>
              <a:rPr lang="uk-UA" sz="2800" b="1" i="1" kern="0" dirty="0">
                <a:solidFill>
                  <a:srgbClr val="FFFF00"/>
                </a:solidFill>
              </a:rPr>
              <a:t>МОЇ УЧНІ </a:t>
            </a:r>
            <a:r>
              <a:rPr lang="uk-UA" sz="2800" b="1" i="1" kern="0" dirty="0">
                <a:solidFill>
                  <a:schemeClr val="bg1"/>
                </a:solidFill>
              </a:rPr>
              <a:t>з'явиться в області переходів бази даних </a:t>
            </a:r>
            <a:r>
              <a:rPr lang="en-US" sz="2800" b="1" i="1" kern="0" dirty="0" err="1">
                <a:solidFill>
                  <a:srgbClr val="FFFF00"/>
                </a:solidFill>
              </a:rPr>
              <a:t>atb</a:t>
            </a:r>
            <a:r>
              <a:rPr lang="en-US" sz="2800" b="1" i="1" kern="0" dirty="0">
                <a:solidFill>
                  <a:schemeClr val="bg1"/>
                </a:solidFill>
              </a:rPr>
              <a:t>. </a:t>
            </a:r>
            <a:r>
              <a:rPr lang="uk-UA" sz="2800" b="1" i="1" kern="0" dirty="0">
                <a:solidFill>
                  <a:schemeClr val="bg1"/>
                </a:solidFill>
              </a:rPr>
              <a:t>Якщо відкрити цю таблицю, то можна переконатися, що її вміст повністю збігається зі вмістом таблиці УЧНІ бази даних </a:t>
            </a:r>
            <a:r>
              <a:rPr lang="uk-UA" sz="2800" b="1" i="1" kern="0" dirty="0">
                <a:solidFill>
                  <a:srgbClr val="FFFF00"/>
                </a:solidFill>
              </a:rPr>
              <a:t>Школа</a:t>
            </a:r>
            <a:r>
              <a:rPr lang="en-US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1C64D43-314E-4562-BA34-9F6D7702F5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46164"/>
          <a:stretch/>
        </p:blipFill>
        <p:spPr>
          <a:xfrm>
            <a:off x="763251" y="3098325"/>
            <a:ext cx="10665497" cy="3522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254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210213</TotalTime>
  <Words>460</Words>
  <Application>Microsoft Office PowerPoint</Application>
  <PresentationFormat>Произвольный</PresentationFormat>
  <Paragraphs>58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Експорт об’єктів з однієї бази даних в іншу</vt:lpstr>
      <vt:lpstr>Експорт об’єктів з однієї бази даних в іншу</vt:lpstr>
      <vt:lpstr>Експорт об’єктів з однієї бази даних в іншу</vt:lpstr>
      <vt:lpstr>Експорт об’єктів з однієї бази даних в іншу</vt:lpstr>
      <vt:lpstr>Експорт об’єктів з однієї бази даних в іншу</vt:lpstr>
      <vt:lpstr>Експорт об’єктів з однієї бази даних в іншу</vt:lpstr>
      <vt:lpstr>Експорт об’єктів з однієї бази даних в іншу</vt:lpstr>
      <vt:lpstr>Експорт об’єктів з однієї бази даних в іншу</vt:lpstr>
      <vt:lpstr>Експорт об’єктів з однієї бази даних в іншу</vt:lpstr>
      <vt:lpstr>Запитання для самоперевірки знань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User</cp:lastModifiedBy>
  <cp:revision>1005</cp:revision>
  <dcterms:created xsi:type="dcterms:W3CDTF">2016-06-06T19:48:43Z</dcterms:created>
  <dcterms:modified xsi:type="dcterms:W3CDTF">2020-04-26T23:29:10Z</dcterms:modified>
</cp:coreProperties>
</file>