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4" r:id="rId7"/>
    <p:sldId id="263" r:id="rId8"/>
    <p:sldId id="265" r:id="rId9"/>
    <p:sldId id="266" r:id="rId10"/>
    <p:sldId id="267" r:id="rId11"/>
    <p:sldId id="268" r:id="rId12"/>
    <p:sldId id="270" r:id="rId13"/>
    <p:sldId id="272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napVertSplitter="1" vertBarState="minimized" horzBarState="maximized">
    <p:restoredLeft sz="34559" autoAdjust="0"/>
    <p:restoredTop sz="86380" autoAdjust="0"/>
  </p:normalViewPr>
  <p:slideViewPr>
    <p:cSldViewPr snapToGrid="0">
      <p:cViewPr varScale="1">
        <p:scale>
          <a:sx n="73" d="100"/>
          <a:sy n="73" d="100"/>
        </p:scale>
        <p:origin x="-1236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0C3F-DF69-4034-803E-88F420C7D071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BB0-6803-479B-A027-398A12F922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0210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0C3F-DF69-4034-803E-88F420C7D071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BB0-6803-479B-A027-398A12F922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895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0C3F-DF69-4034-803E-88F420C7D071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BB0-6803-479B-A027-398A12F922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5764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0C3F-DF69-4034-803E-88F420C7D071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BB0-6803-479B-A027-398A12F922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394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0C3F-DF69-4034-803E-88F420C7D071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BB0-6803-479B-A027-398A12F922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565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0C3F-DF69-4034-803E-88F420C7D071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BB0-6803-479B-A027-398A12F922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0020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0C3F-DF69-4034-803E-88F420C7D071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BB0-6803-479B-A027-398A12F922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024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0C3F-DF69-4034-803E-88F420C7D071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BB0-6803-479B-A027-398A12F922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245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0C3F-DF69-4034-803E-88F420C7D071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BB0-6803-479B-A027-398A12F922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8727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0C3F-DF69-4034-803E-88F420C7D071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BB0-6803-479B-A027-398A12F922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0862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0C3F-DF69-4034-803E-88F420C7D071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BB0-6803-479B-A027-398A12F922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339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10C3F-DF69-4034-803E-88F420C7D071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59BB0-6803-479B-A027-398A12F922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3432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serg-klymenko.narod.ru/Kyiv/Kyiv.YaroslawWall/IMG_2094.htm" TargetMode="Externa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8625" y="1290227"/>
            <a:ext cx="80989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obster" panose="02000506000000020003" pitchFamily="2" charset="0"/>
                <a:cs typeface="Leelawadee UI Semilight" panose="020B0402040204020203" pitchFamily="34" charset="-34"/>
              </a:rPr>
              <a:t>Максим Рильський. </a:t>
            </a:r>
          </a:p>
          <a:p>
            <a:pPr algn="ctr"/>
            <a:r>
              <a:rPr lang="uk-UA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obster" panose="02000506000000020003" pitchFamily="2" charset="0"/>
                <a:cs typeface="Leelawadee UI Semilight" panose="020B0402040204020203" pitchFamily="34" charset="-34"/>
              </a:rPr>
              <a:t>Вміння  поета бачи­ти красу природи і створювати прекрасне засобами поетичної мови. 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  <a:latin typeface="Lobster" panose="02000506000000020003" pitchFamily="2" charset="0"/>
              <a:cs typeface="Leelawadee UI Semilight" panose="020B0402040204020203" pitchFamily="34" charset="-34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2673"/>
          <a:stretch/>
        </p:blipFill>
        <p:spPr>
          <a:xfrm>
            <a:off x="391885" y="1098663"/>
            <a:ext cx="3501410" cy="424928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0" y="0"/>
            <a:ext cx="12192000" cy="6897787"/>
            <a:chOff x="0" y="0"/>
            <a:chExt cx="12192000" cy="6897787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318920"/>
              <a:ext cx="2103124" cy="1578867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0088876" y="0"/>
              <a:ext cx="2103124" cy="15788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32364576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314" y="275771"/>
            <a:ext cx="113066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i="1" dirty="0"/>
              <a:t>Помер Максим Рильський після тяжкої хвороби 24 липня 1964р. Похований на Байковому кладовищі.</a:t>
            </a:r>
            <a:endParaRPr lang="ru-RU" sz="2000" i="1" dirty="0"/>
          </a:p>
          <a:p>
            <a:pPr algn="just"/>
            <a:r>
              <a:rPr lang="uk-UA" sz="2000" i="1" dirty="0"/>
              <a:t>У 1965 році на честь Максима Рильського було названо вулицю в Києві, на якій він жив і працював, а його будинок наразі є літературно-меморіальним музеєм.</a:t>
            </a:r>
            <a:endParaRPr lang="ru-RU" sz="2000" i="1" dirty="0"/>
          </a:p>
          <a:p>
            <a:pPr algn="just"/>
            <a:endParaRPr lang="ru-RU" sz="2000" i="1" dirty="0"/>
          </a:p>
        </p:txBody>
      </p:sp>
      <p:pic>
        <p:nvPicPr>
          <p:cNvPr id="5122" name="Picture 2" descr="Пов’язане зображенн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732" y="1480455"/>
            <a:ext cx="6202439" cy="46518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5732" y="6132284"/>
            <a:ext cx="62024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Літературно-меморіальний музей Максима Рильського</a:t>
            </a:r>
            <a:endParaRPr lang="ru-RU" dirty="0"/>
          </a:p>
        </p:txBody>
      </p:sp>
      <p:pic>
        <p:nvPicPr>
          <p:cNvPr id="5126" name="Picture 6" descr="Результат пошуку зображень за запитом &quot;Рильський байкове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0629" y="1146628"/>
            <a:ext cx="3689349" cy="49191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50629" y="6065760"/>
            <a:ext cx="368934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Могила  Рильського </a:t>
            </a:r>
          </a:p>
          <a:p>
            <a:pPr algn="ctr"/>
            <a:r>
              <a:rPr lang="uk-UA" dirty="0"/>
              <a:t>на Байковому кладовищі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8910470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92686" y="302359"/>
            <a:ext cx="505097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/>
              <a:t>Дощ</a:t>
            </a:r>
            <a:r>
              <a:rPr lang="ru-RU" sz="2800" b="1" i="1" dirty="0"/>
              <a:t>   </a:t>
            </a:r>
          </a:p>
          <a:p>
            <a:endParaRPr lang="ru-RU" sz="2800" b="1" i="1" dirty="0"/>
          </a:p>
          <a:p>
            <a:r>
              <a:rPr lang="ru-RU" sz="2800" b="1" i="1" dirty="0" err="1"/>
              <a:t>Благодатний</a:t>
            </a:r>
            <a:r>
              <a:rPr lang="ru-RU" sz="2800" b="1" i="1" dirty="0"/>
              <a:t>, </a:t>
            </a:r>
            <a:r>
              <a:rPr lang="ru-RU" sz="2800" b="1" i="1" dirty="0" err="1"/>
              <a:t>довгожданий</a:t>
            </a:r>
            <a:r>
              <a:rPr lang="ru-RU" sz="2800" b="1" i="1" dirty="0"/>
              <a:t>, </a:t>
            </a:r>
          </a:p>
          <a:p>
            <a:r>
              <a:rPr lang="ru-RU" sz="2800" b="1" i="1" dirty="0" err="1"/>
              <a:t>Дивним</a:t>
            </a:r>
            <a:r>
              <a:rPr lang="ru-RU" sz="2800" b="1" i="1" dirty="0"/>
              <a:t> </a:t>
            </a:r>
            <a:r>
              <a:rPr lang="ru-RU" sz="2800" b="1" i="1" dirty="0" err="1"/>
              <a:t>сяйвом</a:t>
            </a:r>
            <a:r>
              <a:rPr lang="ru-RU" sz="2800" b="1" i="1" dirty="0"/>
              <a:t> </a:t>
            </a:r>
            <a:r>
              <a:rPr lang="ru-RU" sz="2800" b="1" i="1" dirty="0" err="1"/>
              <a:t>осіянний</a:t>
            </a:r>
            <a:r>
              <a:rPr lang="ru-RU" sz="2800" b="1" i="1" dirty="0"/>
              <a:t>, </a:t>
            </a:r>
          </a:p>
          <a:p>
            <a:r>
              <a:rPr lang="ru-RU" sz="2800" b="1" i="1" dirty="0" err="1"/>
              <a:t>Золотий</a:t>
            </a:r>
            <a:r>
              <a:rPr lang="ru-RU" sz="2800" b="1" i="1" dirty="0"/>
              <a:t> </a:t>
            </a:r>
            <a:r>
              <a:rPr lang="ru-RU" sz="2800" b="1" i="1" dirty="0" err="1"/>
              <a:t>вечірній</a:t>
            </a:r>
            <a:r>
              <a:rPr lang="ru-RU" sz="2800" b="1" i="1" dirty="0"/>
              <a:t> </a:t>
            </a:r>
            <a:r>
              <a:rPr lang="ru-RU" sz="2800" b="1" i="1" dirty="0" err="1"/>
              <a:t>гість</a:t>
            </a:r>
            <a:r>
              <a:rPr lang="ru-RU" sz="2800" b="1" i="1" dirty="0"/>
              <a:t> </a:t>
            </a:r>
          </a:p>
          <a:p>
            <a:r>
              <a:rPr lang="ru-RU" sz="2800" b="1" i="1" dirty="0"/>
              <a:t>Впав </a:t>
            </a:r>
            <a:r>
              <a:rPr lang="ru-RU" sz="2800" b="1" i="1" dirty="0" err="1"/>
              <a:t>бадьоро</a:t>
            </a:r>
            <a:r>
              <a:rPr lang="ru-RU" sz="2800" b="1" i="1" dirty="0"/>
              <a:t>, </a:t>
            </a:r>
            <a:r>
              <a:rPr lang="ru-RU" sz="2800" b="1" i="1" dirty="0" err="1"/>
              <a:t>свіжо</a:t>
            </a:r>
            <a:r>
              <a:rPr lang="ru-RU" sz="2800" b="1" i="1" dirty="0"/>
              <a:t>, </a:t>
            </a:r>
            <a:r>
              <a:rPr lang="ru-RU" sz="2800" b="1" i="1" dirty="0" err="1"/>
              <a:t>дзвінко</a:t>
            </a:r>
            <a:r>
              <a:rPr lang="ru-RU" sz="2800" b="1" i="1" dirty="0"/>
              <a:t> </a:t>
            </a:r>
          </a:p>
          <a:p>
            <a:r>
              <a:rPr lang="ru-RU" sz="2800" b="1" i="1" dirty="0"/>
              <a:t>На </a:t>
            </a:r>
            <a:r>
              <a:rPr lang="ru-RU" sz="2800" b="1" i="1" dirty="0" err="1"/>
              <a:t>закурені</a:t>
            </a:r>
            <a:r>
              <a:rPr lang="ru-RU" sz="2800" b="1" i="1" dirty="0"/>
              <a:t> </a:t>
            </a:r>
            <a:r>
              <a:rPr lang="ru-RU" sz="2800" b="1" i="1" dirty="0" err="1"/>
              <a:t>будинки</a:t>
            </a:r>
            <a:r>
              <a:rPr lang="ru-RU" sz="2800" b="1" i="1" dirty="0"/>
              <a:t> </a:t>
            </a:r>
          </a:p>
          <a:p>
            <a:r>
              <a:rPr lang="ru-RU" sz="2800" b="1" i="1" dirty="0" err="1"/>
              <a:t>Зголоднілих</a:t>
            </a:r>
            <a:r>
              <a:rPr lang="ru-RU" sz="2800" b="1" i="1" dirty="0"/>
              <a:t> </a:t>
            </a:r>
            <a:r>
              <a:rPr lang="ru-RU" sz="2800" b="1" i="1" dirty="0" err="1"/>
              <a:t>передмість</a:t>
            </a:r>
            <a:r>
              <a:rPr lang="ru-RU" sz="2800" b="1" i="1" dirty="0"/>
              <a:t>. </a:t>
            </a:r>
          </a:p>
          <a:p>
            <a:r>
              <a:rPr lang="ru-RU" sz="2800" b="1" i="1" dirty="0" err="1"/>
              <a:t>Відкривай</a:t>
            </a:r>
            <a:r>
              <a:rPr lang="ru-RU" sz="2800" b="1" i="1" dirty="0"/>
              <a:t> </a:t>
            </a:r>
            <a:r>
              <a:rPr lang="ru-RU" sz="2800" b="1" i="1" dirty="0" err="1"/>
              <a:t>гарячі</a:t>
            </a:r>
            <a:r>
              <a:rPr lang="ru-RU" sz="2800" b="1" i="1" dirty="0"/>
              <a:t> груди, </a:t>
            </a:r>
          </a:p>
          <a:p>
            <a:r>
              <a:rPr lang="ru-RU" sz="2800" b="1" i="1" dirty="0" err="1"/>
              <a:t>Мати</a:t>
            </a:r>
            <a:r>
              <a:rPr lang="ru-RU" sz="2800" b="1" i="1" dirty="0"/>
              <a:t> земле! </a:t>
            </a:r>
            <a:r>
              <a:rPr lang="ru-RU" sz="2800" b="1" i="1" dirty="0" err="1"/>
              <a:t>Дощ</a:t>
            </a:r>
            <a:r>
              <a:rPr lang="ru-RU" sz="2800" b="1" i="1" dirty="0"/>
              <a:t> остудить, </a:t>
            </a:r>
          </a:p>
          <a:p>
            <a:r>
              <a:rPr lang="ru-RU" sz="2800" b="1" i="1" dirty="0"/>
              <a:t>Оживить і </a:t>
            </a:r>
            <a:r>
              <a:rPr lang="ru-RU" sz="2800" b="1" i="1" dirty="0" err="1"/>
              <a:t>запліднить</a:t>
            </a:r>
            <a:r>
              <a:rPr lang="ru-RU" sz="2800" b="1" i="1" dirty="0"/>
              <a:t>,— </a:t>
            </a:r>
          </a:p>
          <a:p>
            <a:r>
              <a:rPr lang="ru-RU" sz="2800" b="1" i="1" dirty="0"/>
              <a:t>І пшеницею й ячменем </a:t>
            </a:r>
          </a:p>
          <a:p>
            <a:r>
              <a:rPr lang="ru-RU" sz="2800" b="1" i="1" dirty="0" err="1"/>
              <a:t>Буйним</a:t>
            </a:r>
            <a:r>
              <a:rPr lang="ru-RU" sz="2800" b="1" i="1" dirty="0"/>
              <a:t> </a:t>
            </a:r>
            <a:r>
              <a:rPr lang="ru-RU" sz="2800" b="1" i="1" dirty="0" err="1"/>
              <a:t>повівом</a:t>
            </a:r>
            <a:r>
              <a:rPr lang="ru-RU" sz="2800" b="1" i="1" dirty="0"/>
              <a:t> зеленим</a:t>
            </a:r>
          </a:p>
          <a:p>
            <a:r>
              <a:rPr lang="ru-RU" sz="2800" b="1" i="1" dirty="0"/>
              <a:t> </a:t>
            </a:r>
            <a:r>
              <a:rPr lang="ru-RU" sz="2800" b="1" i="1" dirty="0" err="1"/>
              <a:t>Білі</a:t>
            </a:r>
            <a:r>
              <a:rPr lang="ru-RU" sz="2800" b="1" i="1" dirty="0"/>
              <a:t> села </a:t>
            </a:r>
            <a:r>
              <a:rPr lang="ru-RU" sz="2800" b="1" i="1" dirty="0" err="1"/>
              <a:t>звеселить</a:t>
            </a:r>
            <a:r>
              <a:rPr lang="ru-RU" sz="2800" b="1" i="1" dirty="0"/>
              <a:t>.</a:t>
            </a:r>
          </a:p>
          <a:p>
            <a:pPr algn="r"/>
            <a:r>
              <a:rPr lang="ru-RU" sz="2800" b="1" i="1" dirty="0"/>
              <a:t> </a:t>
            </a:r>
            <a:r>
              <a:rPr lang="ru-RU" sz="2800" i="1" dirty="0"/>
              <a:t>1925 </a:t>
            </a:r>
            <a:r>
              <a:rPr lang="en-US" sz="2800" i="1" dirty="0"/>
              <a:t>p</a:t>
            </a:r>
            <a:endParaRPr lang="ru-RU" sz="2800" i="1" dirty="0"/>
          </a:p>
        </p:txBody>
      </p:sp>
      <p:pic>
        <p:nvPicPr>
          <p:cNvPr id="6148" name="Picture 4" descr="Пов’язане зображенн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91102">
            <a:off x="390104" y="1395425"/>
            <a:ext cx="6057875" cy="39030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0763952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76670" y="4096626"/>
            <a:ext cx="79314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err="1"/>
              <a:t>Благо</a:t>
            </a:r>
            <a:r>
              <a:rPr lang="ru-RU" sz="4000" b="1" i="1" dirty="0" err="1">
                <a:solidFill>
                  <a:srgbClr val="FF0000"/>
                </a:solidFill>
              </a:rPr>
              <a:t>д</a:t>
            </a:r>
            <a:r>
              <a:rPr lang="ru-RU" sz="4000" b="1" i="1" dirty="0" err="1"/>
              <a:t>атний</a:t>
            </a:r>
            <a:r>
              <a:rPr lang="ru-RU" sz="4000" b="1" i="1" dirty="0"/>
              <a:t>, </a:t>
            </a:r>
            <a:r>
              <a:rPr lang="ru-RU" sz="4000" b="1" i="1" dirty="0" err="1">
                <a:solidFill>
                  <a:srgbClr val="FF0000"/>
                </a:solidFill>
              </a:rPr>
              <a:t>д</a:t>
            </a:r>
            <a:r>
              <a:rPr lang="ru-RU" sz="4000" b="1" i="1" dirty="0" err="1"/>
              <a:t>овго</a:t>
            </a:r>
            <a:r>
              <a:rPr lang="ru-RU" sz="4000" b="1" i="1" dirty="0" err="1">
                <a:solidFill>
                  <a:srgbClr val="FF0000"/>
                </a:solidFill>
              </a:rPr>
              <a:t>жд</a:t>
            </a:r>
            <a:r>
              <a:rPr lang="ru-RU" sz="4000" b="1" i="1" dirty="0" err="1"/>
              <a:t>аний</a:t>
            </a:r>
            <a:r>
              <a:rPr lang="ru-RU" sz="4000" b="1" i="1" dirty="0"/>
              <a:t>, </a:t>
            </a:r>
          </a:p>
          <a:p>
            <a:r>
              <a:rPr lang="ru-RU" sz="4000" b="1" i="1" dirty="0" err="1">
                <a:solidFill>
                  <a:srgbClr val="FF0000"/>
                </a:solidFill>
              </a:rPr>
              <a:t>Д</a:t>
            </a:r>
            <a:r>
              <a:rPr lang="ru-RU" sz="4000" b="1" i="1" dirty="0" err="1"/>
              <a:t>ивним</a:t>
            </a:r>
            <a:r>
              <a:rPr lang="ru-RU" sz="4000" b="1" i="1" dirty="0"/>
              <a:t> </a:t>
            </a:r>
            <a:r>
              <a:rPr lang="ru-RU" sz="4000" b="1" i="1" dirty="0" err="1"/>
              <a:t>сяйвом</a:t>
            </a:r>
            <a:r>
              <a:rPr lang="ru-RU" sz="4000" b="1" i="1" dirty="0"/>
              <a:t> </a:t>
            </a:r>
            <a:r>
              <a:rPr lang="ru-RU" sz="4000" b="1" i="1" dirty="0" err="1"/>
              <a:t>осіянний</a:t>
            </a:r>
            <a:r>
              <a:rPr lang="ru-RU" sz="4000" b="1" i="1" dirty="0"/>
              <a:t>, </a:t>
            </a:r>
          </a:p>
          <a:p>
            <a:r>
              <a:rPr lang="ru-RU" sz="4000" b="1" i="1" dirty="0" err="1">
                <a:solidFill>
                  <a:srgbClr val="FF0000"/>
                </a:solidFill>
              </a:rPr>
              <a:t>З</a:t>
            </a:r>
            <a:r>
              <a:rPr lang="ru-RU" sz="4000" b="1" i="1" dirty="0" err="1"/>
              <a:t>олотий</a:t>
            </a:r>
            <a:r>
              <a:rPr lang="ru-RU" sz="4000" b="1" i="1" dirty="0"/>
              <a:t> </a:t>
            </a:r>
            <a:r>
              <a:rPr lang="ru-RU" sz="4000" b="1" i="1" dirty="0" err="1"/>
              <a:t>вечірній</a:t>
            </a:r>
            <a:r>
              <a:rPr lang="ru-RU" sz="4000" b="1" i="1" dirty="0"/>
              <a:t> </a:t>
            </a:r>
            <a:r>
              <a:rPr lang="ru-RU" sz="4000" b="1" i="1" dirty="0" err="1"/>
              <a:t>гість</a:t>
            </a:r>
            <a:r>
              <a:rPr lang="ru-RU" sz="4000" b="1" i="1" dirty="0"/>
              <a:t> </a:t>
            </a:r>
          </a:p>
          <a:p>
            <a:r>
              <a:rPr lang="ru-RU" sz="4000" b="1" i="1" dirty="0"/>
              <a:t>Впав </a:t>
            </a:r>
            <a:r>
              <a:rPr lang="ru-RU" sz="4000" b="1" i="1" dirty="0" err="1"/>
              <a:t>ба</a:t>
            </a:r>
            <a:r>
              <a:rPr lang="ru-RU" sz="4000" b="1" i="1" dirty="0" err="1">
                <a:solidFill>
                  <a:srgbClr val="FF0000"/>
                </a:solidFill>
              </a:rPr>
              <a:t>д</a:t>
            </a:r>
            <a:r>
              <a:rPr lang="ru-RU" sz="4000" b="1" i="1" dirty="0" err="1"/>
              <a:t>ьоро</a:t>
            </a:r>
            <a:r>
              <a:rPr lang="ru-RU" sz="4000" b="1" i="1" dirty="0"/>
              <a:t>, </a:t>
            </a:r>
            <a:r>
              <a:rPr lang="ru-RU" sz="4000" b="1" i="1" dirty="0" err="1"/>
              <a:t>сві</a:t>
            </a:r>
            <a:r>
              <a:rPr lang="ru-RU" sz="4000" b="1" i="1" dirty="0" err="1">
                <a:solidFill>
                  <a:srgbClr val="FF0000"/>
                </a:solidFill>
              </a:rPr>
              <a:t>ж</a:t>
            </a:r>
            <a:r>
              <a:rPr lang="ru-RU" sz="4000" b="1" i="1" dirty="0" err="1"/>
              <a:t>о</a:t>
            </a:r>
            <a:r>
              <a:rPr lang="ru-RU" sz="4000" b="1" i="1" dirty="0"/>
              <a:t>, </a:t>
            </a:r>
            <a:r>
              <a:rPr lang="ru-RU" sz="4000" b="1" i="1" dirty="0" err="1">
                <a:solidFill>
                  <a:srgbClr val="FF0000"/>
                </a:solidFill>
              </a:rPr>
              <a:t>дз</a:t>
            </a:r>
            <a:r>
              <a:rPr lang="ru-RU" sz="4000" b="1" i="1" dirty="0" err="1"/>
              <a:t>вінко</a:t>
            </a:r>
            <a:r>
              <a:rPr lang="ru-RU" sz="4000" b="1" i="1" dirty="0"/>
              <a:t>… </a:t>
            </a:r>
          </a:p>
        </p:txBody>
      </p:sp>
      <p:pic>
        <p:nvPicPr>
          <p:cNvPr id="7174" name="Picture 6" descr="Результат пошуку зображень за запитом &quot;долгожданный дождь&quot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205" y="167761"/>
            <a:ext cx="5893298" cy="39288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0743" y="725714"/>
            <a:ext cx="4557486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uk-UA" sz="2400" b="1" i="1" dirty="0"/>
              <a:t>Алітерація</a:t>
            </a:r>
            <a:r>
              <a:rPr lang="uk-UA" sz="2400" i="1" dirty="0"/>
              <a:t> – зумисне надмірне повторення однакових приголосних звуків з метою створення звукового образу зображуваного або посилення інтонаційної виразності мови.</a:t>
            </a:r>
            <a:endParaRPr lang="ru-RU" sz="2400" i="1" dirty="0"/>
          </a:p>
          <a:p>
            <a:pPr algn="just"/>
            <a:endParaRPr lang="ru-RU" sz="2400" i="1" dirty="0"/>
          </a:p>
        </p:txBody>
      </p:sp>
    </p:spTree>
    <p:extLst>
      <p:ext uri="{BB962C8B-B14F-4D97-AF65-F5344CB8AC3E}">
        <p14:creationId xmlns="" xmlns:p14="http://schemas.microsoft.com/office/powerpoint/2010/main" val="2208193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701" y="320313"/>
            <a:ext cx="5472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atin typeface="Lobster" panose="02000506000000020003" pitchFamily="2" charset="0"/>
              </a:rPr>
              <a:t>Аналіз</a:t>
            </a:r>
            <a:r>
              <a:rPr lang="ru-RU" sz="3600" dirty="0">
                <a:latin typeface="Lobster" panose="02000506000000020003" pitchFamily="2" charset="0"/>
              </a:rPr>
              <a:t> </a:t>
            </a:r>
            <a:r>
              <a:rPr lang="ru-RU" sz="3600" dirty="0" err="1">
                <a:latin typeface="Lobster" panose="02000506000000020003" pitchFamily="2" charset="0"/>
              </a:rPr>
              <a:t>поезії</a:t>
            </a:r>
            <a:r>
              <a:rPr lang="ru-RU" sz="3600" dirty="0">
                <a:latin typeface="Lobster" panose="02000506000000020003" pitchFamily="2" charset="0"/>
              </a:rPr>
              <a:t>:</a:t>
            </a:r>
          </a:p>
          <a:p>
            <a:endParaRPr lang="ru-RU" sz="3600" dirty="0">
              <a:latin typeface="Lobster" panose="02000506000000020003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701" y="1214650"/>
            <a:ext cx="10617959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uk-UA" sz="2000" b="1" i="1" dirty="0"/>
              <a:t>Тема</a:t>
            </a:r>
            <a:r>
              <a:rPr lang="uk-UA" sz="2000" i="1" dirty="0"/>
              <a:t>: оспівування краси природи.</a:t>
            </a:r>
            <a:endParaRPr lang="ru-RU" sz="2000" i="1" dirty="0"/>
          </a:p>
          <a:p>
            <a:pPr algn="just"/>
            <a:r>
              <a:rPr lang="uk-UA" sz="2000" b="1" i="1" dirty="0"/>
              <a:t>Ідея:</a:t>
            </a:r>
            <a:r>
              <a:rPr lang="uk-UA" sz="2000" i="1" dirty="0"/>
              <a:t> возвеличення чарівності дощу. ’</a:t>
            </a:r>
            <a:endParaRPr lang="ru-RU" sz="2000" i="1" dirty="0"/>
          </a:p>
          <a:p>
            <a:pPr algn="just"/>
            <a:r>
              <a:rPr lang="uk-UA" sz="2000" b="1" i="1" dirty="0"/>
              <a:t>Основна думка</a:t>
            </a:r>
            <a:r>
              <a:rPr lang="uk-UA" sz="2000" i="1" dirty="0"/>
              <a:t>: захопленість рідною природою, її величним та дивовижним світом, райдужними кольорами.</a:t>
            </a:r>
            <a:endParaRPr lang="ru-RU" sz="2000" i="1" dirty="0"/>
          </a:p>
          <a:p>
            <a:pPr algn="just"/>
            <a:r>
              <a:rPr lang="uk-UA" sz="2000" b="1" i="1" dirty="0"/>
              <a:t>Жанр:</a:t>
            </a:r>
            <a:r>
              <a:rPr lang="uk-UA" sz="2000" i="1" dirty="0"/>
              <a:t> пейзажна лірика.</a:t>
            </a:r>
            <a:endParaRPr lang="ru-RU" sz="2000" i="1" dirty="0"/>
          </a:p>
          <a:p>
            <a:pPr algn="just"/>
            <a:r>
              <a:rPr lang="uk-UA" sz="2000" b="1" i="1" dirty="0"/>
              <a:t>Художні засоби</a:t>
            </a:r>
            <a:endParaRPr lang="ru-RU" sz="2000" i="1" dirty="0"/>
          </a:p>
          <a:p>
            <a:pPr algn="just"/>
            <a:r>
              <a:rPr lang="uk-UA" sz="2000" b="1" i="1" dirty="0"/>
              <a:t>Епітети</a:t>
            </a:r>
            <a:r>
              <a:rPr lang="uk-UA" sz="2000" i="1" dirty="0"/>
              <a:t>: «благодатний», «довгожданий», «сяйвом осіянний», «золотий вечірній гість», «впав бадьоро, </a:t>
            </a:r>
            <a:r>
              <a:rPr lang="uk-UA" sz="2000" i="1" dirty="0" err="1"/>
              <a:t>свіжо</a:t>
            </a:r>
            <a:r>
              <a:rPr lang="uk-UA" sz="2000" i="1" dirty="0"/>
              <a:t>, дзвінко», «закурені будинки», «зголоднілих передмість», «гарячі груди», «буйним пові­вом», «повівом  зеленим», «білі села».</a:t>
            </a:r>
            <a:endParaRPr lang="ru-RU" sz="2000" i="1" dirty="0"/>
          </a:p>
          <a:p>
            <a:pPr algn="just"/>
            <a:r>
              <a:rPr lang="uk-UA" sz="2000" b="1" i="1" dirty="0"/>
              <a:t>Метафори:</a:t>
            </a:r>
            <a:r>
              <a:rPr lang="uk-UA" sz="2000" i="1" dirty="0"/>
              <a:t> «впав бадьоро», «відкривай груди», «дощ остудить», «дощ оживить і запліднить», «дощ звеселить».</a:t>
            </a:r>
            <a:endParaRPr lang="ru-RU" sz="2000" i="1" dirty="0"/>
          </a:p>
          <a:p>
            <a:pPr algn="just"/>
            <a:r>
              <a:rPr lang="uk-UA" sz="2000" b="1" i="1" dirty="0"/>
              <a:t>Порівняння</a:t>
            </a:r>
            <a:r>
              <a:rPr lang="uk-UA" sz="2000" i="1" dirty="0"/>
              <a:t>: «дощ-гість».</a:t>
            </a:r>
            <a:endParaRPr lang="ru-RU" sz="2000" i="1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12192000" cy="6897787"/>
            <a:chOff x="0" y="0"/>
            <a:chExt cx="12192000" cy="689778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318920"/>
              <a:ext cx="2103124" cy="1578867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0088876" y="0"/>
              <a:ext cx="2103124" cy="15788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20513599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1248" y="825281"/>
            <a:ext cx="5472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atin typeface="Lobster" panose="02000506000000020003" pitchFamily="2" charset="0"/>
              </a:rPr>
              <a:t>Домашнє</a:t>
            </a:r>
            <a:r>
              <a:rPr lang="ru-RU" sz="3600" dirty="0">
                <a:latin typeface="Lobster" panose="02000506000000020003" pitchFamily="2" charset="0"/>
              </a:rPr>
              <a:t> </a:t>
            </a:r>
            <a:r>
              <a:rPr lang="ru-RU" sz="3600" dirty="0" err="1">
                <a:latin typeface="Lobster" panose="02000506000000020003" pitchFamily="2" charset="0"/>
              </a:rPr>
              <a:t>завдання</a:t>
            </a:r>
            <a:r>
              <a:rPr lang="ru-RU" sz="3600" dirty="0">
                <a:latin typeface="Lobster" panose="02000506000000020003" pitchFamily="2" charset="0"/>
              </a:rPr>
              <a:t>:</a:t>
            </a:r>
          </a:p>
          <a:p>
            <a:endParaRPr lang="ru-RU" sz="3600" dirty="0">
              <a:latin typeface="Lobster" panose="02000506000000020003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3371" y="1857829"/>
            <a:ext cx="985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3600" i="1" dirty="0" err="1"/>
              <a:t>Вивчити</a:t>
            </a:r>
            <a:r>
              <a:rPr lang="ru-RU" sz="3600" i="1" dirty="0"/>
              <a:t> </a:t>
            </a:r>
            <a:r>
              <a:rPr lang="ru-RU" sz="3600" i="1" dirty="0" err="1"/>
              <a:t>напам'ять</a:t>
            </a:r>
            <a:r>
              <a:rPr lang="ru-RU" sz="3600" i="1" dirty="0"/>
              <a:t> </a:t>
            </a:r>
            <a:r>
              <a:rPr lang="ru-RU" sz="3600" i="1" dirty="0" err="1"/>
              <a:t>поезію</a:t>
            </a:r>
            <a:r>
              <a:rPr lang="ru-RU" sz="3600" i="1" dirty="0"/>
              <a:t> М. </a:t>
            </a:r>
            <a:r>
              <a:rPr lang="ru-RU" sz="3600" i="1" dirty="0" err="1"/>
              <a:t>Рильського</a:t>
            </a:r>
            <a:r>
              <a:rPr lang="ru-RU" sz="3600" i="1" dirty="0"/>
              <a:t> (на </a:t>
            </a:r>
            <a:r>
              <a:rPr lang="ru-RU" sz="3600" i="1" dirty="0" err="1"/>
              <a:t>вибір</a:t>
            </a:r>
            <a:r>
              <a:rPr lang="ru-RU" sz="3600" i="1" dirty="0"/>
              <a:t>)</a:t>
            </a:r>
          </a:p>
          <a:p>
            <a:pPr marL="742950" indent="-742950">
              <a:buAutoNum type="arabicPeriod"/>
            </a:pPr>
            <a:endParaRPr lang="ru-RU" sz="3600" i="1" dirty="0"/>
          </a:p>
          <a:p>
            <a:r>
              <a:rPr lang="ru-RU" sz="3600" i="1" dirty="0"/>
              <a:t>2.    </a:t>
            </a:r>
            <a:r>
              <a:rPr lang="ru-RU" sz="3600" i="1" dirty="0" err="1"/>
              <a:t>Створити</a:t>
            </a:r>
            <a:r>
              <a:rPr lang="ru-RU" sz="3600" i="1" dirty="0"/>
              <a:t> </a:t>
            </a:r>
            <a:r>
              <a:rPr lang="ru-RU" sz="3600" i="1" dirty="0" err="1"/>
              <a:t>відеоколаж</a:t>
            </a:r>
            <a:r>
              <a:rPr lang="ru-RU" sz="3600" i="1" dirty="0"/>
              <a:t> до </a:t>
            </a:r>
            <a:r>
              <a:rPr lang="ru-RU" sz="3600" i="1" dirty="0" err="1"/>
              <a:t>обраної</a:t>
            </a:r>
            <a:r>
              <a:rPr lang="ru-RU" sz="3600" i="1" dirty="0"/>
              <a:t>  </a:t>
            </a:r>
            <a:r>
              <a:rPr lang="ru-RU" sz="3600" i="1" dirty="0" err="1"/>
              <a:t>поезії</a:t>
            </a:r>
            <a:r>
              <a:rPr lang="ru-RU" sz="3600" i="1" dirty="0"/>
              <a:t>           (за </a:t>
            </a:r>
            <a:r>
              <a:rPr lang="ru-RU" sz="3600" i="1" dirty="0" err="1"/>
              <a:t>бажанням</a:t>
            </a:r>
            <a:r>
              <a:rPr lang="ru-RU" sz="3600" i="1" dirty="0"/>
              <a:t>)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12192000" cy="6897787"/>
            <a:chOff x="0" y="0"/>
            <a:chExt cx="12192000" cy="689778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318920"/>
              <a:ext cx="2103124" cy="1578867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0088876" y="0"/>
              <a:ext cx="2103124" cy="15788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46801320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4399" y="229854"/>
            <a:ext cx="3788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Lobster" panose="02000506000000020003" pitchFamily="2" charset="0"/>
              </a:rPr>
              <a:t>П’ятикласники!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Lobster" panose="02000506000000020003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0324" y="1079694"/>
            <a:ext cx="926011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Сьогодні на уроці ви:</a:t>
            </a:r>
          </a:p>
          <a:p>
            <a:endParaRPr lang="uk-UA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/>
              <a:t>Ознайомитесь із новими фактами життя Максима Рильського;</a:t>
            </a:r>
            <a:endParaRPr lang="ru-RU" sz="2400" dirty="0"/>
          </a:p>
          <a:p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/>
              <a:t>Прочитаєте та проаналізуєте поезію митця «Дощ»;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/>
              <a:t>Визначите елементи зображення краси природи у творі;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/>
              <a:t>Визначите роль звуків у поезії та познайомитесь із таким стилістичним прийомом як алітерація</a:t>
            </a:r>
          </a:p>
          <a:p>
            <a:endParaRPr lang="uk-U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/>
              <a:t>вдосконалите  навички виразного читання, вміння опрацьовувати ліричні твори</a:t>
            </a:r>
          </a:p>
          <a:p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0" y="0"/>
            <a:ext cx="12192000" cy="6897787"/>
            <a:chOff x="0" y="0"/>
            <a:chExt cx="12192000" cy="6897787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318920"/>
              <a:ext cx="2103124" cy="1578867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0088876" y="0"/>
              <a:ext cx="2103124" cy="15788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6535635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0514" y="1478083"/>
            <a:ext cx="108276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Lobster" panose="02000506000000020003" pitchFamily="2" charset="0"/>
              </a:rPr>
              <a:t>П</a:t>
            </a:r>
            <a:r>
              <a:rPr lang="uk-UA" sz="4000" dirty="0">
                <a:latin typeface="Lobster" panose="02000506000000020003" pitchFamily="2" charset="0"/>
              </a:rPr>
              <a:t>рирода і її краса повсякчасно супроводить </a:t>
            </a:r>
            <a:endParaRPr lang="ru-RU" sz="4000" dirty="0">
              <a:latin typeface="Lobster" panose="02000506000000020003" pitchFamily="2" charset="0"/>
            </a:endParaRPr>
          </a:p>
          <a:p>
            <a:r>
              <a:rPr lang="uk-UA" sz="4000" dirty="0">
                <a:latin typeface="Lobster" panose="02000506000000020003" pitchFamily="2" charset="0"/>
              </a:rPr>
              <a:t>літературу і мистецтво, протягом багатьох </a:t>
            </a:r>
            <a:endParaRPr lang="ru-RU" sz="4000" dirty="0">
              <a:latin typeface="Lobster" panose="02000506000000020003" pitchFamily="2" charset="0"/>
            </a:endParaRPr>
          </a:p>
          <a:p>
            <a:r>
              <a:rPr lang="uk-UA" sz="4000" dirty="0">
                <a:latin typeface="Lobster" panose="02000506000000020003" pitchFamily="2" charset="0"/>
              </a:rPr>
              <a:t>століть становлять незмінну і дуже важливу </a:t>
            </a:r>
            <a:endParaRPr lang="ru-RU" sz="4000" dirty="0">
              <a:latin typeface="Lobster" panose="02000506000000020003" pitchFamily="2" charset="0"/>
            </a:endParaRPr>
          </a:p>
          <a:p>
            <a:r>
              <a:rPr lang="uk-UA" sz="4000" dirty="0">
                <a:latin typeface="Lobster" panose="02000506000000020003" pitchFamily="2" charset="0"/>
              </a:rPr>
              <a:t>складову частину поезії, живопису, музики.  </a:t>
            </a:r>
            <a:endParaRPr lang="ru-RU" sz="4000" dirty="0">
              <a:latin typeface="Lobster" panose="02000506000000020003" pitchFamily="2" charset="0"/>
            </a:endParaRPr>
          </a:p>
          <a:p>
            <a:endParaRPr lang="uk-UA" sz="4000" dirty="0">
              <a:latin typeface="Lobster" panose="02000506000000020003" pitchFamily="2" charset="0"/>
            </a:endParaRPr>
          </a:p>
          <a:p>
            <a:pPr lvl="8" algn="r"/>
            <a:r>
              <a:rPr lang="uk-UA" sz="4000" dirty="0">
                <a:latin typeface="Lobster" panose="02000506000000020003" pitchFamily="2" charset="0"/>
              </a:rPr>
              <a:t>Максим Рильський</a:t>
            </a:r>
            <a:endParaRPr lang="ru-RU" sz="4000" dirty="0">
              <a:latin typeface="Lobster" panose="02000506000000020003" pitchFamily="2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0"/>
            <a:ext cx="12192000" cy="6897787"/>
            <a:chOff x="0" y="0"/>
            <a:chExt cx="12192000" cy="6897787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318920"/>
              <a:ext cx="2103124" cy="1578867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0088876" y="0"/>
              <a:ext cx="2103124" cy="15788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74757375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88923" y="174171"/>
            <a:ext cx="4210506" cy="6461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689" y="2825010"/>
            <a:ext cx="2718563" cy="34742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9140098" y="2807491"/>
            <a:ext cx="2537712" cy="34917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59176" y="270465"/>
            <a:ext cx="73657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i="1" dirty="0"/>
              <a:t>Максим Тадейович Рильський </a:t>
            </a:r>
            <a:r>
              <a:rPr lang="uk-UA" sz="2000" b="1" i="1" dirty="0"/>
              <a:t>народився 19 березня 1895 </a:t>
            </a:r>
            <a:r>
              <a:rPr lang="uk-UA" sz="2000" i="1" dirty="0"/>
              <a:t>року в Києві. Його батько, </a:t>
            </a:r>
            <a:r>
              <a:rPr lang="uk-UA" sz="2000" b="1" i="1" dirty="0"/>
              <a:t>Тадей </a:t>
            </a:r>
            <a:r>
              <a:rPr lang="uk-UA" sz="2000" b="1" i="1" dirty="0" err="1"/>
              <a:t>Розеславович</a:t>
            </a:r>
            <a:r>
              <a:rPr lang="uk-UA" sz="2000" b="1" i="1" dirty="0"/>
              <a:t> Рильський</a:t>
            </a:r>
            <a:r>
              <a:rPr lang="uk-UA" sz="2000" i="1" dirty="0"/>
              <a:t>, був етнографом та культурологом, який хоч і походив зі шляхетської польської родини, щиро захоплювався українськими звичаями та фольклором. Мати  Максима Рильського, </a:t>
            </a:r>
            <a:r>
              <a:rPr lang="uk-UA" sz="2000" b="1" i="1" dirty="0"/>
              <a:t>Меланія Федорівна</a:t>
            </a:r>
            <a:r>
              <a:rPr lang="uk-UA" sz="2000" i="1" dirty="0"/>
              <a:t>, була напрочуд талановитою та співочою дівчиною із села </a:t>
            </a:r>
            <a:r>
              <a:rPr lang="uk-UA" sz="2000" i="1" dirty="0" err="1"/>
              <a:t>Романівки</a:t>
            </a:r>
            <a:r>
              <a:rPr lang="uk-UA" sz="2000" i="1" dirty="0"/>
              <a:t>, що на Київщині, у яке переїхала сім’я після народження Максима</a:t>
            </a:r>
            <a:endParaRPr lang="ru-RU" sz="20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87078" y="6299213"/>
            <a:ext cx="290778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dirty="0"/>
              <a:t>Мати – Меланія Федорівна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982511" y="6299213"/>
            <a:ext cx="30424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dirty="0"/>
              <a:t>Батько – Тадей </a:t>
            </a:r>
            <a:r>
              <a:rPr lang="uk-UA" dirty="0" err="1"/>
              <a:t>Розеславович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0312308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847" y="72571"/>
            <a:ext cx="5838595" cy="2902857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6072301" y="3585811"/>
            <a:ext cx="5838595" cy="3272189"/>
            <a:chOff x="163846" y="3585808"/>
            <a:chExt cx="5838595" cy="327218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3846" y="3585808"/>
              <a:ext cx="5838595" cy="290285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63846" y="6488665"/>
              <a:ext cx="583859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/>
                <a:t>Річка </a:t>
              </a:r>
              <a:r>
                <a:rPr lang="uk-UA" dirty="0" err="1"/>
                <a:t>Унава</a:t>
              </a:r>
              <a:r>
                <a:rPr lang="uk-UA" dirty="0"/>
                <a:t>. Село </a:t>
              </a:r>
              <a:r>
                <a:rPr lang="uk-UA" dirty="0" err="1"/>
                <a:t>Романівка</a:t>
              </a:r>
              <a:endParaRPr lang="ru-RU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63847" y="3008476"/>
            <a:ext cx="58385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Будинок Рильських у селі </a:t>
            </a:r>
            <a:r>
              <a:rPr lang="uk-UA" dirty="0" err="1"/>
              <a:t>Романівка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49548" y="72571"/>
            <a:ext cx="57331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i="1" dirty="0"/>
              <a:t>Від своїх батьків та оточення, у якому виріс Максим Рильський (</a:t>
            </a:r>
            <a:r>
              <a:rPr lang="uk-UA" sz="2000" b="1" i="1" dirty="0"/>
              <a:t>сім’я Рильських товаришувала із сім’ями Лисенків, Старицьких, Косачів, Ревуцьких</a:t>
            </a:r>
            <a:r>
              <a:rPr lang="uk-UA" sz="2000" i="1" dirty="0"/>
              <a:t>) , він увібрав у душу найкращі риси. Його дитинство минало серед книжок, музики, мис­тецтва, з одного боку, і романівських краєвидів та сільського ото­чення — з другого. Змалку, відчуваючи тепло рідної землі і радість спілкування з видатними представниками київської інтелігенції, він ще дитиною почував у собі потяг до поетичного слова.</a:t>
            </a:r>
            <a:endParaRPr lang="ru-RU" sz="2000" i="1" dirty="0"/>
          </a:p>
          <a:p>
            <a:pPr algn="just"/>
            <a:endParaRPr lang="ru-RU" sz="2000" i="1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1207913" y="3585811"/>
            <a:ext cx="3750461" cy="3272188"/>
            <a:chOff x="1017246" y="3585811"/>
            <a:chExt cx="3750461" cy="3272188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246" y="3585811"/>
              <a:ext cx="3750461" cy="290285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17246" y="6488667"/>
              <a:ext cx="375046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/>
                <a:t>Друзі родини Рильських</a:t>
              </a:r>
              <a:endParaRPr lang="ru-RU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1013520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857" y="261257"/>
            <a:ext cx="78957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/>
              <a:t>У сім років Максимко написав свій перший вірш “Прошак”: </a:t>
            </a:r>
            <a:endParaRPr lang="ru-RU" sz="2000" i="1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38057" y="1206327"/>
            <a:ext cx="6560457" cy="470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4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Ішов прошак обідраний, </a:t>
            </a:r>
            <a:endParaRPr lang="ru-RU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4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 всіх людей обижений, </a:t>
            </a:r>
            <a:endParaRPr lang="ru-RU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4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Шкода мені прошака, </a:t>
            </a:r>
            <a:endParaRPr lang="ru-RU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4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 у нього гірка доля така.</a:t>
            </a:r>
            <a:endParaRPr lang="ru-RU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4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 я проти Бога не йду, </a:t>
            </a:r>
            <a:endParaRPr lang="ru-RU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4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за старця </a:t>
            </a:r>
            <a:endParaRPr lang="ru-RU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4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Молюсь і ввечері, і вранці.</a:t>
            </a:r>
            <a:endParaRPr lang="ru-RU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Результат пошуку зображень за запитом &quot;бедній старец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318" y="938365"/>
            <a:ext cx="4057650" cy="523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4776263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09335" y="397556"/>
            <a:ext cx="4857751" cy="4998520"/>
            <a:chOff x="454477" y="586242"/>
            <a:chExt cx="4857751" cy="4998520"/>
          </a:xfrm>
        </p:grpSpPr>
        <p:pic>
          <p:nvPicPr>
            <p:cNvPr id="2" name="Picture 4" descr="Фото Киева. Улица Ярославов Вал, 25.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lum bright="6000" contrast="12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54477" y="586242"/>
              <a:ext cx="4857751" cy="4075190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54477" y="4661432"/>
              <a:ext cx="4857750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uk-UA" dirty="0"/>
                <a:t>Будинок, у якому знаходилась приватна гімназія Володимира Науменка, у якій Максим Рильський навчався з 1906 по 1915 рік</a:t>
              </a:r>
              <a:endParaRPr lang="ru-RU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355772" y="397556"/>
            <a:ext cx="65314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i="1" dirty="0"/>
              <a:t>1910 року, коли Рильський ще здобуває освіту у приватній гімназії Володимира Науменка,  виходить дебютна збірка юного поета «На білих островах», яка засвідчила прихід у літературу майстра поетичного слова, адже на той момент письменнику було лише 15 років. </a:t>
            </a:r>
            <a:endParaRPr lang="ru-RU" sz="2000" i="1" dirty="0"/>
          </a:p>
          <a:p>
            <a:pPr algn="just"/>
            <a:endParaRPr lang="ru-RU" sz="2000" i="1" dirty="0"/>
          </a:p>
        </p:txBody>
      </p:sp>
      <p:pic>
        <p:nvPicPr>
          <p:cNvPr id="2050" name="Picture 2" descr="Результат пошуку зображень за запитом &quot;На білих островах&quot;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colorTemperature colorTemp="692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69385">
            <a:off x="7193187" y="2461702"/>
            <a:ext cx="2856597" cy="4022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5823406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485" y="275773"/>
            <a:ext cx="107115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i="1" dirty="0"/>
              <a:t>Після закінчення гімназії Рильський продовжує навчання на медичному факультеті Київського університету </a:t>
            </a:r>
            <a:r>
              <a:rPr lang="uk-UA" sz="2000" i="1" dirty="0" err="1"/>
              <a:t>Св</a:t>
            </a:r>
            <a:r>
              <a:rPr lang="uk-UA" sz="2000" i="1" dirty="0"/>
              <a:t>. Володимира, а потім на історико-філологічному факультеті Народного університету в Києві, заснованому за гетьмана Павла Скоропадського, але революція, громадянська війна змусять його перервати освіту. </a:t>
            </a:r>
            <a:endParaRPr lang="ru-RU" sz="2000" i="1" dirty="0"/>
          </a:p>
          <a:p>
            <a:pPr algn="just"/>
            <a:endParaRPr lang="ru-RU" sz="2000" i="1" dirty="0"/>
          </a:p>
        </p:txBody>
      </p:sp>
      <p:pic>
        <p:nvPicPr>
          <p:cNvPr id="3" name="Picture 8" descr="uni5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6228" y="1761846"/>
            <a:ext cx="7810500" cy="4940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1369831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5142"/>
            <a:ext cx="120468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i="1" dirty="0"/>
              <a:t>З 1919 до 1929 року  Рильський вчителював у селі, зокрема й у </a:t>
            </a:r>
            <a:r>
              <a:rPr lang="uk-UA" sz="2000" i="1" dirty="0" err="1"/>
              <a:t>Романівці</a:t>
            </a:r>
            <a:r>
              <a:rPr lang="uk-UA" sz="2000" i="1" dirty="0"/>
              <a:t>, а потім  у київській залізничній школі, викладав у Київському університеті та в Українському інституті лінгвістичної освіти. </a:t>
            </a:r>
            <a:endParaRPr lang="ru-RU" sz="2000" i="1" dirty="0"/>
          </a:p>
          <a:p>
            <a:pPr algn="just"/>
            <a:r>
              <a:rPr lang="uk-UA" sz="2000" i="1" dirty="0"/>
              <a:t>Будинок Максима Рильського знаходився неподалік Голосіївського парку, надихаючись красою природи якого, він так любив писати. До речі, одна зі збірок автора має назву «Голосіївська осінь» і присвячена цій місцині. Зараз у Голосіївському парку встановлено пам’ятник митцю. </a:t>
            </a:r>
            <a:endParaRPr lang="ru-RU" sz="2000" i="1" dirty="0"/>
          </a:p>
          <a:p>
            <a:pPr algn="just"/>
            <a:endParaRPr lang="ru-RU" sz="2000" i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215898" y="1982533"/>
            <a:ext cx="6867073" cy="4762715"/>
            <a:chOff x="215898" y="1982533"/>
            <a:chExt cx="6867073" cy="4762715"/>
          </a:xfrm>
        </p:grpSpPr>
        <p:pic>
          <p:nvPicPr>
            <p:cNvPr id="3076" name="Picture 4" descr="Результат пошуку зображень за запитом &quot;Рильський в парку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98" y="1982533"/>
              <a:ext cx="6867073" cy="457804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15898" y="6375916"/>
              <a:ext cx="68670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/>
                <a:t>Пам’ятник Рильському біля входу в Голосіївський парк</a:t>
              </a:r>
              <a:endParaRPr lang="ru-RU" dirty="0"/>
            </a:p>
          </p:txBody>
        </p:sp>
      </p:grpSp>
      <p:pic>
        <p:nvPicPr>
          <p:cNvPr id="3080" name="Picture 8" descr="Результат пошуку зображень за запитом &quot;голосіївський парк восени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0699" y="1731542"/>
            <a:ext cx="3626158" cy="2760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Пов’язане зображенн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4984" y="3868182"/>
            <a:ext cx="3597969" cy="269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0057511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725</Words>
  <Application>Microsoft Office PowerPoint</Application>
  <PresentationFormat>Произвольный</PresentationFormat>
  <Paragraphs>79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Binka</dc:creator>
  <cp:lastModifiedBy>Home</cp:lastModifiedBy>
  <cp:revision>30</cp:revision>
  <dcterms:created xsi:type="dcterms:W3CDTF">2017-03-29T07:16:12Z</dcterms:created>
  <dcterms:modified xsi:type="dcterms:W3CDTF">2020-04-13T06:16:01Z</dcterms:modified>
</cp:coreProperties>
</file>