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8"/>
  </p:notesMasterIdLst>
  <p:sldIdLst>
    <p:sldId id="267" r:id="rId2"/>
    <p:sldId id="257" r:id="rId3"/>
    <p:sldId id="258" r:id="rId4"/>
    <p:sldId id="260" r:id="rId5"/>
    <p:sldId id="263" r:id="rId6"/>
    <p:sldId id="270" r:id="rId7"/>
    <p:sldId id="272" r:id="rId8"/>
    <p:sldId id="268" r:id="rId9"/>
    <p:sldId id="269" r:id="rId10"/>
    <p:sldId id="271" r:id="rId11"/>
    <p:sldId id="277" r:id="rId12"/>
    <p:sldId id="278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CC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0" autoAdjust="0"/>
    <p:restoredTop sz="94504" autoAdjust="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5D698-9453-4C0C-924C-F954B60E08AB}" type="datetimeFigureOut">
              <a:rPr lang="ru-RU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5165A-39E0-4351-8E81-E09238A9FE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9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3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0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6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46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35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2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5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8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03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1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86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6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96559-41E3-40C2-970D-87214A9ADD2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C57BB-0583-4DF5-911E-4319208E57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E00568-A992-48BE-A203-DE1A0589301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4119E-05BB-4FF3-9095-84C5508E132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3ABD9-1816-4496-BE58-2345366A874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B9BB2-43C8-47C3-9249-B8058AFDD15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F19CE-B26C-49B5-8A6B-8962AAA7BE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4CBEE-B35E-4D4F-AED9-B6380BB0C14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E0D09-D2DB-44DC-A9AB-CE4BCFDD735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9CA5-DB90-4AC8-9CBB-119EABCBED2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CCE83A-C595-4A76-B80E-FCBA93935B2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alt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9167D6-397D-423C-BA74-27F3378D81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3357562"/>
            <a:ext cx="4781642" cy="2387600"/>
          </a:xfrm>
        </p:spPr>
        <p:txBody>
          <a:bodyPr>
            <a:normAutofit/>
          </a:bodyPr>
          <a:lstStyle/>
          <a:p>
            <a:r>
              <a:rPr lang="ru-RU" sz="6600" b="1" dirty="0" err="1">
                <a:solidFill>
                  <a:srgbClr val="1186C3"/>
                </a:solidFill>
              </a:rPr>
              <a:t>Дивак</a:t>
            </a:r>
            <a:endParaRPr lang="ru-RU" sz="6600" b="1" dirty="0">
              <a:solidFill>
                <a:srgbClr val="1186C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71480"/>
            <a:ext cx="6858000" cy="1655762"/>
          </a:xfrm>
        </p:spPr>
        <p:txBody>
          <a:bodyPr>
            <a:normAutofit/>
          </a:bodyPr>
          <a:lstStyle/>
          <a:p>
            <a:r>
              <a:rPr lang="ru-RU" sz="4800" dirty="0" err="1">
                <a:solidFill>
                  <a:srgbClr val="FF0000"/>
                </a:solidFill>
              </a:rPr>
              <a:t>Григір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dirty="0" err="1">
                <a:solidFill>
                  <a:srgbClr val="FF0000"/>
                </a:solidFill>
              </a:rPr>
              <a:t>Тютюнник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3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7076" y="3206151"/>
            <a:ext cx="2798548" cy="3504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288266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578339" y="1054339"/>
            <a:ext cx="2634805" cy="16391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77698" y="1545565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>
                <a:latin typeface="Verdana" charset="0"/>
              </a:rPr>
              <a:t>коли дятел</a:t>
            </a:r>
          </a:p>
          <a:p>
            <a:pPr algn="ctr"/>
            <a:r>
              <a:rPr lang="ru-RU" i="1" dirty="0">
                <a:latin typeface="Verdana" charset="0"/>
              </a:rPr>
              <a:t> </a:t>
            </a:r>
            <a:r>
              <a:rPr lang="ru-RU" i="1" dirty="0">
                <a:latin typeface="Verdana"/>
              </a:rPr>
              <a:t>шишки </a:t>
            </a:r>
            <a:r>
              <a:rPr lang="ru-RU" i="1" dirty="0" err="1">
                <a:latin typeface="Verdana" charset="0"/>
              </a:rPr>
              <a:t>їсть</a:t>
            </a:r>
            <a:endParaRPr lang="ru-RU" i="1" dirty="0">
              <a:latin typeface="Verdana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-1680000" flipH="1">
            <a:off x="24703" y="3378786"/>
            <a:ext cx="2192338" cy="150233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 rot="-600000" flipH="1">
            <a:off x="714903" y="1207697"/>
            <a:ext cx="2639726" cy="183577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3286664" y="115018"/>
            <a:ext cx="2574214" cy="1747216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 rot="1740000">
            <a:off x="6973019" y="2609490"/>
            <a:ext cx="2170905" cy="1735246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 rot="1500000">
            <a:off x="6059393" y="4297576"/>
            <a:ext cx="2844030" cy="20637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22991" y="1732471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>
                <a:latin typeface="Verdana" charset="0"/>
              </a:rPr>
              <a:t>н</a:t>
            </a:r>
            <a:r>
              <a:rPr lang="ru-RU" i="1" dirty="0" smtClean="0">
                <a:latin typeface="Verdana" charset="0"/>
              </a:rPr>
              <a:t>е </a:t>
            </a:r>
            <a:r>
              <a:rPr lang="ru-RU" i="1" dirty="0">
                <a:latin typeface="Verdana" charset="0"/>
              </a:rPr>
              <a:t>любить </a:t>
            </a:r>
          </a:p>
          <a:p>
            <a:pPr algn="ctr"/>
            <a:r>
              <a:rPr lang="ru-RU" i="1" dirty="0" err="1">
                <a:latin typeface="Verdana" charset="0"/>
              </a:rPr>
              <a:t>псувати</a:t>
            </a:r>
            <a:r>
              <a:rPr lang="ru-RU" i="1" dirty="0">
                <a:latin typeface="Verdana" charset="0"/>
              </a:rPr>
              <a:t> </a:t>
            </a:r>
            <a:r>
              <a:rPr lang="ru-RU" i="1" dirty="0" err="1">
                <a:latin typeface="Verdana" charset="0"/>
              </a:rPr>
              <a:t>молодий</a:t>
            </a:r>
            <a:r>
              <a:rPr lang="ru-RU" i="1" dirty="0">
                <a:latin typeface="Verdana" charset="0"/>
              </a:rPr>
              <a:t> </a:t>
            </a:r>
            <a:r>
              <a:rPr lang="ru-RU" i="1" dirty="0" err="1">
                <a:latin typeface="Verdana" charset="0"/>
              </a:rPr>
              <a:t>лід</a:t>
            </a:r>
            <a:endParaRPr lang="ru-RU" dirty="0">
              <a:latin typeface="Verdan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5318" y="697301"/>
            <a:ext cx="274320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боляче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йому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, коли щука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пліточку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впіймала</a:t>
            </a:r>
            <a:endParaRPr lang="ru-RU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550" y="3932314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just"/>
            <a:r>
              <a:rPr lang="ru-RU" i="1" dirty="0" err="1">
                <a:latin typeface="Verdana" charset="0"/>
              </a:rPr>
              <a:t>жаліє</a:t>
            </a:r>
            <a:r>
              <a:rPr lang="ru-RU" i="1" dirty="0">
                <a:latin typeface="Verdana" charset="0"/>
              </a:rPr>
              <a:t> коней</a:t>
            </a:r>
            <a:endParaRPr lang="ru-RU" dirty="0">
              <a:latin typeface="Verdan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5793" y="3069566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жаліє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</a:p>
          <a:p>
            <a:pPr algn="ctr"/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стару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сосну</a:t>
            </a:r>
            <a:endParaRPr lang="ru-RU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4762191"/>
            <a:ext cx="2861094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FFFFFF"/>
                </a:solidFill>
                <a:latin typeface="Verdana" charset="0"/>
              </a:rPr>
              <a:t>так любить природу,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що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передає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свою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любов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до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неї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на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уроці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малювання</a:t>
            </a:r>
            <a:endParaRPr lang="ru-RU" dirty="0">
              <a:solidFill>
                <a:srgbClr val="FFFF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42860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Ремез</a:t>
            </a:r>
            <a:r>
              <a:rPr lang="ru-RU" dirty="0" smtClean="0"/>
              <a:t> (</a:t>
            </a:r>
            <a:r>
              <a:rPr lang="en-US" i="1" dirty="0" err="1" smtClean="0"/>
              <a:t>Remiz</a:t>
            </a:r>
            <a:r>
              <a:rPr lang="en-US" i="1" dirty="0" smtClean="0"/>
              <a:t> </a:t>
            </a:r>
            <a:r>
              <a:rPr lang="en-US" i="1" dirty="0" err="1" smtClean="0"/>
              <a:t>pendulinus</a:t>
            </a:r>
            <a:r>
              <a:rPr lang="en-US" dirty="0" smtClean="0"/>
              <a:t>) — </a:t>
            </a:r>
            <a:r>
              <a:rPr lang="ru-RU" dirty="0" smtClean="0"/>
              <a:t>птах ряду </a:t>
            </a:r>
            <a:r>
              <a:rPr lang="ru-RU" dirty="0" err="1" smtClean="0"/>
              <a:t>горобцеподібних</a:t>
            </a:r>
            <a:r>
              <a:rPr lang="ru-RU" dirty="0" smtClean="0"/>
              <a:t>;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10—12 см, вага 7—11 г. В </a:t>
            </a:r>
            <a:r>
              <a:rPr lang="ru-RU" dirty="0" err="1" smtClean="0"/>
              <a:t>Україні</a:t>
            </a:r>
            <a:r>
              <a:rPr lang="ru-RU" dirty="0" smtClean="0"/>
              <a:t> ремез </a:t>
            </a:r>
            <a:r>
              <a:rPr lang="ru-RU" dirty="0" err="1" smtClean="0"/>
              <a:t>гніздовий</a:t>
            </a:r>
            <a:r>
              <a:rPr lang="ru-RU" dirty="0" smtClean="0"/>
              <a:t> птах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рідкісний</a:t>
            </a:r>
            <a:r>
              <a:rPr lang="ru-RU" dirty="0" smtClean="0"/>
              <a:t>; селиться </a:t>
            </a:r>
            <a:r>
              <a:rPr lang="ru-RU" dirty="0" err="1" smtClean="0"/>
              <a:t>біля</a:t>
            </a:r>
            <a:r>
              <a:rPr lang="ru-RU" dirty="0" smtClean="0"/>
              <a:t> </a:t>
            </a:r>
            <a:r>
              <a:rPr lang="ru-RU" dirty="0" err="1" smtClean="0"/>
              <a:t>водойм</a:t>
            </a:r>
            <a:r>
              <a:rPr lang="ru-RU" dirty="0" smtClean="0"/>
              <a:t>; живиться </a:t>
            </a:r>
            <a:r>
              <a:rPr lang="ru-RU" dirty="0" err="1" smtClean="0"/>
              <a:t>комахами</a:t>
            </a:r>
            <a:r>
              <a:rPr lang="ru-RU" dirty="0" smtClean="0"/>
              <a:t>, </a:t>
            </a:r>
            <a:r>
              <a:rPr lang="ru-RU" dirty="0" err="1" smtClean="0"/>
              <a:t>корисний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r>
              <a:rPr lang="ru-RU" b="1" dirty="0" err="1" smtClean="0"/>
              <a:t>Гніздо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err="1" smtClean="0"/>
              <a:t>Гніздо</a:t>
            </a:r>
            <a:r>
              <a:rPr lang="ru-RU" dirty="0" smtClean="0"/>
              <a:t> ремез </a:t>
            </a:r>
            <a:r>
              <a:rPr lang="ru-RU" dirty="0" err="1" smtClean="0"/>
              <a:t>будує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рукавички з </a:t>
            </a:r>
            <a:r>
              <a:rPr lang="ru-RU" dirty="0" err="1" smtClean="0"/>
              <a:t>боковим</a:t>
            </a:r>
            <a:r>
              <a:rPr lang="ru-RU" dirty="0" smtClean="0"/>
              <a:t> входом у </a:t>
            </a:r>
            <a:r>
              <a:rPr lang="ru-RU" dirty="0" err="1" smtClean="0"/>
              <a:t>вигляді</a:t>
            </a:r>
            <a:r>
              <a:rPr lang="ru-RU" dirty="0" smtClean="0"/>
              <a:t> трубки. </a:t>
            </a:r>
            <a:r>
              <a:rPr lang="ru-RU" dirty="0" err="1" smtClean="0"/>
              <a:t>Гніздо</a:t>
            </a:r>
            <a:r>
              <a:rPr lang="ru-RU" dirty="0" smtClean="0"/>
              <a:t> </a:t>
            </a:r>
            <a:r>
              <a:rPr lang="ru-RU" dirty="0" err="1" smtClean="0"/>
              <a:t>будують</a:t>
            </a:r>
            <a:r>
              <a:rPr lang="ru-RU" dirty="0" smtClean="0"/>
              <a:t> разом </a:t>
            </a:r>
            <a:r>
              <a:rPr lang="ru-RU" dirty="0" err="1" smtClean="0"/>
              <a:t>самиця</a:t>
            </a:r>
            <a:r>
              <a:rPr lang="ru-RU" dirty="0" smtClean="0"/>
              <a:t> та </a:t>
            </a:r>
            <a:r>
              <a:rPr lang="ru-RU" dirty="0" err="1" smtClean="0"/>
              <a:t>самець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пуху </a:t>
            </a:r>
            <a:r>
              <a:rPr lang="ru-RU" dirty="0" err="1" smtClean="0"/>
              <a:t>тополі</a:t>
            </a:r>
            <a:r>
              <a:rPr lang="ru-RU" dirty="0" smtClean="0"/>
              <a:t> та очерету.</a:t>
            </a:r>
          </a:p>
          <a:p>
            <a:endParaRPr lang="ru-RU" b="1" dirty="0" smtClean="0"/>
          </a:p>
          <a:p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гніздування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Заболочені</a:t>
            </a:r>
            <a:r>
              <a:rPr lang="ru-RU" dirty="0" smtClean="0"/>
              <a:t> та </a:t>
            </a:r>
            <a:r>
              <a:rPr lang="ru-RU" dirty="0" err="1" smtClean="0"/>
              <a:t>зволожені</a:t>
            </a:r>
            <a:r>
              <a:rPr lang="ru-RU" dirty="0" smtClean="0"/>
              <a:t> </a:t>
            </a:r>
            <a:r>
              <a:rPr lang="ru-RU" dirty="0" err="1" smtClean="0"/>
              <a:t>ділянки,водойми</a:t>
            </a:r>
            <a:r>
              <a:rPr lang="ru-RU" dirty="0" smtClean="0"/>
              <a:t>, з </a:t>
            </a:r>
            <a:r>
              <a:rPr lang="ru-RU" dirty="0" err="1" smtClean="0"/>
              <a:t>наявністю</a:t>
            </a:r>
            <a:r>
              <a:rPr lang="ru-RU" dirty="0" smtClean="0"/>
              <a:t> очерету та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 smtClean="0"/>
              <a:t>верболозів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берез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низько</a:t>
            </a:r>
            <a:r>
              <a:rPr lang="ru-RU" dirty="0" smtClean="0"/>
              <a:t> </a:t>
            </a:r>
            <a:r>
              <a:rPr lang="ru-RU" dirty="0" err="1" smtClean="0"/>
              <a:t>звисаючим</a:t>
            </a:r>
            <a:r>
              <a:rPr lang="ru-RU" dirty="0" smtClean="0"/>
              <a:t> </a:t>
            </a:r>
            <a:r>
              <a:rPr lang="ru-RU" dirty="0" err="1" smtClean="0"/>
              <a:t>гіллям</a:t>
            </a:r>
            <a:r>
              <a:rPr lang="ru-RU" dirty="0" smtClean="0"/>
              <a:t>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будують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гніздо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Remiz pendulinus (Marek Szczepanek) 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543300" cy="2333626"/>
          </a:xfrm>
          <a:prstGeom prst="rect">
            <a:avLst/>
          </a:prstGeom>
          <a:noFill/>
        </p:spPr>
      </p:pic>
      <p:pic>
        <p:nvPicPr>
          <p:cNvPr id="3078" name="Picture 6" descr="http://pernatidruzi.org.ua/pictures/remezsv/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3857652" cy="257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28572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/>
              <a:t>Дятел звичайний</a:t>
            </a:r>
            <a:r>
              <a:rPr lang="vi-VN" dirty="0" smtClean="0"/>
              <a:t>, або </a:t>
            </a:r>
            <a:r>
              <a:rPr lang="vi-VN" b="1" dirty="0" smtClean="0"/>
              <a:t>дя́тел великий строкатий</a:t>
            </a:r>
            <a:r>
              <a:rPr lang="vi-VN" dirty="0" smtClean="0"/>
              <a:t> (</a:t>
            </a:r>
            <a:r>
              <a:rPr lang="en-US" i="1" dirty="0" err="1" smtClean="0"/>
              <a:t>Dendrocopos</a:t>
            </a:r>
            <a:r>
              <a:rPr lang="en-US" i="1" dirty="0" smtClean="0"/>
              <a:t> major</a:t>
            </a:r>
            <a:r>
              <a:rPr lang="en-US" dirty="0" smtClean="0"/>
              <a:t>) — </a:t>
            </a:r>
            <a:r>
              <a:rPr lang="vi-VN" dirty="0" smtClean="0"/>
              <a:t>птах досить великого розміру; один із найвідоміших представників родини Дятлових. </a:t>
            </a:r>
            <a:endParaRPr lang="uk-UA" dirty="0" smtClean="0"/>
          </a:p>
          <a:p>
            <a:endParaRPr lang="uk-UA" dirty="0"/>
          </a:p>
          <a:p>
            <a:r>
              <a:rPr lang="vi-VN" dirty="0" smtClean="0"/>
              <a:t>Населяє найрізноманітніші лісові ландшафти Палеарктики від </a:t>
            </a:r>
            <a:endParaRPr lang="en-US" dirty="0" smtClean="0"/>
          </a:p>
          <a:p>
            <a:r>
              <a:rPr lang="vi-VN" dirty="0" smtClean="0"/>
              <a:t>Канарських островів і північно-західної Африки на заході</a:t>
            </a:r>
            <a:r>
              <a:rPr lang="uk-UA" dirty="0"/>
              <a:t>,</a:t>
            </a:r>
            <a:r>
              <a:rPr lang="vi-VN" dirty="0" smtClean="0"/>
              <a:t> до Камчатки і Японських островів на сході, причому майже скрізь є звичайним, численним видом. Нерідко селиться в межах населених пунктів — у старих садах, парках. </a:t>
            </a:r>
            <a:endParaRPr lang="uk-UA" dirty="0" smtClean="0"/>
          </a:p>
          <a:p>
            <a:endParaRPr lang="uk-UA" dirty="0"/>
          </a:p>
          <a:p>
            <a:r>
              <a:rPr lang="vi-VN" dirty="0" smtClean="0"/>
              <a:t>Як правило, веде осілий спосіб життя і лише на північній межі ареалу в несприятливі роки здійснює масові кочівлі-інвазії в сусідні регіони.</a:t>
            </a:r>
            <a:endParaRPr lang="ru-RU" dirty="0"/>
          </a:p>
        </p:txBody>
      </p:sp>
      <p:pic>
        <p:nvPicPr>
          <p:cNvPr id="2050" name="Picture 2" descr="http://pernatidruzi.org.ua/pictures/veldjat/op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611865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744" y="0"/>
            <a:ext cx="7486299" cy="848439"/>
          </a:xfrm>
        </p:spPr>
        <p:txBody>
          <a:bodyPr/>
          <a:lstStyle/>
          <a:p>
            <a:r>
              <a:rPr lang="ru-RU" dirty="0"/>
              <a:t>Пейзаж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000108"/>
            <a:ext cx="5286412" cy="50499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0000"/>
                </a:solidFill>
                <a:latin typeface="Corbel" charset="0"/>
              </a:rPr>
              <a:t>Пейзаж  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— жанр в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образотворчому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мистецтві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об'єктом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зображення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є природа. Пейзажем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називають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окремий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твір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жанру. </a:t>
            </a:r>
            <a:endParaRPr lang="ru-RU" dirty="0" smtClean="0">
              <a:solidFill>
                <a:srgbClr val="000000"/>
              </a:solidFill>
              <a:latin typeface="Corbel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Corbel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Corbel" charset="0"/>
              </a:rPr>
              <a:t>Як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самостійний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різновид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образотворчого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мистецтва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пейзаж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виник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китайському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мистецтві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китайському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живопису</a:t>
            </a:r>
            <a:endParaRPr lang="ru-RU" dirty="0">
              <a:solidFill>
                <a:srgbClr val="000000"/>
              </a:solidFill>
              <a:latin typeface="Corbel" charset="0"/>
            </a:endParaRPr>
          </a:p>
        </p:txBody>
      </p:sp>
      <p:pic>
        <p:nvPicPr>
          <p:cNvPr id="5" name="Рисунок 4" descr="42-stationery-inkwel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3634" y="3965570"/>
            <a:ext cx="3407516" cy="21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311_8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41275"/>
            <a:ext cx="9159875" cy="6911526"/>
          </a:xfrm>
        </p:spPr>
      </p:pic>
      <p:pic>
        <p:nvPicPr>
          <p:cNvPr id="11" name="Объект 10" descr="311_8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496616"/>
            <a:ext cx="3930650" cy="2456656"/>
          </a:xfrm>
        </p:spPr>
      </p:pic>
    </p:spTree>
    <p:extLst>
      <p:ext uri="{BB962C8B-B14F-4D97-AF65-F5344CB8AC3E}">
        <p14:creationId xmlns:p14="http://schemas.microsoft.com/office/powerpoint/2010/main" val="2994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3473605815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288"/>
            <a:ext cx="9126082" cy="6840537"/>
          </a:xfrm>
        </p:spPr>
      </p:pic>
    </p:spTree>
    <p:extLst>
      <p:ext uri="{BB962C8B-B14F-4D97-AF65-F5344CB8AC3E}">
        <p14:creationId xmlns:p14="http://schemas.microsoft.com/office/powerpoint/2010/main" val="3040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857232"/>
            <a:ext cx="7704667" cy="333281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>
                <a:solidFill>
                  <a:srgbClr val="C00000"/>
                </a:solidFill>
                <a:latin typeface="Verdana" charset="0"/>
              </a:rPr>
              <a:t>А</a:t>
            </a:r>
            <a:r>
              <a:rPr lang="ru-RU" sz="4000" i="1" dirty="0">
                <a:latin typeface="Verdana" charset="0"/>
              </a:rPr>
              <a:t> </a:t>
            </a:r>
            <a:r>
              <a:rPr lang="ru-RU" sz="4000" i="1" dirty="0">
                <a:solidFill>
                  <a:srgbClr val="FF0000"/>
                </a:solidFill>
                <a:latin typeface="Verdana" charset="0"/>
              </a:rPr>
              <a:t>я</a:t>
            </a:r>
            <a:r>
              <a:rPr lang="ru-RU" sz="4000" i="1" dirty="0">
                <a:solidFill>
                  <a:srgbClr val="FFC000"/>
                </a:solidFill>
                <a:latin typeface="Verdana" charset="0"/>
              </a:rPr>
              <a:t>к</a:t>
            </a:r>
            <a:r>
              <a:rPr lang="ru-RU" sz="4000" i="1" dirty="0">
                <a:latin typeface="Verdana" charset="0"/>
              </a:rPr>
              <a:t> </a:t>
            </a:r>
            <a:r>
              <a:rPr lang="ru-RU" sz="4000" i="1" dirty="0">
                <a:solidFill>
                  <a:srgbClr val="FFFF00"/>
                </a:solidFill>
                <a:latin typeface="Verdana" charset="0"/>
              </a:rPr>
              <a:t>ж</a:t>
            </a:r>
            <a:r>
              <a:rPr lang="ru-RU" sz="4000" i="1" dirty="0">
                <a:solidFill>
                  <a:srgbClr val="92D050"/>
                </a:solidFill>
                <a:latin typeface="Verdana" charset="0"/>
              </a:rPr>
              <a:t>е</a:t>
            </a:r>
            <a:r>
              <a:rPr lang="ru-RU" sz="4000" i="1" dirty="0">
                <a:latin typeface="Verdana" charset="0"/>
              </a:rPr>
              <a:t> </a:t>
            </a:r>
            <a:r>
              <a:rPr lang="ru-RU" sz="4000" i="1" dirty="0">
                <a:solidFill>
                  <a:srgbClr val="00B050"/>
                </a:solidFill>
                <a:latin typeface="Verdana" charset="0"/>
              </a:rPr>
              <a:t>т</a:t>
            </a:r>
            <a:r>
              <a:rPr lang="ru-RU" sz="4000" i="1" dirty="0">
                <a:solidFill>
                  <a:srgbClr val="00B0F0"/>
                </a:solidFill>
                <a:latin typeface="Verdana" charset="0"/>
              </a:rPr>
              <a:t>р</a:t>
            </a:r>
            <a:r>
              <a:rPr lang="ru-RU" sz="4000" i="1" dirty="0">
                <a:solidFill>
                  <a:srgbClr val="0070C0"/>
                </a:solidFill>
                <a:latin typeface="Verdana" charset="0"/>
              </a:rPr>
              <a:t>е</a:t>
            </a:r>
            <a:r>
              <a:rPr lang="ru-RU" sz="4000" i="1" dirty="0">
                <a:solidFill>
                  <a:srgbClr val="002060"/>
                </a:solidFill>
                <a:latin typeface="Verdana" charset="0"/>
              </a:rPr>
              <a:t>б</a:t>
            </a:r>
            <a:r>
              <a:rPr lang="ru-RU" sz="4000" i="1" dirty="0">
                <a:solidFill>
                  <a:srgbClr val="7030A0"/>
                </a:solidFill>
                <a:latin typeface="Verdana" charset="0"/>
              </a:rPr>
              <a:t>а</a:t>
            </a:r>
            <a:r>
              <a:rPr lang="ru-RU" sz="4000" i="1" dirty="0"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C00000"/>
                </a:solidFill>
                <a:latin typeface="Verdana" charset="0"/>
              </a:rPr>
              <a:t>ж</a:t>
            </a:r>
            <a:r>
              <a:rPr lang="ru-RU" sz="4000" i="1" dirty="0" err="1">
                <a:solidFill>
                  <a:srgbClr val="FF0000"/>
                </a:solidFill>
                <a:latin typeface="Verdana" charset="0"/>
              </a:rPr>
              <a:t>и</a:t>
            </a:r>
            <a:r>
              <a:rPr lang="ru-RU" sz="4000" i="1" dirty="0" err="1">
                <a:solidFill>
                  <a:srgbClr val="FFC000"/>
                </a:solidFill>
                <a:latin typeface="Verdana" charset="0"/>
              </a:rPr>
              <a:t>т</a:t>
            </a:r>
            <a:r>
              <a:rPr lang="ru-RU" sz="4000" i="1" dirty="0" err="1">
                <a:solidFill>
                  <a:srgbClr val="FFFF00"/>
                </a:solidFill>
                <a:latin typeface="Verdana" charset="0"/>
              </a:rPr>
              <a:t>и</a:t>
            </a:r>
            <a:r>
              <a:rPr lang="ru-RU" sz="4000" i="1" dirty="0">
                <a:latin typeface="Verdana" charset="0"/>
              </a:rPr>
              <a:t> </a:t>
            </a:r>
            <a:r>
              <a:rPr lang="ru-RU" sz="4000" i="1" dirty="0">
                <a:solidFill>
                  <a:srgbClr val="92D050"/>
                </a:solidFill>
                <a:latin typeface="Verdana" charset="0"/>
              </a:rPr>
              <a:t>н</a:t>
            </a:r>
            <a:r>
              <a:rPr lang="ru-RU" sz="4000" i="1" dirty="0">
                <a:solidFill>
                  <a:srgbClr val="00B050"/>
                </a:solidFill>
                <a:latin typeface="Verdana" charset="0"/>
              </a:rPr>
              <a:t>а</a:t>
            </a:r>
            <a:r>
              <a:rPr lang="ru-RU" sz="4000" i="1" dirty="0"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B0F0"/>
                </a:solidFill>
                <a:latin typeface="Verdana" charset="0"/>
              </a:rPr>
              <a:t>з</a:t>
            </a:r>
            <a:r>
              <a:rPr lang="ru-RU" sz="4000" i="1" dirty="0" err="1">
                <a:solidFill>
                  <a:srgbClr val="0070C0"/>
                </a:solidFill>
                <a:latin typeface="Verdana" charset="0"/>
              </a:rPr>
              <a:t>е</a:t>
            </a:r>
            <a:r>
              <a:rPr lang="ru-RU" sz="4000" i="1" dirty="0" err="1">
                <a:solidFill>
                  <a:srgbClr val="002060"/>
                </a:solidFill>
                <a:latin typeface="Verdana" charset="0"/>
              </a:rPr>
              <a:t>м</a:t>
            </a:r>
            <a:r>
              <a:rPr lang="ru-RU" sz="4000" i="1" dirty="0" err="1">
                <a:solidFill>
                  <a:srgbClr val="7030A0"/>
                </a:solidFill>
                <a:latin typeface="Verdana" charset="0"/>
              </a:rPr>
              <a:t>л</a:t>
            </a:r>
            <a:r>
              <a:rPr lang="ru-RU" sz="4000" i="1" dirty="0" err="1">
                <a:solidFill>
                  <a:srgbClr val="C00000"/>
                </a:solidFill>
                <a:latin typeface="Verdana" charset="0"/>
              </a:rPr>
              <a:t>і</a:t>
            </a:r>
            <a:r>
              <a:rPr lang="ru-RU" sz="4000" i="1" dirty="0">
                <a:solidFill>
                  <a:srgbClr val="FF0000"/>
                </a:solidFill>
                <a:latin typeface="Verdana" charset="0"/>
              </a:rPr>
              <a:t>?</a:t>
            </a:r>
          </a:p>
        </p:txBody>
      </p:sp>
      <p:pic>
        <p:nvPicPr>
          <p:cNvPr id="5" name="Рисунок 4" descr="confused-cartoon-boy-looking-at-a-question-mark-411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747" y="2682816"/>
            <a:ext cx="2192166" cy="2609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0" y="357166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Проблемне питання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718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6562" y="3141663"/>
            <a:ext cx="4590784" cy="2494816"/>
          </a:xfrm>
        </p:spPr>
        <p:txBody>
          <a:bodyPr>
            <a:normAutofit fontScale="85000" lnSpcReduction="20000"/>
          </a:bodyPr>
          <a:lstStyle/>
          <a:p>
            <a:pPr marL="177800" indent="-177800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/>
              <a:t>        </a:t>
            </a:r>
            <a:r>
              <a:rPr lang="ru-RU" altLang="ru-RU" dirty="0" err="1"/>
              <a:t>Григір</a:t>
            </a:r>
            <a:r>
              <a:rPr lang="ru-RU" altLang="ru-RU" dirty="0"/>
              <a:t> Михайлович </a:t>
            </a:r>
            <a:r>
              <a:rPr lang="ru-RU" altLang="ru-RU" dirty="0" err="1"/>
              <a:t>Тютюнник</a:t>
            </a:r>
            <a:r>
              <a:rPr lang="ru-RU" altLang="ru-RU" dirty="0"/>
              <a:t> </a:t>
            </a:r>
            <a:r>
              <a:rPr lang="ru-RU" altLang="ru-RU" dirty="0" err="1"/>
              <a:t>народився</a:t>
            </a:r>
            <a:r>
              <a:rPr lang="ru-RU" altLang="ru-RU" dirty="0"/>
              <a:t> 5 </a:t>
            </a:r>
            <a:r>
              <a:rPr lang="ru-RU" altLang="ru-RU" dirty="0" err="1"/>
              <a:t>грудня</a:t>
            </a:r>
            <a:r>
              <a:rPr lang="ru-RU" altLang="ru-RU" dirty="0"/>
              <a:t> 1931р. в </a:t>
            </a:r>
            <a:endParaRPr lang="ru-RU" altLang="ru-RU" dirty="0" smtClean="0"/>
          </a:p>
          <a:p>
            <a:pPr marL="177800" indent="-177800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/>
              <a:t>с</a:t>
            </a:r>
            <a:r>
              <a:rPr lang="ru-RU" altLang="ru-RU" dirty="0"/>
              <a:t>. </a:t>
            </a:r>
            <a:r>
              <a:rPr lang="ru-RU" altLang="ru-RU" dirty="0" err="1"/>
              <a:t>Шилівка</a:t>
            </a:r>
            <a:r>
              <a:rPr lang="ru-RU" altLang="ru-RU" dirty="0"/>
              <a:t> на </a:t>
            </a:r>
            <a:r>
              <a:rPr lang="ru-RU" altLang="ru-RU" dirty="0" err="1"/>
              <a:t>Полтавщині</a:t>
            </a:r>
            <a:r>
              <a:rPr lang="ru-RU" altLang="ru-RU" dirty="0"/>
              <a:t> в </a:t>
            </a:r>
            <a:r>
              <a:rPr lang="ru-RU" altLang="ru-RU" dirty="0" err="1"/>
              <a:t>селянській</a:t>
            </a:r>
            <a:r>
              <a:rPr lang="ru-RU" altLang="ru-RU" dirty="0"/>
              <a:t> </a:t>
            </a:r>
            <a:r>
              <a:rPr lang="ru-RU" altLang="ru-RU" dirty="0" err="1"/>
              <a:t>родині</a:t>
            </a:r>
            <a:r>
              <a:rPr lang="ru-RU" altLang="ru-RU" dirty="0"/>
              <a:t>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1414"/>
            <a:ext cx="41910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714876" y="690112"/>
            <a:ext cx="442109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/>
              <a:t>Хата </a:t>
            </a:r>
            <a:r>
              <a:rPr lang="ru-RU" altLang="ru-RU" dirty="0" err="1"/>
              <a:t>Ївги</a:t>
            </a:r>
            <a:r>
              <a:rPr lang="ru-RU" altLang="ru-RU" dirty="0"/>
              <a:t> </a:t>
            </a:r>
            <a:r>
              <a:rPr lang="ru-RU" altLang="ru-RU" dirty="0" err="1"/>
              <a:t>Федотівни</a:t>
            </a:r>
            <a:r>
              <a:rPr lang="ru-RU" altLang="ru-RU" dirty="0"/>
              <a:t> </a:t>
            </a:r>
            <a:r>
              <a:rPr lang="ru-RU" altLang="ru-RU" dirty="0" err="1"/>
              <a:t>Буденної</a:t>
            </a:r>
            <a:r>
              <a:rPr lang="ru-RU" altLang="ru-RU" dirty="0"/>
              <a:t>, </a:t>
            </a:r>
          </a:p>
          <a:p>
            <a:pPr algn="ctr">
              <a:spcBef>
                <a:spcPct val="50000"/>
              </a:spcBef>
            </a:pPr>
            <a:r>
              <a:rPr lang="ru-RU" altLang="ru-RU" dirty="0" err="1"/>
              <a:t>матері</a:t>
            </a:r>
            <a:r>
              <a:rPr lang="ru-RU" altLang="ru-RU" dirty="0"/>
              <a:t> </a:t>
            </a:r>
            <a:r>
              <a:rPr lang="ru-RU" altLang="ru-RU" dirty="0" err="1" smtClean="0"/>
              <a:t>Григора</a:t>
            </a:r>
            <a:endParaRPr lang="ru-RU" alt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928934"/>
            <a:ext cx="42481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859338" y="5949950"/>
            <a:ext cx="39608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/>
              <a:t>Любе, миле село </a:t>
            </a:r>
            <a:r>
              <a:rPr lang="ru-RU" altLang="ru-RU" sz="2000" dirty="0" err="1"/>
              <a:t>Шилівка</a:t>
            </a:r>
            <a:r>
              <a:rPr lang="ru-RU" altLang="ru-RU" sz="2000" dirty="0"/>
              <a:t> на </a:t>
            </a:r>
            <a:r>
              <a:rPr lang="ru-RU" altLang="ru-RU" sz="2000" dirty="0" err="1"/>
              <a:t>Полтавщині</a:t>
            </a:r>
            <a:r>
              <a:rPr lang="ru-RU" altLang="ru-RU" sz="2000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4727591" y="4969577"/>
            <a:ext cx="3600450" cy="288925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ru-RU" altLang="ru-RU" sz="2400" dirty="0"/>
              <a:t>Школа, в як</a:t>
            </a:r>
            <a:r>
              <a:rPr lang="uk-UA" altLang="ru-RU" sz="2400" dirty="0" err="1"/>
              <a:t>ій</a:t>
            </a:r>
            <a:r>
              <a:rPr lang="uk-UA" altLang="ru-RU" sz="2400" dirty="0"/>
              <a:t> навчався</a:t>
            </a:r>
            <a:r>
              <a:rPr lang="en-US" altLang="ru-RU" sz="2400" dirty="0"/>
              <a:t> </a:t>
            </a:r>
            <a:r>
              <a:rPr lang="uk-UA" altLang="ru-RU" sz="2400" dirty="0"/>
              <a:t>Григір Тютюнник</a:t>
            </a:r>
            <a:endParaRPr lang="ru-RU" altLang="ru-RU" sz="2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571480"/>
            <a:ext cx="5286412" cy="3929090"/>
          </a:xfrm>
        </p:spPr>
        <p:txBody>
          <a:bodyPr>
            <a:normAutofit lnSpcReduction="10000"/>
          </a:bodyPr>
          <a:lstStyle/>
          <a:p>
            <a:pPr marL="0" indent="263525" algn="just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err="1"/>
              <a:t>Після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визволення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України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від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фашистської</a:t>
            </a:r>
            <a:r>
              <a:rPr lang="ru-RU" altLang="ru-RU" sz="2000" dirty="0"/>
              <a:t> навали </a:t>
            </a:r>
            <a:r>
              <a:rPr lang="ru-RU" altLang="ru-RU" sz="2000" dirty="0" err="1"/>
              <a:t>Тютюнник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закінчив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п'ятий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клас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сільської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школи</a:t>
            </a:r>
            <a:r>
              <a:rPr lang="ru-RU" altLang="ru-RU" sz="2000" dirty="0"/>
              <a:t> і вступив до </a:t>
            </a:r>
            <a:r>
              <a:rPr lang="ru-RU" altLang="ru-RU" sz="2000" dirty="0" err="1"/>
              <a:t>ремісничого</a:t>
            </a:r>
            <a:r>
              <a:rPr lang="ru-RU" altLang="ru-RU" sz="2000" dirty="0"/>
              <a:t> училища; </a:t>
            </a:r>
            <a:r>
              <a:rPr lang="ru-RU" altLang="ru-RU" sz="2000" dirty="0" err="1"/>
              <a:t>працював</a:t>
            </a:r>
            <a:r>
              <a:rPr lang="ru-RU" altLang="ru-RU" sz="2000" dirty="0"/>
              <a:t> на </a:t>
            </a:r>
            <a:r>
              <a:rPr lang="ru-RU" altLang="ru-RU" sz="2000" dirty="0" err="1"/>
              <a:t>заводі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імені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Малишева</a:t>
            </a:r>
            <a:r>
              <a:rPr lang="ru-RU" altLang="ru-RU" sz="2000" dirty="0"/>
              <a:t> у </a:t>
            </a:r>
            <a:r>
              <a:rPr lang="ru-RU" altLang="ru-RU" sz="2000" dirty="0" err="1"/>
              <a:t>Харкові</a:t>
            </a:r>
            <a:r>
              <a:rPr lang="ru-RU" altLang="ru-RU" sz="2000" dirty="0"/>
              <a:t>, в </a:t>
            </a:r>
            <a:r>
              <a:rPr lang="ru-RU" altLang="ru-RU" sz="2000" dirty="0" err="1"/>
              <a:t>колгоспі</a:t>
            </a:r>
            <a:r>
              <a:rPr lang="ru-RU" altLang="ru-RU" sz="2000" dirty="0"/>
              <a:t>, на </a:t>
            </a:r>
            <a:r>
              <a:rPr lang="ru-RU" altLang="ru-RU" sz="2000" dirty="0" err="1"/>
              <a:t>будівництві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Миронівської</a:t>
            </a:r>
            <a:r>
              <a:rPr lang="ru-RU" altLang="ru-RU" sz="2000" dirty="0"/>
              <a:t> ДРЕС, на </a:t>
            </a:r>
            <a:r>
              <a:rPr lang="ru-RU" altLang="ru-RU" sz="2000" dirty="0" err="1"/>
              <a:t>відбудові</a:t>
            </a:r>
            <a:r>
              <a:rPr lang="ru-RU" altLang="ru-RU" sz="2000" dirty="0"/>
              <a:t> шахт у </a:t>
            </a:r>
            <a:r>
              <a:rPr lang="ru-RU" altLang="ru-RU" sz="2000" dirty="0" err="1"/>
              <a:t>Донбасі</a:t>
            </a:r>
            <a:r>
              <a:rPr lang="ru-RU" altLang="ru-RU" sz="2000" dirty="0"/>
              <a:t>. </a:t>
            </a:r>
          </a:p>
          <a:p>
            <a:pPr marL="0" indent="263525" algn="just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err="1"/>
              <a:t> </a:t>
            </a:r>
            <a:endParaRPr lang="ru-RU" altLang="ru-RU" sz="20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0"/>
            <a:ext cx="3028224" cy="36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58838" y="273050"/>
            <a:ext cx="3677512" cy="5430838"/>
          </a:xfrm>
        </p:spPr>
        <p:txBody>
          <a:bodyPr>
            <a:normAutofit fontScale="77500" lnSpcReduction="20000"/>
          </a:bodyPr>
          <a:lstStyle/>
          <a:p>
            <a:pPr marL="0" indent="177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dirty="0" err="1"/>
              <a:t>Після</a:t>
            </a:r>
            <a:r>
              <a:rPr lang="ru-RU" altLang="ru-RU" dirty="0"/>
              <a:t> </a:t>
            </a:r>
            <a:r>
              <a:rPr lang="ru-RU" altLang="ru-RU" dirty="0" err="1"/>
              <a:t>закінчення</a:t>
            </a:r>
            <a:r>
              <a:rPr lang="ru-RU" altLang="ru-RU" dirty="0"/>
              <a:t> </a:t>
            </a:r>
            <a:r>
              <a:rPr lang="ru-RU" altLang="ru-RU" dirty="0" err="1"/>
              <a:t>Харківського</a:t>
            </a:r>
            <a:r>
              <a:rPr lang="ru-RU" altLang="ru-RU" dirty="0"/>
              <a:t> </a:t>
            </a:r>
            <a:r>
              <a:rPr lang="ru-RU" altLang="ru-RU" dirty="0" err="1"/>
              <a:t>університету</a:t>
            </a:r>
            <a:r>
              <a:rPr lang="ru-RU" altLang="ru-RU" dirty="0"/>
              <a:t> (1962) Гр. </a:t>
            </a:r>
            <a:r>
              <a:rPr lang="ru-RU" altLang="ru-RU" dirty="0" err="1"/>
              <a:t>Тютюнник</a:t>
            </a:r>
            <a:r>
              <a:rPr lang="ru-RU" altLang="ru-RU" dirty="0"/>
              <a:t> </a:t>
            </a:r>
            <a:r>
              <a:rPr lang="ru-RU" altLang="ru-RU" dirty="0" err="1"/>
              <a:t>учителював</a:t>
            </a:r>
            <a:r>
              <a:rPr lang="ru-RU" altLang="ru-RU" dirty="0"/>
              <a:t> у </a:t>
            </a:r>
            <a:r>
              <a:rPr lang="ru-RU" altLang="ru-RU" dirty="0" err="1"/>
              <a:t>вечірній</a:t>
            </a:r>
            <a:r>
              <a:rPr lang="ru-RU" altLang="ru-RU" dirty="0"/>
              <a:t> </a:t>
            </a:r>
            <a:r>
              <a:rPr lang="ru-RU" altLang="ru-RU" dirty="0" err="1"/>
              <a:t>школі</a:t>
            </a:r>
            <a:r>
              <a:rPr lang="ru-RU" altLang="ru-RU" dirty="0"/>
              <a:t> на </a:t>
            </a:r>
            <a:r>
              <a:rPr lang="ru-RU" altLang="ru-RU" dirty="0" err="1"/>
              <a:t>Донбасі</a:t>
            </a:r>
            <a:r>
              <a:rPr lang="ru-RU" altLang="ru-RU" dirty="0"/>
              <a:t>. </a:t>
            </a:r>
          </a:p>
          <a:p>
            <a:pPr marL="0" indent="177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dirty="0"/>
              <a:t>В 1963 </a:t>
            </a:r>
            <a:r>
              <a:rPr lang="en-US" altLang="ru-RU" dirty="0"/>
              <a:t>-</a:t>
            </a:r>
            <a:r>
              <a:rPr lang="ru-RU" altLang="ru-RU" dirty="0"/>
              <a:t> 1964 </a:t>
            </a:r>
            <a:r>
              <a:rPr lang="ru-RU" altLang="ru-RU" dirty="0" err="1"/>
              <a:t>pp</a:t>
            </a:r>
            <a:r>
              <a:rPr lang="ru-RU" altLang="ru-RU" dirty="0"/>
              <a:t>. </a:t>
            </a:r>
            <a:r>
              <a:rPr lang="ru-RU" altLang="ru-RU" dirty="0" err="1"/>
              <a:t>працює</a:t>
            </a:r>
            <a:r>
              <a:rPr lang="ru-RU" altLang="ru-RU" dirty="0"/>
              <a:t> в </a:t>
            </a:r>
            <a:r>
              <a:rPr lang="ru-RU" altLang="ru-RU" dirty="0" err="1"/>
              <a:t>редакції</a:t>
            </a:r>
            <a:r>
              <a:rPr lang="ru-RU" altLang="ru-RU" dirty="0"/>
              <a:t> </a:t>
            </a:r>
            <a:r>
              <a:rPr lang="ru-RU" altLang="ru-RU" dirty="0" err="1"/>
              <a:t>газети</a:t>
            </a:r>
            <a:r>
              <a:rPr lang="ru-RU" altLang="ru-RU" dirty="0"/>
              <a:t> «</a:t>
            </a:r>
            <a:r>
              <a:rPr lang="ru-RU" altLang="ru-RU" dirty="0" err="1"/>
              <a:t>Літературна</a:t>
            </a:r>
            <a:r>
              <a:rPr lang="ru-RU" altLang="ru-RU" dirty="0"/>
              <a:t> </a:t>
            </a:r>
            <a:r>
              <a:rPr lang="ru-RU" altLang="ru-RU" dirty="0" err="1"/>
              <a:t>Україна</a:t>
            </a:r>
            <a:r>
              <a:rPr lang="ru-RU" altLang="ru-RU" dirty="0"/>
              <a:t>», </a:t>
            </a:r>
            <a:r>
              <a:rPr lang="ru-RU" altLang="ru-RU" dirty="0" err="1"/>
              <a:t>публікує</a:t>
            </a:r>
            <a:r>
              <a:rPr lang="ru-RU" altLang="ru-RU" dirty="0"/>
              <a:t> в </a:t>
            </a:r>
            <a:r>
              <a:rPr lang="ru-RU" altLang="ru-RU" dirty="0" err="1"/>
              <a:t>ній</a:t>
            </a:r>
            <a:r>
              <a:rPr lang="ru-RU" altLang="ru-RU" dirty="0"/>
              <a:t> </a:t>
            </a:r>
            <a:r>
              <a:rPr lang="ru-RU" altLang="ru-RU" dirty="0" err="1"/>
              <a:t>кілька</a:t>
            </a:r>
            <a:r>
              <a:rPr lang="ru-RU" altLang="ru-RU" dirty="0"/>
              <a:t> </a:t>
            </a:r>
            <a:r>
              <a:rPr lang="ru-RU" altLang="ru-RU" dirty="0" err="1"/>
              <a:t>нарисів</a:t>
            </a:r>
            <a:endParaRPr lang="ru-RU" altLang="ru-RU" dirty="0"/>
          </a:p>
        </p:txBody>
      </p:sp>
      <p:pic>
        <p:nvPicPr>
          <p:cNvPr id="2" name="Рисунок 1" descr="lituk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1233" y="5085206"/>
            <a:ext cx="5820373" cy="1371100"/>
          </a:xfrm>
          <a:prstGeom prst="rect">
            <a:avLst/>
          </a:prstGeom>
        </p:spPr>
      </p:pic>
      <p:pic>
        <p:nvPicPr>
          <p:cNvPr id="5" name="Рисунок 4" descr="i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8988" y="77788"/>
            <a:ext cx="4376737" cy="3981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4704"/>
            <a:ext cx="4354563" cy="4929188"/>
          </a:xfrm>
        </p:spPr>
        <p:txBody>
          <a:bodyPr>
            <a:normAutofit fontScale="92500" lnSpcReduction="20000"/>
          </a:bodyPr>
          <a:lstStyle/>
          <a:p>
            <a:pPr marL="0" indent="269875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dirty="0"/>
              <a:t> 6 </a:t>
            </a:r>
            <a:r>
              <a:rPr lang="ru-RU" altLang="ru-RU" dirty="0" err="1"/>
              <a:t>березня</a:t>
            </a:r>
            <a:r>
              <a:rPr lang="ru-RU" altLang="ru-RU" dirty="0"/>
              <a:t> </a:t>
            </a:r>
            <a:r>
              <a:rPr lang="ru-RU" altLang="ru-RU" dirty="0" smtClean="0"/>
              <a:t>1980 р</a:t>
            </a:r>
            <a:r>
              <a:rPr lang="ru-RU" altLang="ru-RU" dirty="0"/>
              <a:t>. </a:t>
            </a:r>
            <a:r>
              <a:rPr lang="ru-RU" altLang="ru-RU" dirty="0" err="1"/>
              <a:t>Григір</a:t>
            </a:r>
            <a:r>
              <a:rPr lang="ru-RU" altLang="ru-RU" dirty="0"/>
              <a:t> </a:t>
            </a:r>
            <a:r>
              <a:rPr lang="ru-RU" altLang="ru-RU" dirty="0" err="1"/>
              <a:t>Тютюнник</a:t>
            </a:r>
            <a:r>
              <a:rPr lang="ru-RU" altLang="ru-RU" dirty="0"/>
              <a:t> </a:t>
            </a:r>
            <a:r>
              <a:rPr lang="ru-RU" altLang="ru-RU" dirty="0" err="1"/>
              <a:t>покінчив</a:t>
            </a:r>
            <a:r>
              <a:rPr lang="ru-RU" altLang="ru-RU" dirty="0"/>
              <a:t> </a:t>
            </a:r>
            <a:r>
              <a:rPr lang="ru-RU" altLang="ru-RU" dirty="0" err="1"/>
              <a:t>життя</a:t>
            </a:r>
            <a:r>
              <a:rPr lang="ru-RU" altLang="ru-RU" dirty="0"/>
              <a:t> </a:t>
            </a:r>
            <a:r>
              <a:rPr lang="ru-RU" altLang="ru-RU" dirty="0" err="1"/>
              <a:t>самогубством</a:t>
            </a:r>
            <a:r>
              <a:rPr lang="ru-RU" altLang="ru-RU" dirty="0"/>
              <a:t>. </a:t>
            </a:r>
          </a:p>
          <a:p>
            <a:pPr marL="0" indent="269875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dirty="0"/>
              <a:t>У 1989р. </a:t>
            </a:r>
            <a:r>
              <a:rPr lang="ru-RU" altLang="ru-RU" dirty="0" err="1"/>
              <a:t>його</a:t>
            </a:r>
            <a:r>
              <a:rPr lang="ru-RU" altLang="ru-RU" dirty="0"/>
              <a:t> </a:t>
            </a:r>
            <a:r>
              <a:rPr lang="ru-RU" altLang="ru-RU" dirty="0" err="1"/>
              <a:t>творчість</a:t>
            </a:r>
            <a:r>
              <a:rPr lang="ru-RU" altLang="ru-RU" dirty="0"/>
              <a:t> </a:t>
            </a:r>
            <a:r>
              <a:rPr lang="ru-RU" altLang="ru-RU" dirty="0" err="1"/>
              <a:t>була</a:t>
            </a:r>
            <a:r>
              <a:rPr lang="ru-RU" altLang="ru-RU" dirty="0"/>
              <a:t> посмертно </a:t>
            </a:r>
            <a:r>
              <a:rPr lang="ru-RU" altLang="ru-RU" dirty="0" err="1"/>
              <a:t>відзначена</a:t>
            </a:r>
            <a:r>
              <a:rPr lang="ru-RU" altLang="ru-RU" dirty="0"/>
              <a:t> </a:t>
            </a:r>
            <a:r>
              <a:rPr lang="ru-RU" altLang="ru-RU" dirty="0" smtClean="0"/>
              <a:t>Державною </a:t>
            </a:r>
            <a:r>
              <a:rPr lang="ru-RU" altLang="ru-RU" dirty="0" err="1" smtClean="0"/>
              <a:t>премією</a:t>
            </a:r>
            <a:endParaRPr lang="ru-RU" altLang="ru-RU" dirty="0" smtClean="0"/>
          </a:p>
          <a:p>
            <a:pPr marL="0" indent="269875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dirty="0" err="1"/>
              <a:t>ім</a:t>
            </a:r>
            <a:r>
              <a:rPr lang="ru-RU" altLang="ru-RU" dirty="0"/>
              <a:t>. Т. Г. </a:t>
            </a:r>
            <a:r>
              <a:rPr lang="ru-RU" altLang="ru-RU" dirty="0" err="1"/>
              <a:t>Шевченка</a:t>
            </a:r>
            <a:r>
              <a:rPr lang="ru-RU" altLang="ru-RU" dirty="0"/>
              <a:t>.</a:t>
            </a:r>
          </a:p>
        </p:txBody>
      </p:sp>
      <p:pic>
        <p:nvPicPr>
          <p:cNvPr id="3" name="Рисунок 2" descr="tyutyunni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9163" y="209550"/>
            <a:ext cx="4303887" cy="630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90336" y="878432"/>
            <a:ext cx="4905434" cy="5019675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Arial"/>
              </a:rPr>
              <a:t>Душа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кожної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людини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глибокий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колодязь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endParaRPr lang="ru-RU" sz="2000" dirty="0">
              <a:solidFill>
                <a:srgbClr val="000000"/>
              </a:solidFill>
              <a:latin typeface="Arial"/>
            </a:endParaRPr>
          </a:p>
          <a:p>
            <a:r>
              <a:rPr lang="ru-RU" sz="2000" dirty="0">
                <a:solidFill>
                  <a:srgbClr val="000000"/>
                </a:solidFill>
                <a:latin typeface="Tahoma" charset="0"/>
              </a:rPr>
              <a:t>Але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іноді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, коли у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воді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колодязя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чиєїсь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душі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ми не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помічаємо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свого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обличчя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, не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відчуваємо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схожості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на себе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своє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оточення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людина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нами не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сприймається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. </a:t>
            </a:r>
          </a:p>
          <a:p>
            <a:endParaRPr lang="ru-RU" sz="2000" dirty="0">
              <a:solidFill>
                <a:srgbClr val="000000"/>
              </a:solidFill>
              <a:latin typeface="Tahoma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ahoma"/>
              </a:rPr>
              <a:t>Вона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ні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поганою,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ні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хорошою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(на наш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погляд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), і ми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тавруємо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як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незвичайну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.</a:t>
            </a:r>
          </a:p>
        </p:txBody>
      </p:sp>
      <p:pic>
        <p:nvPicPr>
          <p:cNvPr id="5" name="Рисунок 4" descr="avramenko-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8663" y="776288"/>
            <a:ext cx="2314515" cy="473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los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313" y="-42863"/>
            <a:ext cx="9326563" cy="697820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123728" y="1552170"/>
            <a:ext cx="3500023" cy="39639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8522" y="1273788"/>
            <a:ext cx="4065768" cy="498757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333333"/>
                </a:solidFill>
                <a:latin typeface="Arial" charset="0"/>
              </a:rPr>
              <a:t>ДИВАК</a:t>
            </a:r>
            <a:r>
              <a:rPr lang="ru-RU" i="1" dirty="0" smtClean="0">
                <a:solidFill>
                  <a:srgbClr val="333333"/>
                </a:solidFill>
                <a:latin typeface="Tahoma" charset="0"/>
              </a:rPr>
              <a:t> - </a:t>
            </a:r>
            <a:r>
              <a:rPr lang="ru-RU" i="1" dirty="0">
                <a:solidFill>
                  <a:srgbClr val="333333"/>
                </a:solidFill>
                <a:latin typeface="Tahoma" charset="0"/>
              </a:rPr>
              <a:t>той</a:t>
            </a:r>
            <a:r>
              <a:rPr lang="ru-RU" dirty="0">
                <a:solidFill>
                  <a:srgbClr val="333333"/>
                </a:solidFill>
                <a:latin typeface="Tahoma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ahoma" charset="0"/>
              </a:rPr>
              <a:t>хто</a:t>
            </a:r>
            <a:r>
              <a:rPr lang="ru-RU" dirty="0">
                <a:solidFill>
                  <a:srgbClr val="333333"/>
                </a:solidFill>
                <a:latin typeface="Tahoma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charset="0"/>
              </a:rPr>
              <a:t>своєю</a:t>
            </a:r>
            <a:r>
              <a:rPr lang="ru-RU" dirty="0">
                <a:solidFill>
                  <a:srgbClr val="333333"/>
                </a:solidFill>
                <a:latin typeface="Tahoma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charset="0"/>
              </a:rPr>
              <a:t>поведінкою</a:t>
            </a:r>
            <a:r>
              <a:rPr lang="ru-RU" dirty="0">
                <a:solidFill>
                  <a:srgbClr val="333333"/>
                </a:solidFill>
                <a:latin typeface="Tahoma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Tahoma" charset="0"/>
              </a:rPr>
              <a:t>вчинками</a:t>
            </a:r>
            <a:r>
              <a:rPr lang="ru-RU" dirty="0">
                <a:solidFill>
                  <a:srgbClr val="333333"/>
                </a:solidFill>
                <a:latin typeface="Tahoma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charset="0"/>
              </a:rPr>
              <a:t>викликає</a:t>
            </a:r>
            <a:r>
              <a:rPr lang="ru-RU" dirty="0">
                <a:solidFill>
                  <a:srgbClr val="333333"/>
                </a:solidFill>
                <a:latin typeface="Tahoma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charset="0"/>
              </a:rPr>
              <a:t>здивування</a:t>
            </a:r>
            <a:r>
              <a:rPr lang="ru-RU" dirty="0">
                <a:solidFill>
                  <a:srgbClr val="333333"/>
                </a:solidFill>
                <a:latin typeface="Tahom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5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19834" y="1676653"/>
            <a:ext cx="4775200" cy="4258627"/>
          </a:xfrm>
        </p:spPr>
        <p:txBody>
          <a:bodyPr/>
          <a:lstStyle/>
          <a:p>
            <a:r>
              <a:rPr lang="ru-RU" sz="2000" dirty="0" err="1">
                <a:latin typeface="Georgia"/>
              </a:rPr>
              <a:t>Кожна</a:t>
            </a:r>
            <a:r>
              <a:rPr lang="ru-RU" sz="2000" dirty="0">
                <a:latin typeface="Georgia" charset="0"/>
              </a:rPr>
              <a:t> </a:t>
            </a:r>
            <a:r>
              <a:rPr lang="ru-RU" sz="2000" dirty="0" err="1">
                <a:latin typeface="Georgia"/>
              </a:rPr>
              <a:t>людина</a:t>
            </a:r>
            <a:r>
              <a:rPr lang="ru-RU" sz="2000" dirty="0">
                <a:latin typeface="Georgia" charset="0"/>
              </a:rPr>
              <a:t> </a:t>
            </a:r>
            <a:r>
              <a:rPr lang="ru-RU" sz="2000" dirty="0" err="1">
                <a:latin typeface="Georgia"/>
              </a:rPr>
              <a:t>неповторна</a:t>
            </a:r>
            <a:r>
              <a:rPr lang="ru-RU" sz="2000" dirty="0">
                <a:latin typeface="Georgia" charset="0"/>
              </a:rPr>
              <a:t>, </a:t>
            </a:r>
            <a:r>
              <a:rPr lang="ru-RU" sz="2000" dirty="0" err="1" smtClean="0">
                <a:latin typeface="Georgia"/>
              </a:rPr>
              <a:t>індивідуальна</a:t>
            </a:r>
            <a:r>
              <a:rPr lang="ru-RU" sz="2000" dirty="0">
                <a:latin typeface="Georgia" charset="0"/>
              </a:rPr>
              <a:t>. Таким є і Олесь, герой </a:t>
            </a:r>
            <a:r>
              <a:rPr lang="ru-RU" sz="2000" dirty="0" err="1">
                <a:latin typeface="Georgia"/>
              </a:rPr>
              <a:t>оповідання</a:t>
            </a:r>
            <a:r>
              <a:rPr lang="ru-RU" sz="2000" dirty="0">
                <a:latin typeface="Georgia" charset="0"/>
              </a:rPr>
              <a:t> "</a:t>
            </a:r>
            <a:r>
              <a:rPr lang="ru-RU" sz="2000" dirty="0" err="1">
                <a:latin typeface="Georgia"/>
              </a:rPr>
              <a:t>Дивак</a:t>
            </a:r>
            <a:r>
              <a:rPr lang="ru-RU" sz="2000" dirty="0">
                <a:latin typeface="Georgia" charset="0"/>
              </a:rPr>
              <a:t>". </a:t>
            </a:r>
          </a:p>
          <a:p>
            <a:endParaRPr lang="ru-RU" sz="2000" dirty="0">
              <a:latin typeface="Georgia" charset="0"/>
            </a:endParaRPr>
          </a:p>
          <a:p>
            <a:r>
              <a:rPr lang="ru-RU" sz="2000" dirty="0" err="1">
                <a:latin typeface="Georgia"/>
              </a:rPr>
              <a:t>Він</a:t>
            </a:r>
            <a:r>
              <a:rPr lang="ru-RU" sz="2000" dirty="0">
                <a:latin typeface="Georgia"/>
              </a:rPr>
              <a:t> тонко </a:t>
            </a:r>
            <a:r>
              <a:rPr lang="ru-RU" sz="2000" dirty="0" err="1">
                <a:latin typeface="Georgia"/>
              </a:rPr>
              <a:t>відчуває</a:t>
            </a:r>
            <a:r>
              <a:rPr lang="ru-RU" sz="2000" dirty="0">
                <a:latin typeface="Georgia"/>
              </a:rPr>
              <a:t> природу, </a:t>
            </a:r>
            <a:r>
              <a:rPr lang="ru-RU" sz="2000" dirty="0" err="1">
                <a:latin typeface="Georgia"/>
              </a:rPr>
              <a:t>чутливий</a:t>
            </a:r>
            <a:r>
              <a:rPr lang="ru-RU" sz="2000" dirty="0">
                <a:latin typeface="Georgia"/>
              </a:rPr>
              <a:t> до </a:t>
            </a:r>
            <a:r>
              <a:rPr lang="ru-RU" sz="2000" dirty="0" err="1">
                <a:latin typeface="Georgia"/>
              </a:rPr>
              <a:t>краси</a:t>
            </a:r>
            <a:r>
              <a:rPr lang="ru-RU" sz="2000" dirty="0">
                <a:latin typeface="Georgia"/>
              </a:rPr>
              <a:t>, </a:t>
            </a:r>
            <a:r>
              <a:rPr lang="ru-RU" sz="2000" dirty="0" err="1">
                <a:latin typeface="Georgia"/>
              </a:rPr>
              <a:t>його</a:t>
            </a:r>
            <a:r>
              <a:rPr lang="ru-RU" sz="2000" dirty="0">
                <a:latin typeface="Georgia"/>
              </a:rPr>
              <a:t> </a:t>
            </a:r>
            <a:r>
              <a:rPr lang="ru-RU" sz="2000" dirty="0" err="1">
                <a:latin typeface="Georgia"/>
              </a:rPr>
              <a:t>серце</a:t>
            </a:r>
            <a:r>
              <a:rPr lang="ru-RU" sz="2000" dirty="0">
                <a:latin typeface="Georgia"/>
              </a:rPr>
              <a:t> </a:t>
            </a:r>
            <a:r>
              <a:rPr lang="ru-RU" sz="2000" dirty="0" err="1">
                <a:latin typeface="Georgia"/>
              </a:rPr>
              <a:t>відкрите</a:t>
            </a:r>
            <a:r>
              <a:rPr lang="ru-RU" sz="2000" dirty="0">
                <a:latin typeface="Georgia"/>
              </a:rPr>
              <a:t> для добра й </a:t>
            </a:r>
            <a:r>
              <a:rPr lang="ru-RU" sz="2000" dirty="0" err="1">
                <a:latin typeface="Georgia"/>
              </a:rPr>
              <a:t>справедливості</a:t>
            </a:r>
            <a:endParaRPr lang="ru-RU" sz="2000" dirty="0">
              <a:latin typeface="Georgia"/>
            </a:endParaRPr>
          </a:p>
          <a:p>
            <a:endParaRPr lang="ru-RU" dirty="0">
              <a:latin typeface="Georgia"/>
            </a:endParaRPr>
          </a:p>
        </p:txBody>
      </p:sp>
      <p:pic>
        <p:nvPicPr>
          <p:cNvPr id="5" name="Объект 4" descr="avramenko-13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832505" y="662166"/>
            <a:ext cx="2284173" cy="4590571"/>
          </a:xfrm>
        </p:spPr>
      </p:pic>
    </p:spTree>
    <p:extLst>
      <p:ext uri="{BB962C8B-B14F-4D97-AF65-F5344CB8AC3E}">
        <p14:creationId xmlns:p14="http://schemas.microsoft.com/office/powerpoint/2010/main" val="6812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1830" y="1230337"/>
            <a:ext cx="4473575" cy="3811587"/>
          </a:xfrm>
        </p:spPr>
        <p:txBody>
          <a:bodyPr/>
          <a:lstStyle/>
          <a:p>
            <a:r>
              <a:rPr lang="ru-RU" sz="2000" dirty="0">
                <a:latin typeface="Georgia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Усе лихе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житті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сприймає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болісно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всі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розуміють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почуття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навіть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учителька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рідний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тому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вважають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диваком,людиною,не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пристосованою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Объект 4" descr="avramenko-139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62755" y="1007488"/>
            <a:ext cx="2435793" cy="4257280"/>
          </a:xfrm>
        </p:spPr>
      </p:pic>
    </p:spTree>
    <p:extLst>
      <p:ext uri="{BB962C8B-B14F-4D97-AF65-F5344CB8AC3E}">
        <p14:creationId xmlns:p14="http://schemas.microsoft.com/office/powerpoint/2010/main" val="9348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7">
      <a:dk1>
        <a:sysClr val="windowText" lastClr="000000"/>
      </a:dk1>
      <a:lt1>
        <a:srgbClr val="B4ECF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200</TotalTime>
  <Words>383</Words>
  <Application>Microsoft Office PowerPoint</Application>
  <PresentationFormat>Экран (4:3)</PresentationFormat>
  <Paragraphs>65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Дивак</vt:lpstr>
      <vt:lpstr>Презентация PowerPoint</vt:lpstr>
      <vt:lpstr>Школа, в якій навчався Григір Тютюнник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Пейзаж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Григір Тютюнник</dc:title>
  <dc:creator>USER</dc:creator>
  <cp:lastModifiedBy>Пользователь Windows</cp:lastModifiedBy>
  <cp:revision>31</cp:revision>
  <dcterms:created xsi:type="dcterms:W3CDTF">2012-01-26T13:27:16Z</dcterms:created>
  <dcterms:modified xsi:type="dcterms:W3CDTF">2020-04-16T18:31:00Z</dcterms:modified>
</cp:coreProperties>
</file>