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66" r:id="rId9"/>
    <p:sldId id="265" r:id="rId10"/>
    <p:sldId id="270" r:id="rId11"/>
    <p:sldId id="264" r:id="rId12"/>
    <p:sldId id="263" r:id="rId13"/>
    <p:sldId id="262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097EF-F00A-4760-BE7D-2161B4DD5447}" type="datetimeFigureOut">
              <a:rPr lang="ru-RU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FAF44-A164-42B2-8D41-B623DCE95D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96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1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1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6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61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1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47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8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7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4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3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3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1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FAF44-A164-42B2-8D41-B623DCE95D8A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2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40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43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34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6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6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yvoslovo.com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8646" y="231820"/>
            <a:ext cx="8689976" cy="1800875"/>
          </a:xfrm>
        </p:spPr>
        <p:txBody>
          <a:bodyPr/>
          <a:lstStyle/>
          <a:p>
            <a:r>
              <a:rPr lang="ru-RU" dirty="0"/>
              <a:t>СІРОМАНЕЦЬ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2024" y="2839423"/>
            <a:ext cx="8689976" cy="1371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solidFill>
                  <a:srgbClr val="252525"/>
                </a:solidFill>
              </a:rPr>
              <a:t>МИКОЛА СТЕПАНОВИЧ ВІНГРАНОВСЬКИЙ</a:t>
            </a:r>
          </a:p>
        </p:txBody>
      </p:sp>
      <p:pic>
        <p:nvPicPr>
          <p:cNvPr id="4" name="Рисунок 3" descr="wo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1" y="262404"/>
            <a:ext cx="4248171" cy="31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1175" y="2719388"/>
            <a:ext cx="1626326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4098" name="Picture 2" descr="Номінативний підвид во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53" y="962551"/>
            <a:ext cx="5630604" cy="351367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919537" y="1852864"/>
            <a:ext cx="62724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Вовк</a:t>
            </a:r>
            <a:r>
              <a:rPr lang="ru-RU" dirty="0" smtClean="0"/>
              <a:t>, </a:t>
            </a:r>
            <a:r>
              <a:rPr lang="ru-RU" b="1" dirty="0" err="1" smtClean="0"/>
              <a:t>вовк</a:t>
            </a:r>
            <a:r>
              <a:rPr lang="ru-RU" b="1" dirty="0" smtClean="0"/>
              <a:t> </a:t>
            </a:r>
            <a:r>
              <a:rPr lang="ru-RU" b="1" dirty="0" err="1" smtClean="0"/>
              <a:t>звичайний</a:t>
            </a:r>
            <a:r>
              <a:rPr lang="ru-RU" dirty="0" smtClean="0"/>
              <a:t> (</a:t>
            </a:r>
            <a:r>
              <a:rPr lang="en-US" i="1" dirty="0" err="1" smtClean="0"/>
              <a:t>Canis</a:t>
            </a:r>
            <a:r>
              <a:rPr lang="en-US" i="1" dirty="0" smtClean="0"/>
              <a:t> lupus</a:t>
            </a:r>
            <a:r>
              <a:rPr lang="en-US" dirty="0" smtClean="0"/>
              <a:t> L.) — </a:t>
            </a:r>
            <a:r>
              <a:rPr lang="ru-RU" dirty="0" err="1" smtClean="0"/>
              <a:t>хижий</a:t>
            </a:r>
            <a:r>
              <a:rPr lang="ru-RU" dirty="0" smtClean="0"/>
              <a:t> </a:t>
            </a:r>
            <a:r>
              <a:rPr lang="ru-RU" dirty="0" err="1" smtClean="0"/>
              <a:t>ссавець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роду пес (</a:t>
            </a:r>
            <a:r>
              <a:rPr lang="en-US" i="1" dirty="0" err="1" smtClean="0"/>
              <a:t>Canis</a:t>
            </a:r>
            <a:r>
              <a:rPr lang="en-US" dirty="0" smtClean="0"/>
              <a:t>) </a:t>
            </a:r>
            <a:r>
              <a:rPr lang="ru-RU" dirty="0" err="1" smtClean="0"/>
              <a:t>родини</a:t>
            </a:r>
            <a:r>
              <a:rPr lang="ru-RU" dirty="0" smtClean="0"/>
              <a:t> </a:t>
            </a:r>
            <a:r>
              <a:rPr lang="ru-RU" dirty="0" err="1" smtClean="0"/>
              <a:t>псових</a:t>
            </a:r>
            <a:r>
              <a:rPr lang="ru-RU" dirty="0" smtClean="0"/>
              <a:t> (</a:t>
            </a:r>
            <a:r>
              <a:rPr lang="en-US" dirty="0" err="1" smtClean="0"/>
              <a:t>Canidae</a:t>
            </a:r>
            <a:r>
              <a:rPr lang="en-US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добуває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активним</a:t>
            </a:r>
            <a:r>
              <a:rPr lang="ru-RU" dirty="0" smtClean="0"/>
              <a:t> </a:t>
            </a:r>
            <a:r>
              <a:rPr lang="ru-RU" dirty="0" err="1" smtClean="0"/>
              <a:t>пошуком</a:t>
            </a:r>
            <a:r>
              <a:rPr lang="ru-RU" dirty="0" smtClean="0"/>
              <a:t> та </a:t>
            </a:r>
            <a:r>
              <a:rPr lang="ru-RU" dirty="0" err="1" smtClean="0"/>
              <a:t>переслідуванням</a:t>
            </a:r>
            <a:r>
              <a:rPr lang="ru-RU" dirty="0" smtClean="0"/>
              <a:t> жертв.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Повсюди</a:t>
            </a:r>
            <a:r>
              <a:rPr lang="ru-RU" dirty="0" smtClean="0"/>
              <a:t> основу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вовків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копитні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: в </a:t>
            </a:r>
            <a:r>
              <a:rPr lang="ru-RU" dirty="0" err="1" smtClean="0"/>
              <a:t>тундрі</a:t>
            </a:r>
            <a:r>
              <a:rPr lang="ru-RU" dirty="0" smtClean="0"/>
              <a:t> — </a:t>
            </a:r>
            <a:r>
              <a:rPr lang="ru-RU" dirty="0" err="1" smtClean="0"/>
              <a:t>дикі</a:t>
            </a:r>
            <a:r>
              <a:rPr lang="ru-RU" dirty="0" smtClean="0"/>
              <a:t> та </a:t>
            </a:r>
            <a:r>
              <a:rPr lang="ru-RU" dirty="0" err="1" smtClean="0"/>
              <a:t>свійські</a:t>
            </a:r>
            <a:r>
              <a:rPr lang="ru-RU" dirty="0" smtClean="0"/>
              <a:t> </a:t>
            </a:r>
            <a:r>
              <a:rPr lang="ru-RU" dirty="0" err="1" smtClean="0"/>
              <a:t>північні</a:t>
            </a:r>
            <a:r>
              <a:rPr lang="ru-RU" dirty="0" smtClean="0"/>
              <a:t> </a:t>
            </a:r>
            <a:r>
              <a:rPr lang="ru-RU" dirty="0" err="1" smtClean="0"/>
              <a:t>олені</a:t>
            </a:r>
            <a:r>
              <a:rPr lang="ru-RU" dirty="0" smtClean="0"/>
              <a:t>; в </a:t>
            </a:r>
            <a:r>
              <a:rPr lang="ru-RU" dirty="0" err="1" smtClean="0"/>
              <a:t>лісовій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 — </a:t>
            </a:r>
            <a:r>
              <a:rPr lang="ru-RU" dirty="0" err="1" smtClean="0"/>
              <a:t>лосі</a:t>
            </a:r>
            <a:r>
              <a:rPr lang="ru-RU" dirty="0" smtClean="0"/>
              <a:t>, </a:t>
            </a:r>
            <a:r>
              <a:rPr lang="ru-RU" dirty="0" err="1" smtClean="0"/>
              <a:t>сарни</a:t>
            </a:r>
            <a:r>
              <a:rPr lang="ru-RU" dirty="0" smtClean="0"/>
              <a:t>, </a:t>
            </a:r>
            <a:r>
              <a:rPr lang="ru-RU" dirty="0" err="1" smtClean="0"/>
              <a:t>дикі</a:t>
            </a:r>
            <a:r>
              <a:rPr lang="ru-RU" dirty="0" smtClean="0"/>
              <a:t> </a:t>
            </a:r>
            <a:r>
              <a:rPr lang="ru-RU" dirty="0" err="1" smtClean="0"/>
              <a:t>свині</a:t>
            </a:r>
            <a:r>
              <a:rPr lang="ru-RU" dirty="0" smtClean="0"/>
              <a:t>, </a:t>
            </a:r>
            <a:r>
              <a:rPr lang="ru-RU" dirty="0" err="1" smtClean="0"/>
              <a:t>свійські</a:t>
            </a:r>
            <a:r>
              <a:rPr lang="ru-RU" dirty="0" smtClean="0"/>
              <a:t> </a:t>
            </a:r>
            <a:r>
              <a:rPr lang="ru-RU" dirty="0" err="1" smtClean="0"/>
              <a:t>вівці</a:t>
            </a:r>
            <a:r>
              <a:rPr lang="ru-RU" dirty="0" smtClean="0"/>
              <a:t>, </a:t>
            </a:r>
            <a:r>
              <a:rPr lang="ru-RU" dirty="0" err="1" smtClean="0"/>
              <a:t>корови</a:t>
            </a:r>
            <a:r>
              <a:rPr lang="ru-RU" dirty="0" smtClean="0"/>
              <a:t>, </a:t>
            </a:r>
            <a:r>
              <a:rPr lang="ru-RU" dirty="0" err="1" smtClean="0"/>
              <a:t>коні</a:t>
            </a:r>
            <a:r>
              <a:rPr lang="ru-RU" dirty="0" smtClean="0"/>
              <a:t>; в степу та </a:t>
            </a:r>
            <a:r>
              <a:rPr lang="ru-RU" dirty="0" err="1" smtClean="0"/>
              <a:t>пустелі</a:t>
            </a:r>
            <a:r>
              <a:rPr lang="ru-RU" dirty="0" smtClean="0"/>
              <a:t> — </a:t>
            </a:r>
            <a:r>
              <a:rPr lang="ru-RU" dirty="0" err="1" smtClean="0"/>
              <a:t>антилопи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та </a:t>
            </a:r>
            <a:r>
              <a:rPr lang="ru-RU" dirty="0" err="1" smtClean="0"/>
              <a:t>вівці</a:t>
            </a:r>
            <a:r>
              <a:rPr lang="ru-RU" dirty="0" smtClean="0"/>
              <a:t>; в горах — </a:t>
            </a:r>
            <a:r>
              <a:rPr lang="ru-RU" dirty="0" err="1" smtClean="0"/>
              <a:t>дикі</a:t>
            </a:r>
            <a:r>
              <a:rPr lang="ru-RU" dirty="0" smtClean="0"/>
              <a:t> та </a:t>
            </a:r>
            <a:r>
              <a:rPr lang="ru-RU" dirty="0" err="1" smtClean="0"/>
              <a:t>свійські</a:t>
            </a:r>
            <a:r>
              <a:rPr lang="ru-RU" dirty="0" smtClean="0"/>
              <a:t> </a:t>
            </a:r>
            <a:r>
              <a:rPr lang="ru-RU" dirty="0" err="1" smtClean="0"/>
              <a:t>кози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як </a:t>
            </a:r>
            <a:r>
              <a:rPr lang="ru-RU" dirty="0" err="1" smtClean="0"/>
              <a:t>сірий</a:t>
            </a:r>
            <a:r>
              <a:rPr lang="ru-RU" dirty="0" smtClean="0"/>
              <a:t> </a:t>
            </a:r>
            <a:r>
              <a:rPr lang="ru-RU" dirty="0" err="1" smtClean="0"/>
              <a:t>вовк</a:t>
            </a:r>
            <a:r>
              <a:rPr lang="ru-RU" dirty="0" smtClean="0"/>
              <a:t>, </a:t>
            </a:r>
            <a:r>
              <a:rPr lang="ru-RU" dirty="0" err="1" smtClean="0"/>
              <a:t>сірко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дикий собака, </a:t>
            </a:r>
            <a:r>
              <a:rPr lang="ru-RU" dirty="0" err="1" smtClean="0"/>
              <a:t>або</a:t>
            </a:r>
            <a:r>
              <a:rPr lang="ru-RU" dirty="0" smtClean="0"/>
              <a:t> дикий пес.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4371046" y="1339798"/>
            <a:ext cx="2730001" cy="259302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834174" y="3441806"/>
            <a:ext cx="1325880" cy="1365068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875302" y="3569652"/>
            <a:ext cx="907868" cy="1365068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088937" y="2884734"/>
            <a:ext cx="1815737" cy="6531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446459" y="2884729"/>
            <a:ext cx="2005147" cy="26125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796998" y="3954634"/>
            <a:ext cx="26126" cy="1521823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175" y="2719388"/>
            <a:ext cx="1626326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-286274" y="2633760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000" dirty="0" err="1">
                <a:solidFill>
                  <a:srgbClr val="C41E51"/>
                </a:solidFill>
                <a:latin typeface="Arial" charset="0"/>
              </a:rPr>
              <a:t>сміливий</a:t>
            </a:r>
            <a:endParaRPr lang="ru-RU" sz="4000" dirty="0">
              <a:solidFill>
                <a:srgbClr val="C41E5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3496" y="4921266"/>
            <a:ext cx="2743200" cy="7694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400" dirty="0" err="1">
                <a:solidFill>
                  <a:srgbClr val="FF0000"/>
                </a:solidFill>
                <a:latin typeface="Arial" charset="0"/>
              </a:rPr>
              <a:t>мудрий</a:t>
            </a:r>
            <a:endParaRPr lang="ru-RU" sz="4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1724" y="4670759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000" dirty="0" err="1">
                <a:solidFill>
                  <a:srgbClr val="4C3A8C"/>
                </a:solidFill>
                <a:latin typeface="Arial" charset="0"/>
              </a:rPr>
              <a:t>вірний</a:t>
            </a:r>
            <a:endParaRPr lang="ru-RU" sz="4000" dirty="0">
              <a:solidFill>
                <a:srgbClr val="4C3A8C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4589" y="5465626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000" dirty="0" err="1">
                <a:solidFill>
                  <a:srgbClr val="00B050"/>
                </a:solidFill>
                <a:latin typeface="Arial" charset="0"/>
              </a:rPr>
              <a:t>кмітливий</a:t>
            </a:r>
            <a:endParaRPr lang="ru-RU" sz="400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01100" y="2719388"/>
            <a:ext cx="3311434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200" dirty="0">
                <a:solidFill>
                  <a:srgbClr val="195B73"/>
                </a:solidFill>
                <a:latin typeface="Arial" charset="0"/>
              </a:rPr>
              <a:t>дитя </a:t>
            </a:r>
            <a:r>
              <a:rPr lang="ru-RU" sz="3200" dirty="0" err="1">
                <a:solidFill>
                  <a:srgbClr val="195B73"/>
                </a:solidFill>
                <a:latin typeface="Arial" charset="0"/>
              </a:rPr>
              <a:t>природи</a:t>
            </a:r>
            <a:endParaRPr lang="ru-RU" sz="3200" dirty="0">
              <a:solidFill>
                <a:srgbClr val="195B73"/>
              </a:solidFill>
              <a:latin typeface="Arial" charset="0"/>
            </a:endParaRPr>
          </a:p>
        </p:txBody>
      </p:sp>
      <p:pic>
        <p:nvPicPr>
          <p:cNvPr id="17" name="Рисунок 16" descr="174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63" y="-31840"/>
            <a:ext cx="3238500" cy="4316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7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quare_691759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592" y="1171977"/>
            <a:ext cx="2765633" cy="3425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7323908" y="2755536"/>
            <a:ext cx="1737360" cy="13063"/>
          </a:xfrm>
          <a:prstGeom prst="straightConnector1">
            <a:avLst/>
          </a:prstGeom>
          <a:ln w="5715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20217" y="3891595"/>
            <a:ext cx="1678577" cy="1247502"/>
          </a:xfrm>
          <a:prstGeom prst="straightConnector1">
            <a:avLst/>
          </a:prstGeom>
          <a:ln w="5715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382443" y="2756736"/>
            <a:ext cx="2005148" cy="6532"/>
          </a:xfrm>
          <a:prstGeom prst="straightConnector1">
            <a:avLst/>
          </a:prstGeom>
          <a:ln w="5715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911806" y="4817165"/>
            <a:ext cx="6531" cy="1110343"/>
          </a:xfrm>
          <a:prstGeom prst="straightConnector1">
            <a:avLst/>
          </a:prstGeom>
          <a:ln w="5715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95198" y="3860114"/>
            <a:ext cx="1691640" cy="1129936"/>
          </a:xfrm>
          <a:prstGeom prst="straightConnector1">
            <a:avLst/>
          </a:prstGeom>
          <a:ln w="5715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74049" y="2536525"/>
            <a:ext cx="27432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 err="1">
                <a:solidFill>
                  <a:srgbClr val="C41E51"/>
                </a:solidFill>
                <a:latin typeface="Arial" charset="0"/>
              </a:rPr>
              <a:t>злий</a:t>
            </a:r>
            <a:endParaRPr lang="ru-RU" sz="4800" dirty="0">
              <a:solidFill>
                <a:srgbClr val="C41E51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2594" y="5370693"/>
            <a:ext cx="3048000" cy="7694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4400" dirty="0" err="1">
                <a:solidFill>
                  <a:srgbClr val="4C3A8C"/>
                </a:solidFill>
                <a:latin typeface="Arial"/>
                <a:cs typeface="Arial"/>
              </a:rPr>
              <a:t>жорстокий</a:t>
            </a:r>
            <a:endParaRPr lang="ru-RU" sz="4400" dirty="0">
              <a:solidFill>
                <a:srgbClr val="4C3A8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5034" y="2654892"/>
            <a:ext cx="3048000" cy="7694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4400" dirty="0" err="1">
                <a:solidFill>
                  <a:srgbClr val="5FBAE4"/>
                </a:solidFill>
                <a:latin typeface="Arial"/>
                <a:cs typeface="Arial"/>
              </a:rPr>
              <a:t>мстивий</a:t>
            </a:r>
            <a:endParaRPr lang="ru-RU" sz="4400" dirty="0">
              <a:solidFill>
                <a:srgbClr val="5FBAE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55545" y="5183188"/>
            <a:ext cx="396820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4000" dirty="0" err="1">
                <a:solidFill>
                  <a:srgbClr val="00B050"/>
                </a:solidFill>
                <a:latin typeface="Arial"/>
                <a:cs typeface="Arial"/>
              </a:rPr>
              <a:t>злопам’ятний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1188" y="5924222"/>
            <a:ext cx="3048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3600" dirty="0" err="1">
                <a:solidFill>
                  <a:srgbClr val="A497D3"/>
                </a:solidFill>
                <a:latin typeface="Arial"/>
                <a:cs typeface="Arial"/>
              </a:rPr>
              <a:t>настирливий</a:t>
            </a:r>
            <a:endParaRPr lang="ru-RU" sz="3600" dirty="0">
              <a:solidFill>
                <a:srgbClr val="A497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4269" y="321972"/>
            <a:ext cx="3464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Василь </a:t>
            </a:r>
            <a:r>
              <a:rPr lang="uk-UA" sz="2800" dirty="0" err="1" smtClean="0"/>
              <a:t>Чепіжний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96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8007933" y="2073348"/>
            <a:ext cx="1443444" cy="620485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792691" y="2071983"/>
            <a:ext cx="1672047" cy="620484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74700" y="2934419"/>
            <a:ext cx="1319349" cy="1169125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327451" y="3065951"/>
            <a:ext cx="1325879" cy="1169125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03338" y="3665308"/>
            <a:ext cx="32656" cy="1325879"/>
          </a:xfrm>
          <a:prstGeom prst="straightConnector1">
            <a:avLst/>
          </a:prstGeom>
          <a:ln w="57150">
            <a:headEnd type="none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74066" y="2630128"/>
            <a:ext cx="3048000" cy="76944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4400" dirty="0" err="1">
                <a:solidFill>
                  <a:srgbClr val="E34B7A"/>
                </a:solidFill>
                <a:latin typeface="Arial"/>
                <a:cs typeface="Arial"/>
              </a:rPr>
              <a:t>добрі</a:t>
            </a:r>
            <a:endParaRPr lang="ru-RU" sz="4400" dirty="0">
              <a:solidFill>
                <a:srgbClr val="E34B7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5569" y="4326666"/>
            <a:ext cx="30480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4000" dirty="0" err="1">
                <a:solidFill>
                  <a:srgbClr val="27537E"/>
                </a:solidFill>
                <a:latin typeface="Arial"/>
                <a:cs typeface="Arial"/>
              </a:rPr>
              <a:t>турботливі</a:t>
            </a:r>
            <a:endParaRPr lang="ru-RU" sz="4000" dirty="0">
              <a:solidFill>
                <a:srgbClr val="27537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45" y="2405369"/>
            <a:ext cx="30480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4000" dirty="0" err="1">
                <a:solidFill>
                  <a:srgbClr val="812673"/>
                </a:solidFill>
                <a:latin typeface="Arial"/>
                <a:cs typeface="Arial"/>
              </a:rPr>
              <a:t>мудрі</a:t>
            </a:r>
            <a:endParaRPr lang="ru-RU" sz="4000" dirty="0">
              <a:solidFill>
                <a:srgbClr val="81267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77" y="4431349"/>
            <a:ext cx="3753394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3600" dirty="0" err="1">
                <a:solidFill>
                  <a:srgbClr val="00B050"/>
                </a:solidFill>
                <a:latin typeface="Arial"/>
                <a:cs typeface="Arial"/>
              </a:rPr>
              <a:t>найрідніші</a:t>
            </a:r>
            <a:r>
              <a:rPr lang="ru-RU" sz="3600" dirty="0">
                <a:solidFill>
                  <a:srgbClr val="00B050"/>
                </a:solidFill>
                <a:latin typeface="Arial"/>
                <a:cs typeface="Arial"/>
              </a:rPr>
              <a:t> люди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0835" y="5218930"/>
            <a:ext cx="4184468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ru-RU" sz="3200" dirty="0" err="1">
                <a:solidFill>
                  <a:srgbClr val="C00000"/>
                </a:solidFill>
                <a:latin typeface="Arial"/>
                <a:cs typeface="Arial"/>
              </a:rPr>
              <a:t>привчають</a:t>
            </a:r>
            <a:r>
              <a:rPr lang="ru-RU" sz="3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/>
                <a:cs typeface="Arial"/>
              </a:rPr>
              <a:t>сина</a:t>
            </a:r>
            <a:r>
              <a:rPr lang="ru-RU" sz="3200" dirty="0">
                <a:solidFill>
                  <a:srgbClr val="C00000"/>
                </a:solidFill>
                <a:latin typeface="Arial"/>
                <a:cs typeface="Arial"/>
              </a:rPr>
              <a:t> до </a:t>
            </a:r>
            <a:r>
              <a:rPr lang="ru-RU" sz="3200" dirty="0" err="1">
                <a:solidFill>
                  <a:srgbClr val="C00000"/>
                </a:solidFill>
                <a:latin typeface="Arial"/>
                <a:cs typeface="Arial"/>
              </a:rPr>
              <a:t>праці</a:t>
            </a:r>
            <a:r>
              <a:rPr lang="ru-RU" sz="3200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lang="ru-RU" sz="3200" dirty="0" err="1">
                <a:solidFill>
                  <a:srgbClr val="C00000"/>
                </a:solidFill>
                <a:latin typeface="Arial"/>
                <a:cs typeface="Arial"/>
              </a:rPr>
              <a:t>самостійності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134118" y="1081825"/>
            <a:ext cx="3387144" cy="19575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726546" y="1558344"/>
            <a:ext cx="224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/>
              <a:t>Батьки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2670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avramenko-148.png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33259" t="-1" r="-40" b="1"/>
          <a:stretch>
            <a:fillRect/>
          </a:stretch>
        </p:blipFill>
        <p:spPr>
          <a:xfrm>
            <a:off x="4375150" y="765946"/>
            <a:ext cx="3683958" cy="3718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 стрелкой 4"/>
          <p:cNvCxnSpPr/>
          <p:nvPr/>
        </p:nvCxnSpPr>
        <p:spPr>
          <a:xfrm>
            <a:off x="7382691" y="3924731"/>
            <a:ext cx="914400" cy="914400"/>
          </a:xfrm>
          <a:prstGeom prst="straightConnector1">
            <a:avLst/>
          </a:prstGeom>
          <a:ln w="5715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6193886" y="4387284"/>
            <a:ext cx="45719" cy="1247502"/>
          </a:xfrm>
          <a:prstGeom prst="straightConnector1">
            <a:avLst/>
          </a:prstGeom>
          <a:ln w="5715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893598" y="3104487"/>
            <a:ext cx="1247502" cy="698863"/>
          </a:xfrm>
          <a:prstGeom prst="straightConnector1">
            <a:avLst/>
          </a:prstGeom>
          <a:ln w="5715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031591" y="3103367"/>
            <a:ext cx="1436913" cy="718457"/>
          </a:xfrm>
          <a:prstGeom prst="straightConnector1">
            <a:avLst/>
          </a:prstGeom>
          <a:ln w="5715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756924" y="3931358"/>
            <a:ext cx="1240971" cy="816429"/>
          </a:xfrm>
          <a:prstGeom prst="straightConnector1">
            <a:avLst/>
          </a:prstGeom>
          <a:ln w="5715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9863" y="3167665"/>
            <a:ext cx="2743200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8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0573" y="4667643"/>
            <a:ext cx="2743200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88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5150" y="5405887"/>
            <a:ext cx="2743200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88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5335" y="4907375"/>
            <a:ext cx="2743200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88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8373" y="3281077"/>
            <a:ext cx="2743200" cy="144655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880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02299" y="0"/>
            <a:ext cx="4919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Характеристика образу Сашка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159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486"/>
            <a:ext cx="10364451" cy="1596177"/>
          </a:xfrm>
        </p:spPr>
        <p:txBody>
          <a:bodyPr/>
          <a:lstStyle/>
          <a:p>
            <a:r>
              <a:rPr lang="uk-UA" dirty="0" smtClean="0"/>
              <a:t>Поясни значення прислів’Їв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446269" y="1808072"/>
            <a:ext cx="3246664" cy="208955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161746" y="2522281"/>
            <a:ext cx="3246664" cy="208955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7872178" y="3854816"/>
            <a:ext cx="3246664" cy="208955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8675668" y="758525"/>
            <a:ext cx="3246664" cy="208955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1092802" y="4482080"/>
            <a:ext cx="3246664" cy="208955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76123" y="3195864"/>
            <a:ext cx="3233057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solidFill>
                  <a:srgbClr val="C41E51"/>
                </a:solidFill>
                <a:latin typeface="Arial" charset="0"/>
              </a:rPr>
              <a:t>В </a:t>
            </a:r>
            <a:r>
              <a:rPr lang="ru-RU" sz="2400" dirty="0" err="1">
                <a:solidFill>
                  <a:srgbClr val="C41E51"/>
                </a:solidFill>
                <a:latin typeface="Arial" charset="0"/>
              </a:rPr>
              <a:t>нашій</a:t>
            </a:r>
            <a:r>
              <a:rPr lang="ru-RU" sz="2400" dirty="0">
                <a:solidFill>
                  <a:srgbClr val="C41E51"/>
                </a:solidFill>
                <a:latin typeface="Arial" charset="0"/>
              </a:rPr>
              <a:t> </a:t>
            </a:r>
            <a:r>
              <a:rPr lang="ru-RU" sz="2400" dirty="0" err="1">
                <a:solidFill>
                  <a:srgbClr val="C41E51"/>
                </a:solidFill>
                <a:latin typeface="Arial" charset="0"/>
              </a:rPr>
              <a:t>дружбі</a:t>
            </a:r>
            <a:r>
              <a:rPr lang="ru-RU" sz="2400" dirty="0">
                <a:solidFill>
                  <a:srgbClr val="C41E51"/>
                </a:solidFill>
                <a:latin typeface="Arial" charset="0"/>
              </a:rPr>
              <a:t> — наша </a:t>
            </a:r>
            <a:r>
              <a:rPr lang="ru-RU" sz="2400" dirty="0" smtClean="0">
                <a:solidFill>
                  <a:srgbClr val="C41E51"/>
                </a:solidFill>
                <a:latin typeface="Arial" charset="0"/>
              </a:rPr>
              <a:t>сила</a:t>
            </a:r>
            <a:endParaRPr lang="ru-RU" sz="2400" dirty="0">
              <a:solidFill>
                <a:srgbClr val="C41E51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722" y="2356941"/>
            <a:ext cx="30480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Дерево </a:t>
            </a:r>
            <a:r>
              <a:rPr lang="ru-RU" sz="2400" dirty="0" err="1">
                <a:solidFill>
                  <a:srgbClr val="13293F"/>
                </a:solidFill>
                <a:latin typeface="Arial"/>
                <a:cs typeface="Arial"/>
              </a:rPr>
              <a:t>міцне</a:t>
            </a:r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 </a:t>
            </a:r>
            <a:r>
              <a:rPr lang="ru-RU" sz="2400" dirty="0" err="1">
                <a:solidFill>
                  <a:srgbClr val="13293F"/>
                </a:solidFill>
                <a:latin typeface="Arial"/>
                <a:cs typeface="Arial"/>
              </a:rPr>
              <a:t>корінням</a:t>
            </a:r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, </a:t>
            </a:r>
            <a:r>
              <a:rPr lang="ru-RU" sz="2400" dirty="0" err="1">
                <a:solidFill>
                  <a:srgbClr val="13293F"/>
                </a:solidFill>
                <a:latin typeface="Arial"/>
                <a:cs typeface="Arial"/>
              </a:rPr>
              <a:t>людина</a:t>
            </a:r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 — </a:t>
            </a:r>
            <a:r>
              <a:rPr lang="ru-RU" sz="2400" dirty="0" err="1" smtClean="0">
                <a:solidFill>
                  <a:srgbClr val="13293F"/>
                </a:solidFill>
                <a:latin typeface="Arial"/>
                <a:cs typeface="Arial"/>
              </a:rPr>
              <a:t>друзями</a:t>
            </a:r>
            <a:endParaRPr lang="ru-RU" sz="2400" dirty="0">
              <a:solidFill>
                <a:srgbClr val="13293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3746" y="5080603"/>
            <a:ext cx="30480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Побратим — два рази </a:t>
            </a:r>
            <a:r>
              <a:rPr lang="ru-RU" sz="2400" dirty="0" smtClean="0">
                <a:solidFill>
                  <a:srgbClr val="13293F"/>
                </a:solidFill>
                <a:latin typeface="Arial"/>
                <a:cs typeface="Arial"/>
              </a:rPr>
              <a:t>брат</a:t>
            </a:r>
            <a:endParaRPr lang="ru-RU" sz="2400" dirty="0">
              <a:solidFill>
                <a:srgbClr val="1329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3461" y="4482080"/>
            <a:ext cx="304800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Як </a:t>
            </a:r>
            <a:r>
              <a:rPr lang="ru-RU" sz="2400" dirty="0" err="1">
                <a:solidFill>
                  <a:srgbClr val="13293F"/>
                </a:solidFill>
                <a:latin typeface="Arial"/>
                <a:cs typeface="Arial"/>
              </a:rPr>
              <a:t>будемо</a:t>
            </a:r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 в </a:t>
            </a:r>
            <a:r>
              <a:rPr lang="ru-RU" sz="2400" dirty="0" err="1">
                <a:solidFill>
                  <a:srgbClr val="13293F"/>
                </a:solidFill>
                <a:latin typeface="Arial"/>
                <a:cs typeface="Arial"/>
              </a:rPr>
              <a:t>дружбі</a:t>
            </a:r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 </a:t>
            </a:r>
            <a:r>
              <a:rPr lang="ru-RU" sz="2400" dirty="0" err="1">
                <a:solidFill>
                  <a:srgbClr val="13293F"/>
                </a:solidFill>
                <a:latin typeface="Arial"/>
                <a:cs typeface="Arial"/>
              </a:rPr>
              <a:t>жити</a:t>
            </a:r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 — нас </a:t>
            </a:r>
            <a:r>
              <a:rPr lang="ru-RU" sz="2400" dirty="0" err="1">
                <a:solidFill>
                  <a:srgbClr val="13293F"/>
                </a:solidFill>
                <a:latin typeface="Arial"/>
                <a:cs typeface="Arial"/>
              </a:rPr>
              <a:t>нікому</a:t>
            </a:r>
            <a:r>
              <a:rPr lang="ru-RU" sz="2400" dirty="0">
                <a:solidFill>
                  <a:srgbClr val="13293F"/>
                </a:solidFill>
                <a:latin typeface="Arial"/>
                <a:cs typeface="Arial"/>
              </a:rPr>
              <a:t> не </a:t>
            </a:r>
            <a:r>
              <a:rPr lang="ru-RU" sz="2400" dirty="0" err="1">
                <a:solidFill>
                  <a:srgbClr val="13293F"/>
                </a:solidFill>
                <a:latin typeface="Arial"/>
                <a:cs typeface="Arial"/>
              </a:rPr>
              <a:t>зломити</a:t>
            </a:r>
            <a:endParaRPr lang="ru-RU" sz="2400" dirty="0">
              <a:solidFill>
                <a:srgbClr val="13293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76951" y="1151478"/>
            <a:ext cx="3048000" cy="9541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/>
                <a:cs typeface="Arial"/>
              </a:rPr>
              <a:t>Берись дружно, не буде </a:t>
            </a:r>
            <a:r>
              <a:rPr lang="ru-RU" sz="2800" dirty="0" err="1" smtClean="0">
                <a:solidFill>
                  <a:srgbClr val="002060"/>
                </a:solidFill>
                <a:latin typeface="Arial"/>
                <a:cs typeface="Arial"/>
              </a:rPr>
              <a:t>сутужно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1175" y="2719388"/>
            <a:ext cx="1626326" cy="36988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49287" y="218941"/>
            <a:ext cx="861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Список використаних джерел: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24270" y="1081825"/>
            <a:ext cx="403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Література: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9420" y="2820473"/>
            <a:ext cx="294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Інтернет ресурси: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46986" y="3606083"/>
            <a:ext cx="5306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https://uk.wikipedia.org/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http://dyvoslovo.com.ua/</a:t>
            </a: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1228" y="1455313"/>
            <a:ext cx="524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Закувала зозуленька. Антологія української народної творчості. К.: Веселка, 1989</a:t>
            </a:r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398" y="0"/>
            <a:ext cx="10364451" cy="1596177"/>
          </a:xfrm>
        </p:spPr>
        <p:txBody>
          <a:bodyPr/>
          <a:lstStyle/>
          <a:p>
            <a:r>
              <a:rPr lang="ru-RU" b="1" dirty="0" err="1">
                <a:solidFill>
                  <a:srgbClr val="252525"/>
                </a:solidFill>
              </a:rPr>
              <a:t>Микола</a:t>
            </a:r>
            <a:r>
              <a:rPr lang="ru-RU" b="1" dirty="0">
                <a:solidFill>
                  <a:srgbClr val="252525"/>
                </a:solidFill>
              </a:rPr>
              <a:t> Степанович </a:t>
            </a:r>
            <a:r>
              <a:rPr lang="ru-RU" b="1" dirty="0" err="1">
                <a:solidFill>
                  <a:srgbClr val="252525"/>
                </a:solidFill>
              </a:rPr>
              <a:t>Вінграновський</a:t>
            </a:r>
            <a:endParaRPr lang="ru-RU" b="1" dirty="0">
              <a:solidFill>
                <a:srgbClr val="25252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150972"/>
            <a:ext cx="4797697" cy="36397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rgbClr val="373737"/>
                </a:solidFill>
              </a:rPr>
              <a:t>класик</a:t>
            </a:r>
            <a:r>
              <a:rPr lang="ru-RU" sz="2800" dirty="0">
                <a:solidFill>
                  <a:srgbClr val="373737"/>
                </a:solidFill>
              </a:rPr>
              <a:t> </a:t>
            </a:r>
            <a:r>
              <a:rPr lang="ru-RU" sz="2800" dirty="0" err="1">
                <a:solidFill>
                  <a:srgbClr val="373737"/>
                </a:solidFill>
              </a:rPr>
              <a:t>української</a:t>
            </a:r>
            <a:r>
              <a:rPr lang="ru-RU" sz="2800" dirty="0">
                <a:solidFill>
                  <a:srgbClr val="373737"/>
                </a:solidFill>
              </a:rPr>
              <a:t> </a:t>
            </a:r>
            <a:r>
              <a:rPr lang="ru-RU" sz="2800" dirty="0" err="1">
                <a:solidFill>
                  <a:srgbClr val="373737"/>
                </a:solidFill>
              </a:rPr>
              <a:t>літератури</a:t>
            </a:r>
            <a:r>
              <a:rPr lang="ru-RU" sz="2800" dirty="0">
                <a:solidFill>
                  <a:srgbClr val="373737"/>
                </a:solidFill>
              </a:rPr>
              <a:t>, </a:t>
            </a:r>
            <a:r>
              <a:rPr lang="ru-RU" sz="2800" dirty="0" err="1">
                <a:solidFill>
                  <a:srgbClr val="373737"/>
                </a:solidFill>
              </a:rPr>
              <a:t>видатний</a:t>
            </a:r>
            <a:r>
              <a:rPr lang="ru-RU" sz="2800" dirty="0">
                <a:solidFill>
                  <a:srgbClr val="373737"/>
                </a:solidFill>
              </a:rPr>
              <a:t> </a:t>
            </a:r>
            <a:r>
              <a:rPr lang="ru-RU" sz="2800" dirty="0" err="1">
                <a:solidFill>
                  <a:srgbClr val="373737"/>
                </a:solidFill>
              </a:rPr>
              <a:t>український</a:t>
            </a:r>
            <a:r>
              <a:rPr lang="ru-RU" sz="2800" dirty="0">
                <a:solidFill>
                  <a:srgbClr val="373737"/>
                </a:solidFill>
              </a:rPr>
              <a:t> поет, </a:t>
            </a:r>
            <a:r>
              <a:rPr lang="ru-RU" sz="2800" dirty="0" err="1">
                <a:solidFill>
                  <a:srgbClr val="373737"/>
                </a:solidFill>
              </a:rPr>
              <a:t>письменник-шістдесятник</a:t>
            </a:r>
            <a:r>
              <a:rPr lang="ru-RU" sz="2800" dirty="0">
                <a:solidFill>
                  <a:srgbClr val="373737"/>
                </a:solidFill>
              </a:rPr>
              <a:t>, </a:t>
            </a:r>
            <a:r>
              <a:rPr lang="ru-RU" sz="2800" dirty="0" err="1">
                <a:solidFill>
                  <a:srgbClr val="373737"/>
                </a:solidFill>
              </a:rPr>
              <a:t>кінорежисер</a:t>
            </a:r>
            <a:r>
              <a:rPr lang="ru-RU" sz="2800" dirty="0">
                <a:solidFill>
                  <a:srgbClr val="373737"/>
                </a:solidFill>
              </a:rPr>
              <a:t>, сценарист, кіноактор. </a:t>
            </a:r>
          </a:p>
        </p:txBody>
      </p:sp>
      <p:pic>
        <p:nvPicPr>
          <p:cNvPr id="4" name="Рисунок 3" descr="vingranovski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847" y="1184593"/>
            <a:ext cx="3665219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677907"/>
            <a:ext cx="4385809" cy="4456068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373737"/>
                </a:solidFill>
              </a:rPr>
              <a:t>Народився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smtClean="0">
                <a:solidFill>
                  <a:srgbClr val="373737"/>
                </a:solidFill>
              </a:rPr>
              <a:t/>
            </a:r>
            <a:br>
              <a:rPr lang="ru-RU" dirty="0" smtClean="0">
                <a:solidFill>
                  <a:srgbClr val="373737"/>
                </a:solidFill>
              </a:rPr>
            </a:br>
            <a:r>
              <a:rPr lang="ru-RU" dirty="0" smtClean="0">
                <a:solidFill>
                  <a:srgbClr val="373737"/>
                </a:solidFill>
              </a:rPr>
              <a:t>7 </a:t>
            </a:r>
            <a:r>
              <a:rPr lang="ru-RU" dirty="0">
                <a:solidFill>
                  <a:srgbClr val="373737"/>
                </a:solidFill>
              </a:rPr>
              <a:t>листопада 1936 року в </a:t>
            </a:r>
            <a:r>
              <a:rPr lang="ru-RU" dirty="0" err="1">
                <a:solidFill>
                  <a:srgbClr val="373737"/>
                </a:solidFill>
              </a:rPr>
              <a:t>містечку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Первомайськ</a:t>
            </a:r>
            <a:r>
              <a:rPr lang="ru-RU" dirty="0">
                <a:solidFill>
                  <a:srgbClr val="373737"/>
                </a:solidFill>
              </a:rPr>
              <a:t> на </a:t>
            </a:r>
            <a:r>
              <a:rPr lang="ru-RU" dirty="0" err="1">
                <a:solidFill>
                  <a:srgbClr val="373737"/>
                </a:solidFill>
              </a:rPr>
              <a:t>Миколаївщині</a:t>
            </a:r>
            <a:r>
              <a:rPr lang="ru-RU" dirty="0">
                <a:solidFill>
                  <a:srgbClr val="373737"/>
                </a:solidFill>
              </a:rPr>
              <a:t>. </a:t>
            </a:r>
          </a:p>
        </p:txBody>
      </p:sp>
      <p:pic>
        <p:nvPicPr>
          <p:cNvPr id="4" name="Объект 3" descr="21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305698" y="1077935"/>
            <a:ext cx="6411952" cy="4803502"/>
          </a:xfrm>
        </p:spPr>
      </p:pic>
    </p:spTree>
    <p:extLst>
      <p:ext uri="{BB962C8B-B14F-4D97-AF65-F5344CB8AC3E}">
        <p14:creationId xmlns:p14="http://schemas.microsoft.com/office/powerpoint/2010/main" val="5707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4210821" cy="5416959"/>
          </a:xfrm>
        </p:spPr>
        <p:txBody>
          <a:bodyPr/>
          <a:lstStyle/>
          <a:p>
            <a:r>
              <a:rPr lang="ru-RU" dirty="0">
                <a:solidFill>
                  <a:srgbClr val="373737"/>
                </a:solidFill>
              </a:rPr>
              <a:t>В 1960 р. </a:t>
            </a:r>
            <a:r>
              <a:rPr lang="ru-RU" dirty="0" err="1">
                <a:solidFill>
                  <a:srgbClr val="373737"/>
                </a:solidFill>
              </a:rPr>
              <a:t>закінчив</a:t>
            </a:r>
            <a:r>
              <a:rPr lang="ru-RU" dirty="0">
                <a:solidFill>
                  <a:srgbClr val="373737"/>
                </a:solidFill>
              </a:rPr>
              <a:t> ВДІК (</a:t>
            </a:r>
            <a:r>
              <a:rPr lang="ru-RU" dirty="0" err="1">
                <a:solidFill>
                  <a:srgbClr val="373737"/>
                </a:solidFill>
              </a:rPr>
              <a:t>Всесоюзний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державний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інститут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кінематографії</a:t>
            </a:r>
            <a:r>
              <a:rPr lang="ru-RU" dirty="0">
                <a:solidFill>
                  <a:srgbClr val="373737"/>
                </a:solidFill>
              </a:rPr>
              <a:t>).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fs42196b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571309" y="1094218"/>
            <a:ext cx="6026331" cy="4519748"/>
          </a:xfrm>
        </p:spPr>
      </p:pic>
    </p:spTree>
    <p:extLst>
      <p:ext uri="{BB962C8B-B14F-4D97-AF65-F5344CB8AC3E}">
        <p14:creationId xmlns:p14="http://schemas.microsoft.com/office/powerpoint/2010/main" val="5857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22" y="619125"/>
            <a:ext cx="5989982" cy="5730286"/>
          </a:xfrm>
        </p:spPr>
        <p:txBody>
          <a:bodyPr/>
          <a:lstStyle/>
          <a:p>
            <a:r>
              <a:rPr lang="ru-RU" dirty="0" err="1">
                <a:solidFill>
                  <a:srgbClr val="373737"/>
                </a:solidFill>
              </a:rPr>
              <a:t>Перші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поетичні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публікації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Миколи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Вінграновського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датуються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en-US" dirty="0" smtClean="0">
                <a:solidFill>
                  <a:srgbClr val="373737"/>
                </a:solidFill>
              </a:rPr>
              <a:t/>
            </a:r>
            <a:br>
              <a:rPr lang="en-US" dirty="0" smtClean="0">
                <a:solidFill>
                  <a:srgbClr val="373737"/>
                </a:solidFill>
              </a:rPr>
            </a:br>
            <a:r>
              <a:rPr lang="ru-RU" dirty="0" smtClean="0">
                <a:solidFill>
                  <a:srgbClr val="373737"/>
                </a:solidFill>
              </a:rPr>
              <a:t>1957 </a:t>
            </a:r>
            <a:r>
              <a:rPr lang="ru-RU" dirty="0">
                <a:solidFill>
                  <a:srgbClr val="373737"/>
                </a:solidFill>
              </a:rPr>
              <a:t>роком </a:t>
            </a:r>
            <a:r>
              <a:rPr lang="en-US" dirty="0" smtClean="0">
                <a:solidFill>
                  <a:srgbClr val="373737"/>
                </a:solidFill>
              </a:rPr>
              <a:t/>
            </a:r>
            <a:br>
              <a:rPr lang="en-US" dirty="0" smtClean="0">
                <a:solidFill>
                  <a:srgbClr val="373737"/>
                </a:solidFill>
              </a:rPr>
            </a:br>
            <a:r>
              <a:rPr lang="ru-RU" dirty="0" smtClean="0">
                <a:solidFill>
                  <a:srgbClr val="373737"/>
                </a:solidFill>
              </a:rPr>
              <a:t>(</a:t>
            </a:r>
            <a:r>
              <a:rPr lang="ru-RU" dirty="0">
                <a:solidFill>
                  <a:srgbClr val="373737"/>
                </a:solidFill>
              </a:rPr>
              <a:t>журнал «</a:t>
            </a:r>
            <a:r>
              <a:rPr lang="ru-RU" dirty="0" err="1">
                <a:solidFill>
                  <a:srgbClr val="373737"/>
                </a:solidFill>
              </a:rPr>
              <a:t>Дніпро</a:t>
            </a:r>
            <a:r>
              <a:rPr lang="ru-RU" dirty="0">
                <a:solidFill>
                  <a:srgbClr val="373737"/>
                </a:solidFill>
              </a:rPr>
              <a:t>» №2). </a:t>
            </a:r>
          </a:p>
        </p:txBody>
      </p:sp>
      <p:pic>
        <p:nvPicPr>
          <p:cNvPr id="4" name="Объект 3" descr="006448_mykola_vinhranovskyy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259683" y="417167"/>
            <a:ext cx="4001588" cy="5969212"/>
          </a:xfrm>
        </p:spPr>
      </p:pic>
    </p:spTree>
    <p:extLst>
      <p:ext uri="{BB962C8B-B14F-4D97-AF65-F5344CB8AC3E}">
        <p14:creationId xmlns:p14="http://schemas.microsoft.com/office/powerpoint/2010/main" val="2830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>
                <a:solidFill>
                  <a:srgbClr val="373737"/>
                </a:solidFill>
              </a:rPr>
              <a:t>Збірки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віршів</a:t>
            </a:r>
            <a:r>
              <a:rPr lang="ru-RU" dirty="0">
                <a:solidFill>
                  <a:srgbClr val="373737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0080" y="2112237"/>
            <a:ext cx="6346372" cy="37769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73737"/>
                </a:solidFill>
              </a:rPr>
              <a:t>«</a:t>
            </a:r>
            <a:r>
              <a:rPr lang="ru-RU" dirty="0" err="1">
                <a:solidFill>
                  <a:srgbClr val="373737"/>
                </a:solidFill>
              </a:rPr>
              <a:t>Атомні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прелюди</a:t>
            </a:r>
            <a:r>
              <a:rPr lang="ru-RU" dirty="0">
                <a:solidFill>
                  <a:srgbClr val="373737"/>
                </a:solidFill>
              </a:rPr>
              <a:t>» (1962), </a:t>
            </a:r>
            <a:br>
              <a:rPr lang="ru-RU" dirty="0">
                <a:solidFill>
                  <a:srgbClr val="373737"/>
                </a:solidFill>
              </a:rPr>
            </a:br>
            <a:r>
              <a:rPr lang="ru-RU" dirty="0">
                <a:solidFill>
                  <a:srgbClr val="373737"/>
                </a:solidFill>
              </a:rPr>
              <a:t>«Сто </a:t>
            </a:r>
            <a:r>
              <a:rPr lang="ru-RU" dirty="0" err="1">
                <a:solidFill>
                  <a:srgbClr val="373737"/>
                </a:solidFill>
              </a:rPr>
              <a:t>поезій</a:t>
            </a:r>
            <a:r>
              <a:rPr lang="ru-RU" dirty="0">
                <a:solidFill>
                  <a:srgbClr val="373737"/>
                </a:solidFill>
              </a:rPr>
              <a:t>» (1967), </a:t>
            </a:r>
            <a:br>
              <a:rPr lang="ru-RU" dirty="0">
                <a:solidFill>
                  <a:srgbClr val="373737"/>
                </a:solidFill>
              </a:rPr>
            </a:br>
            <a:r>
              <a:rPr lang="ru-RU" dirty="0">
                <a:solidFill>
                  <a:srgbClr val="373737"/>
                </a:solidFill>
              </a:rPr>
              <a:t>«</a:t>
            </a:r>
            <a:r>
              <a:rPr lang="ru-RU" dirty="0" err="1">
                <a:solidFill>
                  <a:srgbClr val="373737"/>
                </a:solidFill>
              </a:rPr>
              <a:t>Поезії</a:t>
            </a:r>
            <a:r>
              <a:rPr lang="ru-RU" dirty="0">
                <a:solidFill>
                  <a:srgbClr val="373737"/>
                </a:solidFill>
              </a:rPr>
              <a:t>» (1971), </a:t>
            </a:r>
            <a:br>
              <a:rPr lang="ru-RU" dirty="0">
                <a:solidFill>
                  <a:srgbClr val="373737"/>
                </a:solidFill>
              </a:rPr>
            </a:br>
            <a:r>
              <a:rPr lang="ru-RU" dirty="0">
                <a:solidFill>
                  <a:srgbClr val="373737"/>
                </a:solidFill>
              </a:rPr>
              <a:t>«На </a:t>
            </a:r>
            <a:r>
              <a:rPr lang="ru-RU" dirty="0" err="1">
                <a:solidFill>
                  <a:srgbClr val="373737"/>
                </a:solidFill>
              </a:rPr>
              <a:t>срібнім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березі</a:t>
            </a:r>
            <a:r>
              <a:rPr lang="ru-RU" dirty="0">
                <a:solidFill>
                  <a:srgbClr val="373737"/>
                </a:solidFill>
              </a:rPr>
              <a:t>» (1978), </a:t>
            </a:r>
            <a:br>
              <a:rPr lang="ru-RU" dirty="0">
                <a:solidFill>
                  <a:srgbClr val="373737"/>
                </a:solidFill>
              </a:rPr>
            </a:br>
            <a:r>
              <a:rPr lang="ru-RU" dirty="0">
                <a:solidFill>
                  <a:srgbClr val="373737"/>
                </a:solidFill>
              </a:rPr>
              <a:t>«</a:t>
            </a:r>
            <a:r>
              <a:rPr lang="ru-RU" dirty="0" err="1">
                <a:solidFill>
                  <a:srgbClr val="373737"/>
                </a:solidFill>
              </a:rPr>
              <a:t>Київ</a:t>
            </a:r>
            <a:r>
              <a:rPr lang="ru-RU" dirty="0">
                <a:solidFill>
                  <a:srgbClr val="373737"/>
                </a:solidFill>
              </a:rPr>
              <a:t>» (1982), </a:t>
            </a:r>
            <a:br>
              <a:rPr lang="ru-RU" dirty="0">
                <a:solidFill>
                  <a:srgbClr val="373737"/>
                </a:solidFill>
              </a:rPr>
            </a:br>
            <a:r>
              <a:rPr lang="ru-RU" dirty="0">
                <a:solidFill>
                  <a:srgbClr val="373737"/>
                </a:solidFill>
              </a:rPr>
              <a:t>«Губами </a:t>
            </a:r>
            <a:r>
              <a:rPr lang="ru-RU" dirty="0" err="1">
                <a:solidFill>
                  <a:srgbClr val="373737"/>
                </a:solidFill>
              </a:rPr>
              <a:t>теплими</a:t>
            </a:r>
            <a:r>
              <a:rPr lang="ru-RU" dirty="0">
                <a:solidFill>
                  <a:srgbClr val="373737"/>
                </a:solidFill>
              </a:rPr>
              <a:t> і оком золотим» (1984), «</a:t>
            </a:r>
            <a:r>
              <a:rPr lang="ru-RU" dirty="0" err="1">
                <a:solidFill>
                  <a:srgbClr val="373737"/>
                </a:solidFill>
              </a:rPr>
              <a:t>Вибрані</a:t>
            </a:r>
            <a:r>
              <a:rPr lang="ru-RU" dirty="0">
                <a:solidFill>
                  <a:srgbClr val="373737"/>
                </a:solidFill>
              </a:rPr>
              <a:t> твори» (1986), </a:t>
            </a:r>
            <a:br>
              <a:rPr lang="ru-RU" dirty="0">
                <a:solidFill>
                  <a:srgbClr val="373737"/>
                </a:solidFill>
              </a:rPr>
            </a:br>
            <a:r>
              <a:rPr lang="ru-RU" dirty="0">
                <a:solidFill>
                  <a:srgbClr val="373737"/>
                </a:solidFill>
              </a:rPr>
              <a:t>«</a:t>
            </a:r>
            <a:r>
              <a:rPr lang="ru-RU" dirty="0" err="1">
                <a:solidFill>
                  <a:srgbClr val="373737"/>
                </a:solidFill>
              </a:rPr>
              <a:t>Цю</a:t>
            </a:r>
            <a:r>
              <a:rPr lang="ru-RU" dirty="0">
                <a:solidFill>
                  <a:srgbClr val="373737"/>
                </a:solidFill>
              </a:rPr>
              <a:t> </a:t>
            </a:r>
            <a:r>
              <a:rPr lang="ru-RU" dirty="0" err="1">
                <a:solidFill>
                  <a:srgbClr val="373737"/>
                </a:solidFill>
              </a:rPr>
              <a:t>жінку</a:t>
            </a:r>
            <a:r>
              <a:rPr lang="ru-RU" dirty="0">
                <a:solidFill>
                  <a:srgbClr val="373737"/>
                </a:solidFill>
              </a:rPr>
              <a:t> я люблю» (1990), </a:t>
            </a:r>
            <a:br>
              <a:rPr lang="ru-RU" dirty="0">
                <a:solidFill>
                  <a:srgbClr val="373737"/>
                </a:solidFill>
              </a:rPr>
            </a:br>
            <a:r>
              <a:rPr lang="ru-RU" dirty="0">
                <a:solidFill>
                  <a:srgbClr val="373737"/>
                </a:solidFill>
              </a:rPr>
              <a:t>«З </a:t>
            </a:r>
            <a:r>
              <a:rPr lang="ru-RU" dirty="0" err="1">
                <a:solidFill>
                  <a:srgbClr val="373737"/>
                </a:solidFill>
              </a:rPr>
              <a:t>обійманих</a:t>
            </a:r>
            <a:r>
              <a:rPr lang="ru-RU" dirty="0">
                <a:solidFill>
                  <a:srgbClr val="373737"/>
                </a:solidFill>
              </a:rPr>
              <a:t> тобою </a:t>
            </a:r>
            <a:r>
              <a:rPr lang="ru-RU" dirty="0" err="1">
                <a:solidFill>
                  <a:srgbClr val="373737"/>
                </a:solidFill>
              </a:rPr>
              <a:t>днів</a:t>
            </a:r>
            <a:r>
              <a:rPr lang="ru-RU" dirty="0">
                <a:solidFill>
                  <a:srgbClr val="373737"/>
                </a:solidFill>
              </a:rPr>
              <a:t>» (1993), «</a:t>
            </a:r>
            <a:r>
              <a:rPr lang="ru-RU" dirty="0" err="1">
                <a:solidFill>
                  <a:srgbClr val="373737"/>
                </a:solidFill>
              </a:rPr>
              <a:t>Любове</a:t>
            </a:r>
            <a:r>
              <a:rPr lang="ru-RU" dirty="0">
                <a:solidFill>
                  <a:srgbClr val="373737"/>
                </a:solidFill>
              </a:rPr>
              <a:t>, не </a:t>
            </a:r>
            <a:r>
              <a:rPr lang="ru-RU" dirty="0" err="1">
                <a:solidFill>
                  <a:srgbClr val="373737"/>
                </a:solidFill>
              </a:rPr>
              <a:t>прощавай</a:t>
            </a:r>
            <a:r>
              <a:rPr lang="ru-RU" dirty="0">
                <a:solidFill>
                  <a:srgbClr val="373737"/>
                </a:solidFill>
              </a:rPr>
              <a:t>!» (1996).</a:t>
            </a:r>
          </a:p>
        </p:txBody>
      </p:sp>
      <p:pic>
        <p:nvPicPr>
          <p:cNvPr id="4" name="Рисунок 3" descr="0BTKUIDJg4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282" y="98895"/>
            <a:ext cx="4012475" cy="62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84" y="619125"/>
            <a:ext cx="5817704" cy="5494338"/>
          </a:xfrm>
        </p:spPr>
        <p:txBody>
          <a:bodyPr/>
          <a:lstStyle/>
          <a:p>
            <a:r>
              <a:rPr lang="ru-RU" dirty="0">
                <a:solidFill>
                  <a:srgbClr val="373737"/>
                </a:solidFill>
              </a:rPr>
              <a:t>Помер </a:t>
            </a:r>
            <a:r>
              <a:rPr lang="en-US" dirty="0" smtClean="0">
                <a:solidFill>
                  <a:srgbClr val="373737"/>
                </a:solidFill>
              </a:rPr>
              <a:t/>
            </a:r>
            <a:br>
              <a:rPr lang="en-US" dirty="0" smtClean="0">
                <a:solidFill>
                  <a:srgbClr val="373737"/>
                </a:solidFill>
              </a:rPr>
            </a:br>
            <a:r>
              <a:rPr lang="ru-RU" dirty="0" smtClean="0">
                <a:solidFill>
                  <a:srgbClr val="373737"/>
                </a:solidFill>
              </a:rPr>
              <a:t>26 </a:t>
            </a:r>
            <a:r>
              <a:rPr lang="ru-RU" dirty="0" err="1">
                <a:solidFill>
                  <a:srgbClr val="373737"/>
                </a:solidFill>
              </a:rPr>
              <a:t>травня</a:t>
            </a:r>
            <a:r>
              <a:rPr lang="ru-RU" dirty="0">
                <a:solidFill>
                  <a:srgbClr val="373737"/>
                </a:solidFill>
              </a:rPr>
              <a:t> 2004 </a:t>
            </a:r>
            <a:r>
              <a:rPr lang="ru-RU" dirty="0" smtClean="0">
                <a:solidFill>
                  <a:srgbClr val="373737"/>
                </a:solidFill>
              </a:rPr>
              <a:t>року</a:t>
            </a:r>
            <a:r>
              <a:rPr lang="en-US" dirty="0" smtClean="0">
                <a:solidFill>
                  <a:srgbClr val="373737"/>
                </a:solidFill>
              </a:rPr>
              <a:t/>
            </a:r>
            <a:br>
              <a:rPr lang="en-US" dirty="0" smtClean="0">
                <a:solidFill>
                  <a:srgbClr val="373737"/>
                </a:solidFill>
              </a:rPr>
            </a:br>
            <a:r>
              <a:rPr lang="ru-RU" dirty="0" smtClean="0">
                <a:solidFill>
                  <a:srgbClr val="373737"/>
                </a:solidFill>
              </a:rPr>
              <a:t> </a:t>
            </a:r>
            <a:r>
              <a:rPr lang="ru-RU" dirty="0">
                <a:solidFill>
                  <a:srgbClr val="373737"/>
                </a:solidFill>
              </a:rPr>
              <a:t>в </a:t>
            </a:r>
            <a:r>
              <a:rPr lang="ru-RU" dirty="0" err="1">
                <a:solidFill>
                  <a:srgbClr val="373737"/>
                </a:solidFill>
              </a:rPr>
              <a:t>Києві</a:t>
            </a:r>
            <a:r>
              <a:rPr lang="ru-RU" dirty="0">
                <a:solidFill>
                  <a:srgbClr val="373737"/>
                </a:solidFill>
              </a:rPr>
              <a:t>. </a:t>
            </a:r>
          </a:p>
        </p:txBody>
      </p:sp>
      <p:pic>
        <p:nvPicPr>
          <p:cNvPr id="4" name="Объект 3" descr="23.2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405992" y="455716"/>
            <a:ext cx="4734739" cy="5657985"/>
          </a:xfrm>
        </p:spPr>
      </p:pic>
    </p:spTree>
    <p:extLst>
      <p:ext uri="{BB962C8B-B14F-4D97-AF65-F5344CB8AC3E}">
        <p14:creationId xmlns:p14="http://schemas.microsoft.com/office/powerpoint/2010/main" val="2458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399" y="1583192"/>
            <a:ext cx="3814011" cy="42080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333333"/>
                </a:solidFill>
                <a:latin typeface="Arial" charset="0"/>
              </a:rPr>
              <a:t>СІРОМА</a:t>
            </a:r>
            <a:r>
              <a:rPr lang="ru-RU" sz="2800" b="1" i="1" dirty="0">
                <a:solidFill>
                  <a:srgbClr val="CCFFCC"/>
                </a:solidFill>
                <a:latin typeface="Arial" charset="0"/>
              </a:rPr>
              <a:t>́</a:t>
            </a:r>
            <a:r>
              <a:rPr lang="ru-RU" sz="2800" b="1" i="1" dirty="0">
                <a:solidFill>
                  <a:srgbClr val="333333"/>
                </a:solidFill>
                <a:latin typeface="Arial" charset="0"/>
              </a:rPr>
              <a:t>НЕЦЬ - </a:t>
            </a:r>
            <a:r>
              <a:rPr lang="ru-RU" sz="2800" b="1" i="1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ahoma" charset="0"/>
              </a:rPr>
              <a:t>уживається</a:t>
            </a:r>
            <a:r>
              <a:rPr lang="ru-RU" sz="2800" b="1" i="1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Tahoma" charset="0"/>
              </a:rPr>
              <a:t>як </a:t>
            </a:r>
            <a:r>
              <a:rPr lang="ru-RU" sz="2800" dirty="0" err="1">
                <a:solidFill>
                  <a:srgbClr val="333333"/>
                </a:solidFill>
                <a:latin typeface="Tahoma" charset="0"/>
              </a:rPr>
              <a:t>сталий</a:t>
            </a:r>
            <a:r>
              <a:rPr lang="ru-RU" sz="2800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ahoma" charset="0"/>
              </a:rPr>
              <a:t>епітет</a:t>
            </a:r>
            <a:r>
              <a:rPr lang="ru-RU" sz="2800" dirty="0">
                <a:solidFill>
                  <a:srgbClr val="333333"/>
                </a:solidFill>
                <a:latin typeface="Tahoma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ahoma" charset="0"/>
              </a:rPr>
              <a:t>вовка</a:t>
            </a:r>
            <a:r>
              <a:rPr lang="ru-RU" sz="2800" dirty="0">
                <a:solidFill>
                  <a:srgbClr val="333333"/>
                </a:solidFill>
                <a:latin typeface="Tahoma" charset="0"/>
              </a:rPr>
              <a:t>, часто у </a:t>
            </a:r>
            <a:r>
              <a:rPr lang="ru-RU" sz="2800" dirty="0" err="1">
                <a:solidFill>
                  <a:srgbClr val="333333"/>
                </a:solidFill>
                <a:latin typeface="Tahoma" charset="0"/>
              </a:rPr>
              <a:t>прикладці</a:t>
            </a:r>
            <a:r>
              <a:rPr lang="ru-RU" sz="2800" dirty="0">
                <a:solidFill>
                  <a:srgbClr val="333333"/>
                </a:solidFill>
                <a:latin typeface="Tahoma" charset="0"/>
              </a:rPr>
              <a:t> </a:t>
            </a:r>
            <a:endParaRPr lang="ru-RU" sz="2800" dirty="0" smtClean="0">
              <a:solidFill>
                <a:srgbClr val="333333"/>
              </a:solidFill>
              <a:latin typeface="Tahoma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333333"/>
                </a:solidFill>
                <a:latin typeface="Tahoma" charset="0"/>
              </a:rPr>
              <a:t>Вовк-</a:t>
            </a:r>
            <a:r>
              <a:rPr lang="ru-RU" sz="2800" dirty="0" err="1" smtClean="0">
                <a:solidFill>
                  <a:srgbClr val="333333"/>
                </a:solidFill>
                <a:latin typeface="Tahoma" charset="0"/>
              </a:rPr>
              <a:t>сіроманець</a:t>
            </a:r>
            <a:r>
              <a:rPr lang="ru-RU" sz="2800" dirty="0">
                <a:solidFill>
                  <a:srgbClr val="333333"/>
                </a:solidFill>
                <a:latin typeface="Tahoma" charset="0"/>
              </a:rPr>
              <a:t>.</a:t>
            </a:r>
          </a:p>
        </p:txBody>
      </p:sp>
      <p:pic>
        <p:nvPicPr>
          <p:cNvPr id="5" name="Рисунок 4" descr="46e2b5eb50e2fe1dcbb4b2f6097a380f_lar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961" y="969237"/>
            <a:ext cx="5568705" cy="41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92" y="-243632"/>
            <a:ext cx="10364451" cy="1596177"/>
          </a:xfrm>
        </p:spPr>
        <p:txBody>
          <a:bodyPr/>
          <a:lstStyle/>
          <a:p>
            <a:r>
              <a:rPr lang="ru-RU" dirty="0"/>
              <a:t>АНКЕТА ТВОРУ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604349"/>
              </p:ext>
            </p:extLst>
          </p:nvPr>
        </p:nvGraphicFramePr>
        <p:xfrm>
          <a:off x="0" y="920150"/>
          <a:ext cx="7992159" cy="5784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415">
                  <a:extLst>
                    <a:ext uri="{9D8B030D-6E8A-4147-A177-3AD203B41FA5}">
                      <a16:colId xmlns:a16="http://schemas.microsoft.com/office/drawing/2014/main" xmlns="" val="1548799907"/>
                    </a:ext>
                  </a:extLst>
                </a:gridCol>
                <a:gridCol w="6561744">
                  <a:extLst>
                    <a:ext uri="{9D8B030D-6E8A-4147-A177-3AD203B41FA5}">
                      <a16:colId xmlns:a16="http://schemas.microsoft.com/office/drawing/2014/main" xmlns="" val="2915695524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r>
                        <a:rPr lang="ru-RU" sz="2400" dirty="0"/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err="1">
                          <a:solidFill>
                            <a:srgbClr val="333333"/>
                          </a:solidFill>
                          <a:latin typeface="Tahoma" charset="0"/>
                        </a:rPr>
                        <a:t>Микола</a:t>
                      </a:r>
                      <a:r>
                        <a:rPr lang="ru-RU" sz="2400" b="0" dirty="0">
                          <a:solidFill>
                            <a:srgbClr val="333333"/>
                          </a:solidFill>
                          <a:latin typeface="Tahoma" charset="0"/>
                        </a:rPr>
                        <a:t> </a:t>
                      </a:r>
                      <a:r>
                        <a:rPr lang="ru-RU" sz="2400" b="0" dirty="0" err="1">
                          <a:solidFill>
                            <a:srgbClr val="333333"/>
                          </a:solidFill>
                          <a:latin typeface="Tahoma" charset="0"/>
                        </a:rPr>
                        <a:t>Вінграновський</a:t>
                      </a:r>
                      <a:endParaRPr lang="ru-RU" sz="2400" b="0" dirty="0">
                        <a:solidFill>
                          <a:srgbClr val="333333"/>
                        </a:solidFill>
                        <a:latin typeface="Tahom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8067215"/>
                  </a:ext>
                </a:extLst>
              </a:tr>
              <a:tr h="620290">
                <a:tc>
                  <a:txBody>
                    <a:bodyPr/>
                    <a:lstStyle/>
                    <a:p>
                      <a:r>
                        <a:rPr lang="ru-RU" sz="2400" dirty="0" err="1"/>
                        <a:t>Назва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"</a:t>
                      </a:r>
                      <a:r>
                        <a:rPr lang="ru-RU" sz="2400" dirty="0" err="1"/>
                        <a:t>Сіроманець</a:t>
                      </a:r>
                      <a:r>
                        <a:rPr lang="ru-RU" sz="2400" dirty="0"/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765154"/>
                  </a:ext>
                </a:extLst>
              </a:tr>
              <a:tr h="620290">
                <a:tc>
                  <a:txBody>
                    <a:bodyPr/>
                    <a:lstStyle/>
                    <a:p>
                      <a:r>
                        <a:rPr lang="ru-RU" sz="2400" dirty="0" err="1"/>
                        <a:t>Жарн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Повість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1179620"/>
                  </a:ext>
                </a:extLst>
              </a:tr>
              <a:tr h="1085510">
                <a:tc>
                  <a:txBody>
                    <a:bodyPr/>
                    <a:lstStyle/>
                    <a:p>
                      <a:r>
                        <a:rPr lang="ru-RU" sz="2400" dirty="0"/>
                        <a:t>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З</a:t>
                      </a:r>
                      <a:r>
                        <a:rPr lang="ru-RU" sz="2400" dirty="0" err="1" smtClean="0">
                          <a:solidFill>
                            <a:srgbClr val="333333"/>
                          </a:solidFill>
                        </a:rPr>
                        <a:t>ображення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конфлікту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цивілізації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та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природи</a:t>
                      </a:r>
                      <a:endParaRPr lang="ru-RU" sz="24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844122"/>
                  </a:ext>
                </a:extLst>
              </a:tr>
              <a:tr h="2968534">
                <a:tc>
                  <a:txBody>
                    <a:bodyPr/>
                    <a:lstStyle/>
                    <a:p>
                      <a:r>
                        <a:rPr lang="ru-RU" sz="2400" dirty="0" err="1"/>
                        <a:t>Ідея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333333"/>
                          </a:solidFill>
                        </a:rPr>
                        <a:t>Уславлення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дружби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співчуття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беззастережної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хоробрості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та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самовіддачі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у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взаємодії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людини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з </a:t>
                      </a:r>
                      <a:r>
                        <a:rPr lang="ru-RU" sz="2400" dirty="0" err="1" smtClean="0">
                          <a:solidFill>
                            <a:srgbClr val="333333"/>
                          </a:solidFill>
                        </a:rPr>
                        <a:t>твариною</a:t>
                      </a:r>
                      <a:r>
                        <a:rPr lang="ru-RU" sz="2400" dirty="0" smtClean="0">
                          <a:solidFill>
                            <a:srgbClr val="333333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засудження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жорстокого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поводження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з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тваринами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та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людського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333333"/>
                          </a:solidFill>
                        </a:rPr>
                        <a:t>злопам'ятства</a:t>
                      </a:r>
                      <a:endParaRPr lang="ru-RU" sz="24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4701563"/>
                  </a:ext>
                </a:extLst>
              </a:tr>
            </a:tbl>
          </a:graphicData>
        </a:graphic>
      </p:graphicFrame>
      <p:pic>
        <p:nvPicPr>
          <p:cNvPr id="5" name="Рисунок 4" descr="сіро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80" y="1447798"/>
            <a:ext cx="3031228" cy="45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38</TotalTime>
  <Words>225</Words>
  <Application>Microsoft Office PowerPoint</Application>
  <PresentationFormat>Произвольный</PresentationFormat>
  <Paragraphs>80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Капля</vt:lpstr>
      <vt:lpstr>СІРОМАНЕЦЬ</vt:lpstr>
      <vt:lpstr>Микола Степанович Вінграновський</vt:lpstr>
      <vt:lpstr>Народився  7 листопада 1936 року в містечку Первомайськ на Миколаївщині. </vt:lpstr>
      <vt:lpstr>В 1960 р. закінчив ВДІК (Всесоюзний державний інститут кінематографії).  </vt:lpstr>
      <vt:lpstr>Перші поетичні публікації Миколи Вінграновського датуються  1957 роком  (журнал «Дніпро» №2). </vt:lpstr>
      <vt:lpstr>Збірки віршів:</vt:lpstr>
      <vt:lpstr>Помер  26 травня 2004 року  в Києві. </vt:lpstr>
      <vt:lpstr>Презентация PowerPoint</vt:lpstr>
      <vt:lpstr>АНКЕТА ТВОРУ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Поясни значення прислів’Їв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yra</dc:creator>
  <cp:lastModifiedBy>Пользователь Windows</cp:lastModifiedBy>
  <cp:revision>15</cp:revision>
  <dcterms:created xsi:type="dcterms:W3CDTF">2013-07-31T16:34:15Z</dcterms:created>
  <dcterms:modified xsi:type="dcterms:W3CDTF">2020-04-28T07:22:46Z</dcterms:modified>
</cp:coreProperties>
</file>