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65" r:id="rId6"/>
    <p:sldId id="259" r:id="rId7"/>
    <p:sldId id="260" r:id="rId8"/>
    <p:sldId id="261" r:id="rId9"/>
    <p:sldId id="269" r:id="rId10"/>
    <p:sldId id="263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C794"/>
    <a:srgbClr val="D4C17A"/>
    <a:srgbClr val="DFD19D"/>
    <a:srgbClr val="DACA8E"/>
    <a:srgbClr val="E8D0A6"/>
    <a:srgbClr val="DEBC7E"/>
    <a:srgbClr val="D2A4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6" d="100"/>
          <a:sy n="66" d="100"/>
        </p:scale>
        <p:origin x="-8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FD4-0A73-44F1-897A-1547E888AF79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33A0-8A82-4BE2-9B32-88D775E9F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665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FD4-0A73-44F1-897A-1547E888AF79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33A0-8A82-4BE2-9B32-88D775E9F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44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FD4-0A73-44F1-897A-1547E888AF79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33A0-8A82-4BE2-9B32-88D775E9F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456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FD4-0A73-44F1-897A-1547E888AF79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33A0-8A82-4BE2-9B32-88D775E9F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522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FD4-0A73-44F1-897A-1547E888AF79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33A0-8A82-4BE2-9B32-88D775E9F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431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FD4-0A73-44F1-897A-1547E888AF79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33A0-8A82-4BE2-9B32-88D775E9F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343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FD4-0A73-44F1-897A-1547E888AF79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33A0-8A82-4BE2-9B32-88D775E9F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37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FD4-0A73-44F1-897A-1547E888AF79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33A0-8A82-4BE2-9B32-88D775E9F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672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FD4-0A73-44F1-897A-1547E888AF79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33A0-8A82-4BE2-9B32-88D775E9F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13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FD4-0A73-44F1-897A-1547E888AF79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33A0-8A82-4BE2-9B32-88D775E9F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28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FD4-0A73-44F1-897A-1547E888AF79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33A0-8A82-4BE2-9B32-88D775E9F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56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C7FD4-0A73-44F1-897A-1547E888AF79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433A0-8A82-4BE2-9B32-88D775E9F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026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Результат пошуку зображень за запитом &quot;рамка українська вишивка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23"/>
            <a:ext cx="9144000" cy="68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5400" b="1" dirty="0" smtClean="0">
                <a:latin typeface="Monotype Corsiva" panose="03010101010201010101" pitchFamily="66" charset="0"/>
              </a:rPr>
              <a:t>Тарас Григорович Шевченко</a:t>
            </a:r>
            <a:endParaRPr lang="ru-RU" sz="5400" b="1" dirty="0"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08575"/>
            <a:ext cx="6400800" cy="1752600"/>
          </a:xfrm>
        </p:spPr>
        <p:txBody>
          <a:bodyPr>
            <a:normAutofit/>
          </a:bodyPr>
          <a:lstStyle/>
          <a:p>
            <a:r>
              <a:rPr lang="uk-UA" sz="8800" b="1" dirty="0">
                <a:solidFill>
                  <a:schemeClr val="tx1"/>
                </a:solidFill>
                <a:latin typeface="Monotype Corsiva" panose="03010101010201010101" pitchFamily="66" charset="0"/>
                <a:ea typeface="+mj-ea"/>
                <a:cs typeface="+mj-cs"/>
              </a:rPr>
              <a:t>«Наймичка»</a:t>
            </a:r>
            <a:endParaRPr lang="ru-RU" sz="8800" b="1" dirty="0">
              <a:solidFill>
                <a:schemeClr val="tx1"/>
              </a:solidFill>
              <a:latin typeface="Monotype Corsiva" panose="03010101010201010101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1869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Тарас Григорович Шевченко «Наймичка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658"/>
            <a:ext cx="9144000" cy="686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56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Тарас Григорович Шевченко «Наймичка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12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Тарас Григорович Шевченко «Наймичка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840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Тарас Григорович Шевченко «Наймичка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315"/>
            <a:ext cx="9149524" cy="6869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12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C7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в’язане зображенн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4" y="0"/>
            <a:ext cx="9113146" cy="6863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627" y="764704"/>
            <a:ext cx="8229600" cy="1143000"/>
          </a:xfrm>
        </p:spPr>
        <p:txBody>
          <a:bodyPr>
            <a:noAutofit/>
          </a:bodyPr>
          <a:lstStyle/>
          <a:p>
            <a:r>
              <a:rPr lang="uk-UA" sz="5400" b="1" dirty="0" smtClean="0">
                <a:solidFill>
                  <a:schemeClr val="accent2"/>
                </a:solidFill>
                <a:latin typeface="Monotype Corsiva" panose="03010101010201010101" pitchFamily="66" charset="0"/>
              </a:rPr>
              <a:t>Диференційоване          домашнє завдання</a:t>
            </a:r>
            <a:endParaRPr lang="ru-RU" sz="5400" b="1" dirty="0">
              <a:solidFill>
                <a:schemeClr val="accent2"/>
              </a:solidFill>
              <a:latin typeface="Monotype Corsiva" panose="03010101010201010101" pitchFamily="66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1860" y="2420888"/>
            <a:ext cx="8229600" cy="30243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b="1" dirty="0" smtClean="0">
                <a:latin typeface="Monotype Corsiva" panose="03010101010201010101" pitchFamily="66" charset="0"/>
              </a:rPr>
              <a:t>- Виписати з тексту поеми «Наймичка»                   Т. Шевченка художні засоби</a:t>
            </a:r>
          </a:p>
          <a:p>
            <a:r>
              <a:rPr lang="uk-UA" sz="3200" b="1" dirty="0" smtClean="0">
                <a:latin typeface="Monotype Corsiva" panose="03010101010201010101" pitchFamily="66" charset="0"/>
              </a:rPr>
              <a:t>- Написати твір-роздум «Якою я уявляю сучасну жінку»</a:t>
            </a:r>
          </a:p>
          <a:p>
            <a:r>
              <a:rPr lang="uk-UA" sz="3200" b="1" smtClean="0">
                <a:latin typeface="Monotype Corsiva" panose="03010101010201010101" pitchFamily="66" charset="0"/>
              </a:rPr>
              <a:t>- Скласти </a:t>
            </a:r>
            <a:r>
              <a:rPr lang="uk-UA" sz="3200" b="1" dirty="0" err="1" smtClean="0">
                <a:latin typeface="Monotype Corsiva" panose="03010101010201010101" pitchFamily="66" charset="0"/>
              </a:rPr>
              <a:t>плейкаст</a:t>
            </a:r>
            <a:r>
              <a:rPr lang="uk-UA" sz="3200" b="1" dirty="0" smtClean="0">
                <a:latin typeface="Monotype Corsiva" panose="03010101010201010101" pitchFamily="66" charset="0"/>
              </a:rPr>
              <a:t> «Сучасна жінка»</a:t>
            </a:r>
          </a:p>
          <a:p>
            <a:endParaRPr lang="ru-RU" sz="5400" b="1" dirty="0">
              <a:solidFill>
                <a:schemeClr val="accent2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72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Метод “Передбачення”&#10;- Як ви вважаєте, про що може йти мова на&#10;уроці який розпочинається таким епіграфом?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473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D0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Пов’язане зображенн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13146" cy="6863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rmAutofit/>
          </a:bodyPr>
          <a:lstStyle/>
          <a:p>
            <a:r>
              <a:rPr lang="uk-UA" sz="54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Метод</a:t>
            </a:r>
            <a:r>
              <a:rPr lang="uk-UA" sz="60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 «</a:t>
            </a:r>
            <a:r>
              <a:rPr lang="uk-UA" sz="54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Передбачення</a:t>
            </a:r>
            <a:r>
              <a:rPr lang="uk-UA" sz="66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»</a:t>
            </a:r>
            <a:endParaRPr lang="ru-RU" sz="66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708920"/>
            <a:ext cx="7200800" cy="2376264"/>
          </a:xfrm>
        </p:spPr>
        <p:txBody>
          <a:bodyPr>
            <a:noAutofit/>
          </a:bodyPr>
          <a:lstStyle/>
          <a:p>
            <a:r>
              <a:rPr lang="uk-UA" sz="4400" dirty="0">
                <a:solidFill>
                  <a:schemeClr val="tx1"/>
                </a:solidFill>
                <a:latin typeface="Monotype Corsiva" panose="03010101010201010101" pitchFamily="66" charset="0"/>
                <a:ea typeface="+mj-ea"/>
                <a:cs typeface="+mj-cs"/>
              </a:rPr>
              <a:t>Як ви вважаєте, про що може йти мова на уроці, який розпочинається таким </a:t>
            </a:r>
            <a:r>
              <a:rPr lang="uk-UA" sz="4400" dirty="0" smtClean="0">
                <a:solidFill>
                  <a:schemeClr val="tx1"/>
                </a:solidFill>
                <a:latin typeface="Monotype Corsiva" panose="03010101010201010101" pitchFamily="66" charset="0"/>
                <a:ea typeface="+mj-ea"/>
                <a:cs typeface="+mj-cs"/>
              </a:rPr>
              <a:t>епіграфом</a:t>
            </a:r>
            <a:r>
              <a:rPr lang="uk-UA" sz="4400" dirty="0">
                <a:solidFill>
                  <a:schemeClr val="tx1"/>
                </a:solidFill>
                <a:latin typeface="Monotype Corsiva" panose="03010101010201010101" pitchFamily="66" charset="0"/>
                <a:ea typeface="+mj-ea"/>
                <a:cs typeface="+mj-cs"/>
              </a:rPr>
              <a:t>?</a:t>
            </a:r>
            <a:endParaRPr lang="ru-RU" sz="4400" dirty="0">
              <a:solidFill>
                <a:schemeClr val="tx1"/>
              </a:solidFill>
              <a:latin typeface="Monotype Corsiva" panose="03010101010201010101" pitchFamily="66" charset="0"/>
              <a:ea typeface="+mj-ea"/>
              <a:cs typeface="+mj-cs"/>
            </a:endParaRPr>
          </a:p>
          <a:p>
            <a:endParaRPr lang="ru-RU" sz="3600" dirty="0">
              <a:solidFill>
                <a:srgbClr val="C00000"/>
              </a:solidFill>
              <a:latin typeface="Monotype Corsiva" panose="03010101010201010101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8100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C7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8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Метод «</a:t>
            </a:r>
            <a:r>
              <a:rPr lang="uk-UA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Незакінчене речення</a:t>
            </a:r>
            <a:r>
              <a:rPr lang="uk-UA" sz="54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r>
              <a:rPr lang="uk-UA" sz="4400" dirty="0">
                <a:latin typeface="Monotype Corsiva" panose="03010101010201010101" pitchFamily="66" charset="0"/>
                <a:ea typeface="+mj-ea"/>
                <a:cs typeface="+mj-cs"/>
              </a:rPr>
              <a:t>«Наймичка» за жанром…</a:t>
            </a:r>
          </a:p>
          <a:p>
            <a:r>
              <a:rPr lang="uk-UA" sz="4400" dirty="0">
                <a:latin typeface="Monotype Corsiva" panose="03010101010201010101" pitchFamily="66" charset="0"/>
                <a:ea typeface="+mj-ea"/>
                <a:cs typeface="+mj-cs"/>
              </a:rPr>
              <a:t>Твір написаний…</a:t>
            </a:r>
          </a:p>
          <a:p>
            <a:r>
              <a:rPr lang="uk-UA" sz="4400" dirty="0">
                <a:latin typeface="Monotype Corsiva" panose="03010101010201010101" pitchFamily="66" charset="0"/>
                <a:ea typeface="+mj-ea"/>
                <a:cs typeface="+mj-cs"/>
              </a:rPr>
              <a:t>Головними героями є…</a:t>
            </a:r>
          </a:p>
          <a:p>
            <a:r>
              <a:rPr lang="uk-UA" sz="4400" dirty="0">
                <a:latin typeface="Monotype Corsiva" panose="03010101010201010101" pitchFamily="66" charset="0"/>
                <a:ea typeface="+mj-ea"/>
                <a:cs typeface="+mj-cs"/>
              </a:rPr>
              <a:t>Тема твору…</a:t>
            </a:r>
          </a:p>
        </p:txBody>
      </p:sp>
      <p:pic>
        <p:nvPicPr>
          <p:cNvPr id="8206" name="Picture 14" descr="Результат пошуку зображень за запитом &quot;перо и чернильница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564904"/>
            <a:ext cx="268754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40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C7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в’язане зображенн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4" y="116632"/>
            <a:ext cx="9113146" cy="6863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Словникова робота</a:t>
            </a:r>
            <a:endParaRPr lang="ru-RU" sz="54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000" dirty="0" smtClean="0">
                <a:latin typeface="Monotype Corsiva" panose="03010101010201010101" pitchFamily="66" charset="0"/>
              </a:rPr>
              <a:t>Честь - </a:t>
            </a:r>
          </a:p>
          <a:p>
            <a:r>
              <a:rPr lang="uk-UA" sz="4000" dirty="0" smtClean="0">
                <a:latin typeface="Monotype Corsiva" panose="03010101010201010101" pitchFamily="66" charset="0"/>
              </a:rPr>
              <a:t>Цнотливість - </a:t>
            </a:r>
          </a:p>
          <a:p>
            <a:r>
              <a:rPr lang="uk-UA" sz="4000" dirty="0" smtClean="0">
                <a:latin typeface="Monotype Corsiva" panose="03010101010201010101" pitchFamily="66" charset="0"/>
              </a:rPr>
              <a:t>Мораль - </a:t>
            </a:r>
          </a:p>
          <a:p>
            <a:r>
              <a:rPr lang="uk-UA" sz="4000" dirty="0" smtClean="0">
                <a:latin typeface="Monotype Corsiva" panose="03010101010201010101" pitchFamily="66" charset="0"/>
              </a:rPr>
              <a:t>Покритка - </a:t>
            </a:r>
          </a:p>
          <a:p>
            <a:r>
              <a:rPr lang="uk-UA" sz="4000" dirty="0" smtClean="0">
                <a:latin typeface="Monotype Corsiva" panose="03010101010201010101" pitchFamily="66" charset="0"/>
              </a:rPr>
              <a:t>Байстрюк - </a:t>
            </a:r>
          </a:p>
          <a:p>
            <a:r>
              <a:rPr lang="uk-UA" sz="4000" dirty="0" smtClean="0">
                <a:latin typeface="Monotype Corsiva" panose="03010101010201010101" pitchFamily="66" charset="0"/>
              </a:rPr>
              <a:t>Відповідальність -</a:t>
            </a:r>
            <a:endParaRPr lang="ru-RU" sz="40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95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“Анкета твору”&#10;• Які ж таємниці знав творець поеми «Наймичка»?&#10;• Звідки черпав натхнення?&#10;• Що ми знаємо про твір?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26" y="-1442"/>
            <a:ext cx="9136374" cy="6859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40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Щасливою та успішною можна&#10;вважати жінку, яка має: …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71" y="-7168"/>
            <a:ext cx="9144000" cy="686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24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Тарас Григорович Шевченко «Наймичка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252520" cy="6946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3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C7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в’язане зображенн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13146" cy="6863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3672408"/>
          </a:xfrm>
        </p:spPr>
        <p:txBody>
          <a:bodyPr>
            <a:normAutofit/>
          </a:bodyPr>
          <a:lstStyle/>
          <a:p>
            <a:pPr algn="l"/>
            <a:r>
              <a:rPr lang="uk-UA" sz="4800" b="1" dirty="0" smtClean="0">
                <a:latin typeface="Monotype Corsiva" panose="03010101010201010101" pitchFamily="66" charset="0"/>
              </a:rPr>
              <a:t>З точки зору народної моралі</a:t>
            </a:r>
            <a:br>
              <a:rPr lang="uk-UA" sz="4800" b="1" dirty="0" smtClean="0">
                <a:latin typeface="Monotype Corsiva" panose="03010101010201010101" pitchFamily="66" charset="0"/>
              </a:rPr>
            </a:br>
            <a:r>
              <a:rPr lang="uk-UA" sz="4800" b="1" dirty="0" smtClean="0">
                <a:latin typeface="Monotype Corsiva" panose="03010101010201010101" pitchFamily="66" charset="0"/>
              </a:rPr>
              <a:t>Автора</a:t>
            </a:r>
            <a:br>
              <a:rPr lang="uk-UA" sz="4800" b="1" dirty="0" smtClean="0">
                <a:latin typeface="Monotype Corsiva" panose="03010101010201010101" pitchFamily="66" charset="0"/>
              </a:rPr>
            </a:br>
            <a:r>
              <a:rPr lang="uk-UA" sz="4800" b="1" dirty="0" smtClean="0">
                <a:latin typeface="Monotype Corsiva" panose="03010101010201010101" pitchFamily="66" charset="0"/>
              </a:rPr>
              <a:t>Моє ставлення</a:t>
            </a:r>
            <a:endParaRPr lang="ru-RU" sz="4800" b="1" dirty="0">
              <a:latin typeface="Monotype Corsiva" panose="03010101010201010101" pitchFamily="66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-31846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5400" b="1" dirty="0" smtClean="0">
                <a:solidFill>
                  <a:schemeClr val="accent2"/>
                </a:solidFill>
                <a:latin typeface="Monotype Corsiva" panose="03010101010201010101" pitchFamily="66" charset="0"/>
              </a:rPr>
              <a:t>Схема ставлення до Ганни</a:t>
            </a:r>
            <a:endParaRPr lang="ru-RU" sz="5400" b="1" dirty="0">
              <a:solidFill>
                <a:schemeClr val="accent2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80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104</Words>
  <Application>Microsoft Office PowerPoint</Application>
  <PresentationFormat>Экран (4:3)</PresentationFormat>
  <Paragraphs>22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Тарас Григорович Шевченко</vt:lpstr>
      <vt:lpstr>Презентация PowerPoint</vt:lpstr>
      <vt:lpstr>Метод «Передбачення»</vt:lpstr>
      <vt:lpstr>Метод «Незакінчене речення»</vt:lpstr>
      <vt:lpstr>Словникова робота</vt:lpstr>
      <vt:lpstr>Презентация PowerPoint</vt:lpstr>
      <vt:lpstr>Презентация PowerPoint</vt:lpstr>
      <vt:lpstr>Презентация PowerPoint</vt:lpstr>
      <vt:lpstr>З точки зору народної моралі Автора Моє ставлення</vt:lpstr>
      <vt:lpstr>Презентация PowerPoint</vt:lpstr>
      <vt:lpstr>Презентация PowerPoint</vt:lpstr>
      <vt:lpstr>Презентация PowerPoint</vt:lpstr>
      <vt:lpstr>Презентация PowerPoint</vt:lpstr>
      <vt:lpstr>Диференційоване          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Тарас Григорович Шевченко</dc:title>
  <dc:creator>5В класс</dc:creator>
  <cp:lastModifiedBy>5В класс</cp:lastModifiedBy>
  <cp:revision>8</cp:revision>
  <dcterms:created xsi:type="dcterms:W3CDTF">2017-02-08T15:20:34Z</dcterms:created>
  <dcterms:modified xsi:type="dcterms:W3CDTF">2017-02-08T18:08:34Z</dcterms:modified>
</cp:coreProperties>
</file>