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59" r:id="rId7"/>
    <p:sldId id="260" r:id="rId8"/>
    <p:sldId id="261" r:id="rId9"/>
    <p:sldId id="269" r:id="rId10"/>
    <p:sldId id="263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794"/>
    <a:srgbClr val="D4C17A"/>
    <a:srgbClr val="DFD19D"/>
    <a:srgbClr val="DACA8E"/>
    <a:srgbClr val="E8D0A6"/>
    <a:srgbClr val="DEBC7E"/>
    <a:srgbClr val="D2A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6" d="100"/>
          <a:sy n="66" d="100"/>
        </p:scale>
        <p:origin x="-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66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4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45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2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431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34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7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7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3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8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6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7FD4-0A73-44F1-897A-1547E888AF79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433A0-8A82-4BE2-9B32-88D775E9F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2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рамка українська вишивка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23"/>
            <a:ext cx="9144000" cy="6825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latin typeface="Monotype Corsiva" panose="03010101010201010101" pitchFamily="66" charset="0"/>
              </a:rPr>
              <a:t>Тарас Григорович Шевченко</a:t>
            </a:r>
            <a:endParaRPr lang="ru-RU" sz="5400" b="1" dirty="0"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08575"/>
            <a:ext cx="6400800" cy="1752600"/>
          </a:xfrm>
        </p:spPr>
        <p:txBody>
          <a:bodyPr>
            <a:normAutofit/>
          </a:bodyPr>
          <a:lstStyle/>
          <a:p>
            <a:r>
              <a:rPr lang="uk-UA" sz="8800" b="1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«Наймичка»</a:t>
            </a:r>
            <a:endParaRPr lang="ru-RU" sz="8800" b="1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869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Тарас Григорович Шевченко «Наймичк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58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56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Тарас Григорович Шевченко «Наймичк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12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Тарас Григорович Шевченко «Наймичк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Тарас Григорович Шевченко «Наймичк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15"/>
            <a:ext cx="9149524" cy="686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12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C7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в’язане зображе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4" y="0"/>
            <a:ext cx="9113146" cy="686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27" y="764704"/>
            <a:ext cx="8229600" cy="1143000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chemeClr val="accent2"/>
                </a:solidFill>
                <a:latin typeface="Monotype Corsiva" panose="03010101010201010101" pitchFamily="66" charset="0"/>
              </a:rPr>
              <a:t>Диференційоване          домашнє завдання</a:t>
            </a:r>
            <a:endParaRPr lang="ru-RU" sz="5400" b="1" dirty="0">
              <a:solidFill>
                <a:schemeClr val="accent2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1860" y="2420888"/>
            <a:ext cx="8229600" cy="3024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b="1" dirty="0" smtClean="0">
                <a:latin typeface="Monotype Corsiva" panose="03010101010201010101" pitchFamily="66" charset="0"/>
              </a:rPr>
              <a:t>- Виписати з тексту поеми «Наймичка»                   Т. Шевченка художні засоби</a:t>
            </a:r>
          </a:p>
          <a:p>
            <a:r>
              <a:rPr lang="uk-UA" sz="3200" b="1" dirty="0" smtClean="0">
                <a:latin typeface="Monotype Corsiva" panose="03010101010201010101" pitchFamily="66" charset="0"/>
              </a:rPr>
              <a:t>- Написати твір-роздум «Якою я уявляю сучасну жінку»</a:t>
            </a:r>
          </a:p>
          <a:p>
            <a:r>
              <a:rPr lang="uk-UA" sz="3200" b="1" smtClean="0">
                <a:latin typeface="Monotype Corsiva" panose="03010101010201010101" pitchFamily="66" charset="0"/>
              </a:rPr>
              <a:t>- Скласти </a:t>
            </a:r>
            <a:r>
              <a:rPr lang="uk-UA" sz="3200" b="1" dirty="0" err="1" smtClean="0">
                <a:latin typeface="Monotype Corsiva" panose="03010101010201010101" pitchFamily="66" charset="0"/>
              </a:rPr>
              <a:t>плейкаст</a:t>
            </a:r>
            <a:r>
              <a:rPr lang="uk-UA" sz="3200" b="1" dirty="0" smtClean="0">
                <a:latin typeface="Monotype Corsiva" panose="03010101010201010101" pitchFamily="66" charset="0"/>
              </a:rPr>
              <a:t> «Сучасна жінка»</a:t>
            </a:r>
          </a:p>
          <a:p>
            <a:endParaRPr lang="ru-RU" sz="5400" b="1" dirty="0">
              <a:solidFill>
                <a:schemeClr val="accent2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Метод “Передбачення”&#10;- Як ви вважаєте, про що може йти мова на&#10;уроці який розпочинається таким епіграфом?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7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0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Пов’язане зображе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3146" cy="686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Метод</a:t>
            </a:r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 «</a:t>
            </a:r>
            <a:r>
              <a:rPr lang="uk-UA" sz="54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Передбачення</a:t>
            </a:r>
            <a:r>
              <a:rPr lang="uk-UA" sz="66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»</a:t>
            </a:r>
            <a:endParaRPr lang="ru-RU" sz="6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200800" cy="2376264"/>
          </a:xfrm>
        </p:spPr>
        <p:txBody>
          <a:bodyPr>
            <a:noAutofit/>
          </a:bodyPr>
          <a:lstStyle/>
          <a:p>
            <a:r>
              <a:rPr lang="uk-UA" sz="44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Як ви вважаєте, про що може йти мова на уроці, який розпочинається таким </a:t>
            </a:r>
            <a:r>
              <a:rPr lang="uk-UA" sz="4400" dirty="0" smtClean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епіграфом</a:t>
            </a:r>
            <a:r>
              <a:rPr lang="uk-UA" sz="44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?</a:t>
            </a:r>
            <a:endParaRPr lang="ru-RU" sz="4400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  <a:p>
            <a:endParaRPr lang="ru-RU" sz="3600" dirty="0">
              <a:solidFill>
                <a:srgbClr val="C00000"/>
              </a:solidFill>
              <a:latin typeface="Monotype Corsiva" panose="03010101010201010101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10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C7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Метод «</a:t>
            </a:r>
            <a:r>
              <a:rPr lang="uk-UA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Незакінчене речення</a:t>
            </a:r>
            <a:r>
              <a:rPr lang="uk-UA" sz="54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uk-UA" sz="4400" dirty="0">
                <a:latin typeface="Monotype Corsiva" panose="03010101010201010101" pitchFamily="66" charset="0"/>
                <a:ea typeface="+mj-ea"/>
                <a:cs typeface="+mj-cs"/>
              </a:rPr>
              <a:t>«Наймичка» за жанром…</a:t>
            </a:r>
          </a:p>
          <a:p>
            <a:r>
              <a:rPr lang="uk-UA" sz="4400" dirty="0">
                <a:latin typeface="Monotype Corsiva" panose="03010101010201010101" pitchFamily="66" charset="0"/>
                <a:ea typeface="+mj-ea"/>
                <a:cs typeface="+mj-cs"/>
              </a:rPr>
              <a:t>Твір написаний…</a:t>
            </a:r>
          </a:p>
          <a:p>
            <a:r>
              <a:rPr lang="uk-UA" sz="4400" dirty="0">
                <a:latin typeface="Monotype Corsiva" panose="03010101010201010101" pitchFamily="66" charset="0"/>
                <a:ea typeface="+mj-ea"/>
                <a:cs typeface="+mj-cs"/>
              </a:rPr>
              <a:t>Головними героями є…</a:t>
            </a:r>
          </a:p>
          <a:p>
            <a:r>
              <a:rPr lang="uk-UA" sz="4400" dirty="0">
                <a:latin typeface="Monotype Corsiva" panose="03010101010201010101" pitchFamily="66" charset="0"/>
                <a:ea typeface="+mj-ea"/>
                <a:cs typeface="+mj-cs"/>
              </a:rPr>
              <a:t>Тема твору…</a:t>
            </a:r>
          </a:p>
        </p:txBody>
      </p:sp>
      <p:pic>
        <p:nvPicPr>
          <p:cNvPr id="8206" name="Picture 14" descr="Результат пошуку зображень за запитом &quot;перо и чернильница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564904"/>
            <a:ext cx="268754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4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C7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в’язане зображе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4" y="116632"/>
            <a:ext cx="9113146" cy="686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Словникова робота</a:t>
            </a:r>
            <a:endParaRPr lang="ru-RU" sz="54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latin typeface="Monotype Corsiva" panose="03010101010201010101" pitchFamily="66" charset="0"/>
              </a:rPr>
              <a:t>Честь - </a:t>
            </a:r>
          </a:p>
          <a:p>
            <a:r>
              <a:rPr lang="uk-UA" sz="4000" dirty="0" smtClean="0">
                <a:latin typeface="Monotype Corsiva" panose="03010101010201010101" pitchFamily="66" charset="0"/>
              </a:rPr>
              <a:t>Цнотливість - </a:t>
            </a:r>
          </a:p>
          <a:p>
            <a:r>
              <a:rPr lang="uk-UA" sz="4000" dirty="0" smtClean="0">
                <a:latin typeface="Monotype Corsiva" panose="03010101010201010101" pitchFamily="66" charset="0"/>
              </a:rPr>
              <a:t>Мораль - </a:t>
            </a:r>
          </a:p>
          <a:p>
            <a:r>
              <a:rPr lang="uk-UA" sz="4000" dirty="0" smtClean="0">
                <a:latin typeface="Monotype Corsiva" panose="03010101010201010101" pitchFamily="66" charset="0"/>
              </a:rPr>
              <a:t>Покритка - </a:t>
            </a:r>
          </a:p>
          <a:p>
            <a:r>
              <a:rPr lang="uk-UA" sz="4000" dirty="0" smtClean="0">
                <a:latin typeface="Monotype Corsiva" panose="03010101010201010101" pitchFamily="66" charset="0"/>
              </a:rPr>
              <a:t>Байстрюк - </a:t>
            </a:r>
          </a:p>
          <a:p>
            <a:r>
              <a:rPr lang="uk-UA" sz="4000" dirty="0" smtClean="0">
                <a:latin typeface="Monotype Corsiva" panose="03010101010201010101" pitchFamily="66" charset="0"/>
              </a:rPr>
              <a:t>Відповідальність -</a:t>
            </a:r>
            <a:endParaRPr lang="ru-RU" sz="4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5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“Анкета твору”&#10;• Які ж таємниці знав творець поеми «Наймичка»?&#10;• Звідки черпав натхнення?&#10;• Що ми знаємо про твір?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26" y="-1442"/>
            <a:ext cx="9136374" cy="685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40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Щасливою та успішною можна&#10;вважати жінку, яка має: …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71" y="-7168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2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Тарас Григорович Шевченко «Наймичк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252520" cy="694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3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C7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в’язане зображе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3146" cy="686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3672408"/>
          </a:xfrm>
        </p:spPr>
        <p:txBody>
          <a:bodyPr>
            <a:normAutofit/>
          </a:bodyPr>
          <a:lstStyle/>
          <a:p>
            <a:pPr algn="l"/>
            <a:r>
              <a:rPr lang="uk-UA" sz="4800" b="1" dirty="0" smtClean="0">
                <a:latin typeface="Monotype Corsiva" panose="03010101010201010101" pitchFamily="66" charset="0"/>
              </a:rPr>
              <a:t>З точки зору народної моралі</a:t>
            </a:r>
            <a:br>
              <a:rPr lang="uk-UA" sz="4800" b="1" dirty="0" smtClean="0">
                <a:latin typeface="Monotype Corsiva" panose="03010101010201010101" pitchFamily="66" charset="0"/>
              </a:rPr>
            </a:br>
            <a:r>
              <a:rPr lang="uk-UA" sz="4800" b="1" dirty="0" smtClean="0">
                <a:latin typeface="Monotype Corsiva" panose="03010101010201010101" pitchFamily="66" charset="0"/>
              </a:rPr>
              <a:t>Автора</a:t>
            </a:r>
            <a:br>
              <a:rPr lang="uk-UA" sz="4800" b="1" dirty="0" smtClean="0">
                <a:latin typeface="Monotype Corsiva" panose="03010101010201010101" pitchFamily="66" charset="0"/>
              </a:rPr>
            </a:br>
            <a:r>
              <a:rPr lang="uk-UA" sz="4800" b="1" dirty="0" smtClean="0">
                <a:latin typeface="Monotype Corsiva" panose="03010101010201010101" pitchFamily="66" charset="0"/>
              </a:rPr>
              <a:t>Моє ставлення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-31846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b="1" dirty="0" smtClean="0">
                <a:solidFill>
                  <a:schemeClr val="accent2"/>
                </a:solidFill>
                <a:latin typeface="Monotype Corsiva" panose="03010101010201010101" pitchFamily="66" charset="0"/>
              </a:rPr>
              <a:t>Схема ставлення до Ганни</a:t>
            </a:r>
            <a:endParaRPr lang="ru-RU" sz="5400" b="1" dirty="0">
              <a:solidFill>
                <a:schemeClr val="accent2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104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Тарас Григорович Шевченко</vt:lpstr>
      <vt:lpstr>Презентация PowerPoint</vt:lpstr>
      <vt:lpstr>Метод «Передбачення»</vt:lpstr>
      <vt:lpstr>Метод «Незакінчене речення»</vt:lpstr>
      <vt:lpstr>Словникова робота</vt:lpstr>
      <vt:lpstr>Презентация PowerPoint</vt:lpstr>
      <vt:lpstr>Презентация PowerPoint</vt:lpstr>
      <vt:lpstr>Презентация PowerPoint</vt:lpstr>
      <vt:lpstr>З точки зору народної моралі Автора Моє ставлення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Диференційоване          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Григорович Шевченко</dc:title>
  <dc:creator>5В класс</dc:creator>
  <cp:lastModifiedBy>5В класс</cp:lastModifiedBy>
  <cp:revision>8</cp:revision>
  <dcterms:created xsi:type="dcterms:W3CDTF">2017-02-08T15:20:34Z</dcterms:created>
  <dcterms:modified xsi:type="dcterms:W3CDTF">2017-02-08T18:08:34Z</dcterms:modified>
</cp:coreProperties>
</file>