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2" r:id="rId4"/>
    <p:sldId id="266" r:id="rId5"/>
    <p:sldId id="265" r:id="rId6"/>
    <p:sldId id="263" r:id="rId7"/>
    <p:sldId id="264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08128-5A3C-4000-A5E5-E68FDEE2C69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38F17-2BBA-48B3-BACE-22609C81CA2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Ще</a:t>
            </a:r>
            <a:r>
              <a:rPr lang="uk-UA" baseline="0" dirty="0" smtClean="0"/>
              <a:t> один вид роботи  підчас вивчення біографії письменника – це логічний ланцюжок. Наприклад, установіть , ким був І.Карпенко – Карий за родом діяльності.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2E061-65A7-4F81-BA50-B09EE58F45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Наступний</a:t>
            </a:r>
            <a:r>
              <a:rPr lang="uk-UA" baseline="0" dirty="0" smtClean="0"/>
              <a:t> вид роботи можна використати на етапі актуалізації знань, перевірки домашнього завдання, усвідомлення, закріплення, повторення матеріалу, контролю знань. Це – </a:t>
            </a:r>
            <a:r>
              <a:rPr lang="uk-UA" baseline="0" dirty="0" err="1" smtClean="0"/>
              <a:t>сенкан</a:t>
            </a:r>
            <a:r>
              <a:rPr lang="uk-UA" baseline="0" dirty="0" smtClean="0"/>
              <a:t> (</a:t>
            </a:r>
            <a:r>
              <a:rPr lang="uk-UA" baseline="0" dirty="0" err="1" smtClean="0"/>
              <a:t>сенкен</a:t>
            </a:r>
            <a:r>
              <a:rPr lang="uk-UA" baseline="0" dirty="0" smtClean="0"/>
              <a:t>, </a:t>
            </a:r>
            <a:r>
              <a:rPr lang="uk-UA" baseline="0" dirty="0" err="1" smtClean="0"/>
              <a:t>синквейн</a:t>
            </a:r>
            <a:r>
              <a:rPr lang="uk-UA" baseline="0" dirty="0" smtClean="0"/>
              <a:t>). Цей вид роботи спонукає учня для розмірковування над темою. Після складання </a:t>
            </a:r>
            <a:r>
              <a:rPr lang="uk-UA" baseline="0" dirty="0" err="1" smtClean="0"/>
              <a:t>сенкану</a:t>
            </a:r>
            <a:r>
              <a:rPr lang="uk-UA" baseline="0" dirty="0" smtClean="0"/>
              <a:t> можна запропонувати учням на основі написаних слів скласти вірш.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2E061-65A7-4F81-BA50-B09EE58F457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000240"/>
            <a:ext cx="6815158" cy="1571636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85728"/>
            <a:ext cx="3071834" cy="6143668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  <a:latin typeface="Monotype Corsiva" pitchFamily="66" charset="0"/>
              </a:rPr>
              <a:t>Пейзажна лірика </a:t>
            </a:r>
          </a:p>
          <a:p>
            <a:pPr algn="ctr"/>
            <a:r>
              <a:rPr lang="uk-UA" sz="4400" dirty="0" smtClean="0">
                <a:solidFill>
                  <a:srgbClr val="00B050"/>
                </a:solidFill>
                <a:latin typeface="Monotype Corsiva" pitchFamily="66" charset="0"/>
              </a:rPr>
              <a:t>Миколи Вороного. </a:t>
            </a:r>
          </a:p>
          <a:p>
            <a:pPr algn="ctr"/>
            <a:r>
              <a:rPr lang="uk-UA" sz="4400" dirty="0" smtClean="0">
                <a:solidFill>
                  <a:srgbClr val="00B050"/>
                </a:solidFill>
                <a:latin typeface="Monotype Corsiva" pitchFamily="66" charset="0"/>
              </a:rPr>
              <a:t>Вірш </a:t>
            </a:r>
            <a:r>
              <a:rPr lang="uk-UA" sz="4400" dirty="0" err="1" smtClean="0">
                <a:solidFill>
                  <a:srgbClr val="00B050"/>
                </a:solidFill>
                <a:latin typeface="Monotype Corsiva" pitchFamily="66" charset="0"/>
              </a:rPr>
              <a:t>“Блакитна</a:t>
            </a:r>
            <a:r>
              <a:rPr lang="uk-UA" sz="4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uk-UA" sz="4400" dirty="0" err="1" smtClean="0">
                <a:solidFill>
                  <a:srgbClr val="00B050"/>
                </a:solidFill>
                <a:latin typeface="Monotype Corsiva" pitchFamily="66" charset="0"/>
              </a:rPr>
              <a:t>панна”</a:t>
            </a:r>
            <a:endParaRPr lang="ru-RU" sz="4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403839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Арабеска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338433" cy="487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119446" cy="60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714620"/>
            <a:ext cx="5124450" cy="3743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Камея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3658878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52"/>
            <a:ext cx="3905250" cy="4391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857628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Фреска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290"/>
            <a:ext cx="4857752" cy="364331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031227" cy="4071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214554"/>
            <a:ext cx="5715000" cy="428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0070C0"/>
                </a:solidFill>
              </a:rPr>
              <a:t>Пояснити дати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7424766" cy="518809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uk-UA" sz="6000" b="1" dirty="0" smtClean="0"/>
              <a:t>1899   1911   1929 </a:t>
            </a:r>
          </a:p>
          <a:p>
            <a:pPr>
              <a:lnSpc>
                <a:spcPct val="200000"/>
              </a:lnSpc>
              <a:buNone/>
            </a:pPr>
            <a:r>
              <a:rPr lang="uk-UA" sz="6000" b="1" dirty="0" smtClean="0"/>
              <a:t>1897   1913   1938</a:t>
            </a:r>
          </a:p>
          <a:p>
            <a:pPr>
              <a:lnSpc>
                <a:spcPct val="200000"/>
              </a:lnSpc>
              <a:buNone/>
            </a:pPr>
            <a:r>
              <a:rPr lang="uk-UA" sz="6000" b="1" dirty="0" smtClean="0"/>
              <a:t>1921           1871</a:t>
            </a:r>
          </a:p>
          <a:p>
            <a:pPr>
              <a:buNone/>
            </a:pPr>
            <a:endParaRPr lang="uk-UA" sz="6000" b="1" dirty="0" smtClean="0"/>
          </a:p>
          <a:p>
            <a:pPr>
              <a:buNone/>
            </a:pPr>
            <a:endParaRPr lang="uk-UA" sz="6000" b="1" dirty="0" smtClean="0"/>
          </a:p>
          <a:p>
            <a:pPr>
              <a:buNone/>
            </a:pPr>
            <a:r>
              <a:rPr lang="uk-UA" sz="6000" b="1" dirty="0" smtClean="0"/>
              <a:t>    </a:t>
            </a:r>
          </a:p>
          <a:p>
            <a:pPr>
              <a:buNone/>
            </a:pPr>
            <a:endParaRPr lang="uk-UA" sz="6000" b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285720" y="1571612"/>
            <a:ext cx="2286016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Написана поема </a:t>
            </a:r>
            <a:r>
              <a:rPr lang="uk-UA" b="1" dirty="0" err="1" smtClean="0"/>
              <a:t>“Євшан</a:t>
            </a:r>
            <a:r>
              <a:rPr lang="uk-UA" b="1" dirty="0" smtClean="0"/>
              <a:t> - </a:t>
            </a:r>
            <a:r>
              <a:rPr lang="uk-UA" b="1" dirty="0" err="1" smtClean="0"/>
              <a:t>зілля”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2643174" y="1500174"/>
            <a:ext cx="2286016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Збірка </a:t>
            </a:r>
            <a:r>
              <a:rPr lang="uk-UA" b="1" dirty="0" err="1" smtClean="0"/>
              <a:t>“Ліричні</a:t>
            </a:r>
            <a:r>
              <a:rPr lang="uk-UA" b="1" dirty="0" smtClean="0"/>
              <a:t> </a:t>
            </a:r>
            <a:r>
              <a:rPr lang="uk-UA" b="1" dirty="0" err="1" smtClean="0"/>
              <a:t>поезії”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4357686" y="5214926"/>
            <a:ext cx="2286016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Народився 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5143504" y="1571612"/>
            <a:ext cx="2286016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Книга вибраного</a:t>
            </a:r>
          </a:p>
          <a:p>
            <a:pPr algn="ctr"/>
            <a:r>
              <a:rPr lang="uk-UA" b="1" dirty="0" err="1" smtClean="0"/>
              <a:t>“Поезії”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357158" y="3429000"/>
            <a:ext cx="2286016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Працює в мандрівних</a:t>
            </a:r>
          </a:p>
          <a:p>
            <a:pPr algn="ctr"/>
            <a:r>
              <a:rPr lang="uk-UA" b="1" dirty="0" smtClean="0"/>
              <a:t>трупах…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285720" y="5214926"/>
            <a:ext cx="2286016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Збірка </a:t>
            </a:r>
            <a:r>
              <a:rPr lang="uk-UA" sz="1600" b="1" dirty="0" smtClean="0"/>
              <a:t>патріотичної </a:t>
            </a:r>
            <a:r>
              <a:rPr lang="uk-UA" b="1" dirty="0" smtClean="0"/>
              <a:t>лірики</a:t>
            </a:r>
          </a:p>
          <a:p>
            <a:pPr algn="ctr"/>
            <a:r>
              <a:rPr lang="uk-UA" b="1" dirty="0" err="1" smtClean="0"/>
              <a:t>“За</a:t>
            </a:r>
            <a:r>
              <a:rPr lang="uk-UA" b="1" dirty="0" smtClean="0"/>
              <a:t> Україну!”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5143504" y="3500438"/>
            <a:ext cx="2286016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Загинув на Соловках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2714612" y="3429000"/>
            <a:ext cx="2286016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Збірка</a:t>
            </a:r>
          </a:p>
          <a:p>
            <a:pPr algn="ctr"/>
            <a:r>
              <a:rPr lang="uk-UA" b="1" dirty="0" smtClean="0"/>
              <a:t> “В сяйві </a:t>
            </a:r>
            <a:r>
              <a:rPr lang="uk-UA" b="1" dirty="0" err="1" smtClean="0"/>
              <a:t>мрій”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Логічний ланцюжок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6600" b="1" i="1" dirty="0" smtClean="0">
                <a:solidFill>
                  <a:srgbClr val="00B050"/>
                </a:solidFill>
              </a:rPr>
              <a:t>Микола Вороний  </a:t>
            </a:r>
            <a:r>
              <a:rPr lang="uk-UA" sz="2800" b="1" i="1" dirty="0" smtClean="0">
                <a:solidFill>
                  <a:srgbClr val="00B050"/>
                </a:solidFill>
              </a:rPr>
              <a:t>–  поет, літературний критик, перекладач, театрознавець, публіцист, журналіст, актор, режисер, громадський діяч.</a:t>
            </a:r>
            <a:endParaRPr lang="ru-RU" sz="2800" b="1" dirty="0"/>
          </a:p>
        </p:txBody>
      </p:sp>
      <p:pic>
        <p:nvPicPr>
          <p:cNvPr id="4" name="Рисунок 3" descr="C145-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714884"/>
            <a:ext cx="2452694" cy="16555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Микола Вороний як натхненник модернізму в Україні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err="1" smtClean="0"/>
              <a:t>“Відозва”</a:t>
            </a:r>
            <a:r>
              <a:rPr lang="uk-UA" dirty="0" smtClean="0"/>
              <a:t> – </a:t>
            </a:r>
            <a:r>
              <a:rPr lang="uk-UA" dirty="0" err="1" smtClean="0"/>
              <a:t>“маніфест</a:t>
            </a:r>
            <a:r>
              <a:rPr lang="uk-UA" dirty="0" smtClean="0"/>
              <a:t> українського </a:t>
            </a:r>
            <a:r>
              <a:rPr lang="uk-UA" dirty="0" err="1" smtClean="0"/>
              <a:t>модернізму”</a:t>
            </a:r>
            <a:r>
              <a:rPr lang="uk-UA" dirty="0" smtClean="0"/>
              <a:t> (Сергій Єфремов)</a:t>
            </a:r>
          </a:p>
          <a:p>
            <a:pPr algn="ctr">
              <a:buNone/>
            </a:pPr>
            <a:r>
              <a:rPr lang="uk-UA" sz="7200" b="1" dirty="0" smtClean="0">
                <a:solidFill>
                  <a:srgbClr val="7030A0"/>
                </a:solidFill>
                <a:latin typeface="Monotype Corsiva" pitchFamily="66" charset="0"/>
              </a:rPr>
              <a:t>Модернізм</a:t>
            </a:r>
          </a:p>
          <a:p>
            <a:pPr algn="ctr">
              <a:buNone/>
            </a:pPr>
            <a:r>
              <a:rPr lang="uk-UA" dirty="0" smtClean="0"/>
              <a:t>(від </a:t>
            </a:r>
            <a:r>
              <a:rPr lang="uk-UA" dirty="0" err="1" smtClean="0"/>
              <a:t>франц</a:t>
            </a:r>
            <a:r>
              <a:rPr lang="uk-UA" dirty="0" smtClean="0"/>
              <a:t>. «новітній, сучасний») – </a:t>
            </a:r>
            <a:r>
              <a:rPr lang="uk-UA" dirty="0" err="1" smtClean="0"/>
              <a:t>філософсько</a:t>
            </a:r>
            <a:r>
              <a:rPr lang="uk-UA" dirty="0" smtClean="0"/>
              <a:t> – естетична й художня система, що склалася на межі ХІХ – ХХ ст.. і об</a:t>
            </a:r>
            <a:r>
              <a:rPr lang="ru-RU" dirty="0" smtClean="0"/>
              <a:t>`</a:t>
            </a:r>
            <a:r>
              <a:rPr lang="uk-UA" dirty="0" smtClean="0"/>
              <a:t>єднала новітні напрями й течії, яким притаманна більша увага до внутрішнього світу людини і більша творча свобода у його розкритті.</a:t>
            </a:r>
            <a:endParaRPr lang="ru-RU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500034" y="2357430"/>
            <a:ext cx="7643866" cy="42148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Символізм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uk-UA" dirty="0" smtClean="0"/>
              <a:t> (від </a:t>
            </a:r>
            <a:r>
              <a:rPr lang="uk-UA" dirty="0" err="1" smtClean="0"/>
              <a:t>франц</a:t>
            </a:r>
            <a:r>
              <a:rPr lang="uk-UA" dirty="0" smtClean="0"/>
              <a:t>. «умовний знак, прикмета, ознака»)</a:t>
            </a:r>
          </a:p>
          <a:p>
            <a:pPr algn="ctr"/>
            <a:r>
              <a:rPr lang="uk-UA" b="1" dirty="0" smtClean="0"/>
              <a:t>Головний художній засіб – символ як спосіб вираження незбагненної суті явищ життя та індивідуальних уявлень митця (символ – поза межами чуттєвого сприймання, дає право тлумачити його по - своєму).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Пейзажна лірика Миколи Вороного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Пейзажна лірика    </a:t>
            </a:r>
          </a:p>
          <a:p>
            <a:pPr algn="ctr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  - цикл </a:t>
            </a:r>
            <a:r>
              <a:rPr lang="uk-UA" sz="3600" b="1" dirty="0" err="1" smtClean="0">
                <a:solidFill>
                  <a:srgbClr val="FF0000"/>
                </a:solidFill>
              </a:rPr>
              <a:t>“Весняні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</a:rPr>
              <a:t>елегії”</a:t>
            </a:r>
            <a:r>
              <a:rPr lang="uk-UA" sz="3600" b="1" dirty="0" smtClean="0">
                <a:solidFill>
                  <a:srgbClr val="FF0000"/>
                </a:solidFill>
              </a:rPr>
              <a:t> (1904):</a:t>
            </a:r>
          </a:p>
          <a:p>
            <a:pPr algn="ctr">
              <a:buNone/>
            </a:pPr>
            <a:r>
              <a:rPr lang="uk-UA" sz="3600" b="1" dirty="0" err="1" smtClean="0">
                <a:solidFill>
                  <a:srgbClr val="00B050"/>
                </a:solidFill>
              </a:rPr>
              <a:t>“Хмари”</a:t>
            </a:r>
            <a:r>
              <a:rPr lang="uk-UA" sz="3600" b="1" dirty="0" smtClean="0">
                <a:solidFill>
                  <a:srgbClr val="00B050"/>
                </a:solidFill>
              </a:rPr>
              <a:t>,</a:t>
            </a:r>
          </a:p>
          <a:p>
            <a:pPr algn="ctr">
              <a:buNone/>
            </a:pPr>
            <a:r>
              <a:rPr lang="uk-UA" sz="3600" b="1" dirty="0" err="1" smtClean="0">
                <a:solidFill>
                  <a:srgbClr val="00B050"/>
                </a:solidFill>
              </a:rPr>
              <a:t>“Соловейко”</a:t>
            </a:r>
            <a:r>
              <a:rPr lang="uk-UA" sz="3600" b="1" dirty="0" smtClean="0">
                <a:solidFill>
                  <a:srgbClr val="00B050"/>
                </a:solidFill>
              </a:rPr>
              <a:t>,</a:t>
            </a:r>
          </a:p>
          <a:p>
            <a:pPr algn="ctr">
              <a:buNone/>
            </a:pPr>
            <a:r>
              <a:rPr lang="uk-UA" sz="3600" b="1" dirty="0" err="1" smtClean="0">
                <a:solidFill>
                  <a:srgbClr val="00B050"/>
                </a:solidFill>
              </a:rPr>
              <a:t>“Сонце</a:t>
            </a:r>
            <a:r>
              <a:rPr lang="uk-UA" sz="3600" b="1" dirty="0" smtClean="0">
                <a:solidFill>
                  <a:srgbClr val="00B050"/>
                </a:solidFill>
              </a:rPr>
              <a:t> </a:t>
            </a:r>
            <a:r>
              <a:rPr lang="uk-UA" sz="3600" b="1" dirty="0" err="1" smtClean="0">
                <a:solidFill>
                  <a:srgbClr val="00B050"/>
                </a:solidFill>
              </a:rPr>
              <a:t>заходить”</a:t>
            </a:r>
            <a:r>
              <a:rPr lang="uk-UA" sz="3600" b="1" dirty="0" smtClean="0">
                <a:solidFill>
                  <a:srgbClr val="00B050"/>
                </a:solidFill>
              </a:rPr>
              <a:t>;</a:t>
            </a:r>
          </a:p>
          <a:p>
            <a:pPr algn="ctr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 -   цикл </a:t>
            </a:r>
            <a:r>
              <a:rPr lang="uk-UA" sz="3600" b="1" dirty="0" err="1" smtClean="0">
                <a:solidFill>
                  <a:srgbClr val="FF0000"/>
                </a:solidFill>
              </a:rPr>
              <a:t>“Гротески”</a:t>
            </a:r>
            <a:r>
              <a:rPr lang="uk-UA" sz="3600" b="1" dirty="0" smtClean="0">
                <a:solidFill>
                  <a:srgbClr val="FF0000"/>
                </a:solidFill>
              </a:rPr>
              <a:t> (1912):</a:t>
            </a:r>
          </a:p>
          <a:p>
            <a:pPr algn="ctr">
              <a:buNone/>
            </a:pPr>
            <a:r>
              <a:rPr lang="uk-UA" sz="3600" b="1" dirty="0" err="1" smtClean="0">
                <a:solidFill>
                  <a:srgbClr val="00B050"/>
                </a:solidFill>
              </a:rPr>
              <a:t>“Блакитна</a:t>
            </a:r>
            <a:r>
              <a:rPr lang="uk-UA" sz="3600" b="1" dirty="0" smtClean="0">
                <a:solidFill>
                  <a:srgbClr val="00B050"/>
                </a:solidFill>
              </a:rPr>
              <a:t> </a:t>
            </a:r>
            <a:r>
              <a:rPr lang="uk-UA" sz="3600" b="1" dirty="0" err="1" smtClean="0">
                <a:solidFill>
                  <a:srgbClr val="00B050"/>
                </a:solidFill>
              </a:rPr>
              <a:t>панна”</a:t>
            </a:r>
            <a:endParaRPr lang="uk-UA" sz="36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/>
              <a:t>   </a:t>
            </a:r>
            <a:r>
              <a:rPr lang="uk-UA" sz="8000" b="1" dirty="0" smtClean="0">
                <a:solidFill>
                  <a:srgbClr val="00B050"/>
                </a:solidFill>
              </a:rPr>
              <a:t>Весна</a:t>
            </a:r>
            <a:endParaRPr lang="ru-RU" sz="8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6948895_32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31388" y="0"/>
            <a:ext cx="3512612" cy="2634459"/>
          </a:xfrm>
        </p:spPr>
      </p:pic>
      <p:pic>
        <p:nvPicPr>
          <p:cNvPr id="5" name="Рисунок 4" descr="23870093_2434_iz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000108"/>
            <a:ext cx="3556000" cy="2667000"/>
          </a:xfrm>
          <a:prstGeom prst="rect">
            <a:avLst/>
          </a:prstGeom>
        </p:spPr>
      </p:pic>
      <p:pic>
        <p:nvPicPr>
          <p:cNvPr id="6" name="Рисунок 5" descr="23934756_2832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571744"/>
            <a:ext cx="3556000" cy="2667000"/>
          </a:xfrm>
          <a:prstGeom prst="rect">
            <a:avLst/>
          </a:prstGeom>
        </p:spPr>
      </p:pic>
      <p:pic>
        <p:nvPicPr>
          <p:cNvPr id="7" name="Рисунок 6" descr="546565362_asghg462qef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14818"/>
            <a:ext cx="3286148" cy="2464611"/>
          </a:xfrm>
          <a:prstGeom prst="rect">
            <a:avLst/>
          </a:prstGeom>
        </p:spPr>
      </p:pic>
      <p:pic>
        <p:nvPicPr>
          <p:cNvPr id="8" name="Рисунок 7" descr="26946972_31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8000" y="3929066"/>
            <a:ext cx="3556000" cy="2667000"/>
          </a:xfrm>
          <a:prstGeom prst="rect">
            <a:avLst/>
          </a:prstGeom>
        </p:spPr>
      </p:pic>
      <p:pic>
        <p:nvPicPr>
          <p:cNvPr id="9" name="Рисунок 8" descr="23935319_2829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1500174"/>
            <a:ext cx="3556000" cy="2667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umblr_l3dnlxFbln1qzjjc9o1_2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2866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Сенкан</a:t>
            </a:r>
            <a:r>
              <a:rPr lang="uk-UA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ru-RU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Месяц 3"/>
          <p:cNvSpPr/>
          <p:nvPr/>
        </p:nvSpPr>
        <p:spPr>
          <a:xfrm>
            <a:off x="214282" y="1714488"/>
            <a:ext cx="3500462" cy="3071834"/>
          </a:xfrm>
          <a:prstGeom prst="moon">
            <a:avLst>
              <a:gd name="adj" fmla="val 68659"/>
            </a:avLst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1. … тема (іменник)</a:t>
            </a:r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2071670" y="3357562"/>
            <a:ext cx="5510250" cy="377666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96646" indent="-514350"/>
            <a:r>
              <a:rPr lang="uk-UA" dirty="0" smtClean="0"/>
              <a:t>5.  …(перифраз (синонім, узагальнення)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5072066" y="2928934"/>
            <a:ext cx="4786346" cy="300039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96646" indent="-514350"/>
            <a:r>
              <a:rPr lang="uk-UA" dirty="0" smtClean="0"/>
              <a:t>4.… (речення (ставлення, почуття) – 4 слова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5214910" y="1571612"/>
            <a:ext cx="3929090" cy="235743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96646" indent="-514350"/>
            <a:r>
              <a:rPr lang="uk-UA" dirty="0" smtClean="0"/>
              <a:t>3</a:t>
            </a:r>
            <a:r>
              <a:rPr lang="uk-UA" sz="4400" dirty="0" smtClean="0"/>
              <a:t>. …      </a:t>
            </a:r>
            <a:r>
              <a:rPr lang="uk-UA" dirty="0" smtClean="0"/>
              <a:t>(3 дієслова)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3000364" y="285728"/>
            <a:ext cx="4819688" cy="260508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96646" indent="-514350"/>
            <a:r>
              <a:rPr lang="uk-UA" dirty="0" smtClean="0"/>
              <a:t>2. ... (2 прикметники)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2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Аналіз поетичного твору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 1</a:t>
            </a:r>
            <a:r>
              <a:rPr lang="uk-UA" b="1" dirty="0" smtClean="0"/>
              <a:t>. Літературний рід (лірика, епос, драма)</a:t>
            </a:r>
            <a:endParaRPr lang="ru-RU" b="1" dirty="0" smtClean="0"/>
          </a:p>
          <a:p>
            <a:pPr lvl="0">
              <a:buNone/>
            </a:pPr>
            <a:r>
              <a:rPr lang="uk-UA" b="1" dirty="0" smtClean="0"/>
              <a:t> 2. Жанр (ода, вірші, гімн, балада, сонет, елегія, епіграма)</a:t>
            </a:r>
            <a:endParaRPr lang="ru-RU" b="1" dirty="0" smtClean="0"/>
          </a:p>
          <a:p>
            <a:pPr lvl="0">
              <a:buNone/>
            </a:pPr>
            <a:r>
              <a:rPr lang="uk-UA" b="1" dirty="0" smtClean="0"/>
              <a:t> 3. Вид лірики (філософська, громадянська (суспільно - політична), пейзажна, інтимна)</a:t>
            </a:r>
            <a:endParaRPr lang="ru-RU" b="1" dirty="0" smtClean="0"/>
          </a:p>
          <a:p>
            <a:pPr lvl="0">
              <a:buNone/>
            </a:pPr>
            <a:r>
              <a:rPr lang="uk-UA" b="1" dirty="0" smtClean="0"/>
              <a:t> 4. Провідний мотив (тема)</a:t>
            </a:r>
            <a:endParaRPr lang="ru-RU" b="1" dirty="0" smtClean="0"/>
          </a:p>
          <a:p>
            <a:pPr lvl="0">
              <a:buNone/>
            </a:pPr>
            <a:r>
              <a:rPr lang="uk-UA" b="1" dirty="0" smtClean="0"/>
              <a:t> 5. Художні засоби:    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     поетична лексика (синоніми, антоніми, архаїзми, неологізми, діалектизми, </a:t>
            </a:r>
            <a:r>
              <a:rPr lang="uk-UA" b="1" dirty="0" err="1" smtClean="0"/>
              <a:t>професіоналізми</a:t>
            </a:r>
            <a:r>
              <a:rPr lang="uk-UA" b="1" dirty="0" smtClean="0"/>
              <a:t>, просторіччя, жаргонізми; поетична чи розмовна мова); 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     тропи (епітети, порівняння, алегорія (іномовлення), метонімія, іронія, гіпербола (перебільшення), літота (применшення), уособлення, метафора, оксюморон, синекдоха); 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     поетичний синтаксис (риторичні питання, звертання, вигуки; повтори (рефрени), тавтологія, інверсія, паралелізм, антитеза,  </a:t>
            </a:r>
            <a:r>
              <a:rPr lang="uk-UA" b="1" dirty="0" err="1" smtClean="0"/>
              <a:t>багатосполучниковість</a:t>
            </a:r>
            <a:r>
              <a:rPr lang="uk-UA" b="1" dirty="0" smtClean="0"/>
              <a:t>, безсполучниковість,  фразеологізми, приказки, прислів’я);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     поетична фонетика (алітерація, асонанс, анафора, звуконаслідування); </a:t>
            </a:r>
            <a:endParaRPr lang="ru-RU" b="1" dirty="0" smtClean="0"/>
          </a:p>
          <a:p>
            <a:pPr lvl="0">
              <a:buNone/>
            </a:pPr>
            <a:r>
              <a:rPr lang="uk-UA" b="1" dirty="0" smtClean="0"/>
              <a:t> 6. Віршування (віршовий розмір (хорей, ямб, дактиль, амфібрахій, анапест) + (схема); римування (паралельне (суміжне, парне), перехресне, кільцеве, потрійне), рима (чоловіча, жіноча, дактилічна, </a:t>
            </a:r>
            <a:r>
              <a:rPr lang="uk-UA" b="1" dirty="0" err="1" smtClean="0"/>
              <a:t>гіпердактилічна</a:t>
            </a:r>
            <a:r>
              <a:rPr lang="uk-UA" b="1" dirty="0" smtClean="0"/>
              <a:t>)</a:t>
            </a:r>
            <a:endParaRPr lang="ru-RU" b="1" dirty="0" smtClean="0"/>
          </a:p>
          <a:p>
            <a:pPr lvl="0">
              <a:buNone/>
            </a:pPr>
            <a:r>
              <a:rPr lang="uk-UA" b="1" dirty="0" smtClean="0"/>
              <a:t> 7. Про твір (критичний погляд)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Словникова робота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b="1" dirty="0" smtClean="0">
                <a:solidFill>
                  <a:srgbClr val="FF0000"/>
                </a:solidFill>
              </a:rPr>
              <a:t>Гротеск</a:t>
            </a:r>
            <a:r>
              <a:rPr lang="uk-UA" b="1" dirty="0" smtClean="0"/>
              <a:t> – тут ужито не на позначення одного із засобів творення сатири, а в значенні  </a:t>
            </a:r>
            <a:r>
              <a:rPr lang="uk-UA" b="1" dirty="0" err="1" smtClean="0"/>
              <a:t>“художня</a:t>
            </a:r>
            <a:r>
              <a:rPr lang="uk-UA" b="1" dirty="0" smtClean="0"/>
              <a:t> образність, що відкрито й свідомо створює неприродний, химерний, дивний </a:t>
            </a:r>
            <a:r>
              <a:rPr lang="uk-UA" b="1" dirty="0" err="1" smtClean="0"/>
              <a:t>світ”</a:t>
            </a:r>
            <a:r>
              <a:rPr lang="uk-UA" b="1" dirty="0" smtClean="0"/>
              <a:t>.</a:t>
            </a:r>
          </a:p>
          <a:p>
            <a:pPr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rgbClr val="FF0000"/>
                </a:solidFill>
              </a:rPr>
              <a:t>Блават</a:t>
            </a:r>
            <a:r>
              <a:rPr lang="uk-UA" b="1" dirty="0" smtClean="0"/>
              <a:t> – волошка; шовкова тканина блакитного кольору.</a:t>
            </a:r>
          </a:p>
          <a:p>
            <a:pPr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rgbClr val="FF0000"/>
                </a:solidFill>
              </a:rPr>
              <a:t>Арабеска</a:t>
            </a:r>
            <a:r>
              <a:rPr lang="uk-UA" b="1" dirty="0" smtClean="0"/>
              <a:t> – вид орнаменту з геометричних фігур, стилізованого листя, квітів, що поширився в Європі в під впливом арабського мистецтва.</a:t>
            </a:r>
          </a:p>
          <a:p>
            <a:pPr>
              <a:buNone/>
            </a:pPr>
            <a:r>
              <a:rPr lang="uk-UA" b="1" dirty="0" smtClean="0"/>
              <a:t>      </a:t>
            </a:r>
            <a:r>
              <a:rPr lang="uk-UA" b="1" dirty="0" smtClean="0">
                <a:solidFill>
                  <a:srgbClr val="FF0000"/>
                </a:solidFill>
              </a:rPr>
              <a:t>Камея</a:t>
            </a:r>
            <a:r>
              <a:rPr lang="uk-UA" b="1" dirty="0" smtClean="0"/>
              <a:t> – виріб із каменю або черепашки, що має художнє рельєфне різьблення.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Фреска </a:t>
            </a:r>
            <a:r>
              <a:rPr lang="uk-UA" b="1" dirty="0" smtClean="0"/>
              <a:t>– картина, написана водяними фарбами по свіжій вогкій штукатурці.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8|0.7|0.9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2.1|2.5|1.2|2.1|2.4|3.2|1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694</Words>
  <Application>Microsoft Office PowerPoint</Application>
  <PresentationFormat>Екран (4:3)</PresentationFormat>
  <Paragraphs>74</Paragraphs>
  <Slides>12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Schoolbook</vt:lpstr>
      <vt:lpstr>Monotype Corsiva</vt:lpstr>
      <vt:lpstr>Wingdings</vt:lpstr>
      <vt:lpstr>Wingdings 2</vt:lpstr>
      <vt:lpstr>Эркер</vt:lpstr>
      <vt:lpstr>Презентація PowerPoint</vt:lpstr>
      <vt:lpstr>Пояснити дати</vt:lpstr>
      <vt:lpstr>Логічний ланцюжок</vt:lpstr>
      <vt:lpstr>Микола Вороний як натхненник модернізму в Україні</vt:lpstr>
      <vt:lpstr>Пейзажна лірика Миколи Вороного</vt:lpstr>
      <vt:lpstr>   Весна</vt:lpstr>
      <vt:lpstr>Сенкан </vt:lpstr>
      <vt:lpstr>Аналіз поетичного твору </vt:lpstr>
      <vt:lpstr>Словникова робота</vt:lpstr>
      <vt:lpstr>Арабеска</vt:lpstr>
      <vt:lpstr>Камея</vt:lpstr>
      <vt:lpstr>Фреска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</cp:revision>
  <dcterms:modified xsi:type="dcterms:W3CDTF">2020-05-05T17:56:45Z</dcterms:modified>
</cp:coreProperties>
</file>