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4" r:id="rId6"/>
    <p:sldId id="259" r:id="rId7"/>
    <p:sldId id="260" r:id="rId8"/>
    <p:sldId id="269" r:id="rId9"/>
    <p:sldId id="270" r:id="rId10"/>
    <p:sldId id="261" r:id="rId11"/>
    <p:sldId id="262" r:id="rId12"/>
    <p:sldId id="271" r:id="rId13"/>
    <p:sldId id="263" r:id="rId14"/>
    <p:sldId id="267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11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85A5-A368-411D-8C65-2FCC3CFF6D6C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7C41-7E2C-4B6D-BE2D-C987AACE1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85A5-A368-411D-8C65-2FCC3CFF6D6C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7C41-7E2C-4B6D-BE2D-C987AACE1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85A5-A368-411D-8C65-2FCC3CFF6D6C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7C41-7E2C-4B6D-BE2D-C987AACE1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85A5-A368-411D-8C65-2FCC3CFF6D6C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7C41-7E2C-4B6D-BE2D-C987AACE1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85A5-A368-411D-8C65-2FCC3CFF6D6C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7C41-7E2C-4B6D-BE2D-C987AACE1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85A5-A368-411D-8C65-2FCC3CFF6D6C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7C41-7E2C-4B6D-BE2D-C987AACE1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85A5-A368-411D-8C65-2FCC3CFF6D6C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7C41-7E2C-4B6D-BE2D-C987AACE1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85A5-A368-411D-8C65-2FCC3CFF6D6C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7C41-7E2C-4B6D-BE2D-C987AACE1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85A5-A368-411D-8C65-2FCC3CFF6D6C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7C41-7E2C-4B6D-BE2D-C987AACE1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85A5-A368-411D-8C65-2FCC3CFF6D6C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7C41-7E2C-4B6D-BE2D-C987AACE1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85A5-A368-411D-8C65-2FCC3CFF6D6C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7C41-7E2C-4B6D-BE2D-C987AACE1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685A5-A368-411D-8C65-2FCC3CFF6D6C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D7C41-7E2C-4B6D-BE2D-C987AACE1D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3d треугольник в ярких розовых тонах Бесплатные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5"/>
            <a:ext cx="5214974" cy="6143667"/>
          </a:xfrm>
        </p:spPr>
        <p:txBody>
          <a:bodyPr>
            <a:normAutofit/>
          </a:bodyPr>
          <a:lstStyle/>
          <a:p>
            <a:r>
              <a:rPr lang="uk-UA" sz="3600" b="1" i="1" u="sng" dirty="0">
                <a:solidFill>
                  <a:srgbClr val="FFFF00"/>
                </a:solidFill>
              </a:rPr>
              <a:t>М. </a:t>
            </a:r>
            <a:r>
              <a:rPr lang="uk-UA" sz="3600" b="1" i="1" u="sng" dirty="0" smtClean="0">
                <a:solidFill>
                  <a:srgbClr val="FFFF00"/>
                </a:solidFill>
              </a:rPr>
              <a:t>Вороний </a:t>
            </a:r>
            <a:r>
              <a:rPr lang="uk-UA" sz="3600" b="1" i="1" u="sng" dirty="0" err="1" smtClean="0">
                <a:solidFill>
                  <a:srgbClr val="FFFF00"/>
                </a:solidFill>
              </a:rPr>
              <a:t>“Інфанта”</a:t>
            </a:r>
            <a:r>
              <a:rPr lang="uk-UA" sz="3600" b="1" i="1" u="sng" dirty="0" smtClean="0">
                <a:solidFill>
                  <a:srgbClr val="FFFF00"/>
                </a:solidFill>
              </a:rPr>
              <a:t>. </a:t>
            </a:r>
            <a:r>
              <a:rPr lang="uk-UA" sz="3600" b="1" i="1" u="sng" dirty="0">
                <a:solidFill>
                  <a:srgbClr val="FFFF00"/>
                </a:solidFill>
              </a:rPr>
              <a:t>Узагальнено-ідеалізований жіночий образ як сюжетний центр символістського </a:t>
            </a:r>
            <a:r>
              <a:rPr lang="uk-UA" sz="3600" b="1" i="1" u="sng" dirty="0" smtClean="0">
                <a:solidFill>
                  <a:srgbClr val="FFFF00"/>
                </a:solidFill>
              </a:rPr>
              <a:t>твору  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Вороний Микола Кіндратович — wi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71480"/>
            <a:ext cx="3052761" cy="3990974"/>
          </a:xfrm>
          <a:prstGeom prst="rect">
            <a:avLst/>
          </a:prstGeom>
          <a:noFill/>
        </p:spPr>
      </p:pic>
      <p:pic>
        <p:nvPicPr>
          <p:cNvPr id="1028" name="Picture 4" descr="https://kbimages1-a.akamaihd.net/9e257c59-1136-40af-80ea-2eaec34d7039/353/569/90/False/9zZMIvVibz690bGIxI2gS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357562"/>
            <a:ext cx="2076441" cy="3095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Фон 3d треугольник в ярких розовых тонах Бесплатные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5000660" cy="4983179"/>
          </a:xfrm>
        </p:spPr>
        <p:txBody>
          <a:bodyPr>
            <a:noAutofit/>
          </a:bodyPr>
          <a:lstStyle/>
          <a:p>
            <a:r>
              <a:rPr lang="ru-RU" b="1" i="1" u="sng" dirty="0" err="1" smtClean="0">
                <a:solidFill>
                  <a:schemeClr val="bg1"/>
                </a:solidFill>
              </a:rPr>
              <a:t>Ідея</a:t>
            </a:r>
            <a:r>
              <a:rPr lang="ru-RU" b="1" i="1" dirty="0" smtClean="0">
                <a:solidFill>
                  <a:schemeClr val="bg1"/>
                </a:solidFill>
              </a:rPr>
              <a:t>: </a:t>
            </a:r>
            <a:r>
              <a:rPr lang="ru-RU" b="1" i="1" dirty="0" err="1" smtClean="0">
                <a:solidFill>
                  <a:schemeClr val="bg1"/>
                </a:solidFill>
              </a:rPr>
              <a:t>створити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узагальнено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ідеалізований</a:t>
            </a:r>
            <a:r>
              <a:rPr lang="ru-RU" b="1" i="1" dirty="0" smtClean="0">
                <a:solidFill>
                  <a:schemeClr val="bg1"/>
                </a:solidFill>
              </a:rPr>
              <a:t> образ </a:t>
            </a:r>
            <a:r>
              <a:rPr lang="ru-RU" b="1" i="1" dirty="0" err="1" smtClean="0">
                <a:solidFill>
                  <a:schemeClr val="bg1"/>
                </a:solidFill>
              </a:rPr>
              <a:t>вічної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краси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u="sng" dirty="0" err="1" smtClean="0">
                <a:solidFill>
                  <a:schemeClr val="bg1"/>
                </a:solidFill>
              </a:rPr>
              <a:t>Віршовий</a:t>
            </a:r>
            <a:r>
              <a:rPr lang="ru-RU" b="1" i="1" u="sng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err="1" smtClean="0">
                <a:solidFill>
                  <a:schemeClr val="bg1"/>
                </a:solidFill>
              </a:rPr>
              <a:t>розмір</a:t>
            </a:r>
            <a:r>
              <a:rPr lang="ru-RU" b="1" i="1" dirty="0" smtClean="0">
                <a:solidFill>
                  <a:schemeClr val="bg1"/>
                </a:solidFill>
              </a:rPr>
              <a:t>: </a:t>
            </a:r>
            <a:r>
              <a:rPr lang="ru-RU" b="1" i="1" dirty="0" err="1" smtClean="0">
                <a:solidFill>
                  <a:schemeClr val="bg1"/>
                </a:solidFill>
              </a:rPr>
              <a:t>чотиристопний</a:t>
            </a:r>
            <a:r>
              <a:rPr lang="ru-RU" b="1" i="1" dirty="0" smtClean="0">
                <a:solidFill>
                  <a:schemeClr val="bg1"/>
                </a:solidFill>
              </a:rPr>
              <a:t> ямб </a:t>
            </a:r>
            <a:r>
              <a:rPr lang="ru-RU" b="1" i="1" dirty="0" err="1" smtClean="0">
                <a:solidFill>
                  <a:schemeClr val="bg1"/>
                </a:solidFill>
              </a:rPr>
              <a:t>з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пірихієм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u="sng" dirty="0" err="1" smtClean="0">
                <a:solidFill>
                  <a:schemeClr val="bg1"/>
                </a:solidFill>
              </a:rPr>
              <a:t>Римування</a:t>
            </a:r>
            <a:r>
              <a:rPr lang="ru-RU" b="1" i="1" u="sng" dirty="0" smtClean="0">
                <a:solidFill>
                  <a:schemeClr val="bg1"/>
                </a:solidFill>
              </a:rPr>
              <a:t>: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перехресне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u="sng" dirty="0" smtClean="0">
                <a:solidFill>
                  <a:schemeClr val="bg1"/>
                </a:solidFill>
              </a:rPr>
              <a:t>Рима</a:t>
            </a:r>
            <a:r>
              <a:rPr lang="ru-RU" b="1" i="1" dirty="0" smtClean="0">
                <a:solidFill>
                  <a:schemeClr val="bg1"/>
                </a:solidFill>
              </a:rPr>
              <a:t>: </a:t>
            </a:r>
            <a:r>
              <a:rPr lang="ru-RU" b="1" i="1" dirty="0" err="1" smtClean="0">
                <a:solidFill>
                  <a:schemeClr val="bg1"/>
                </a:solidFill>
              </a:rPr>
              <a:t>чергування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чоловічої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дактилічної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br>
              <a:rPr lang="ru-RU" b="1" i="1" dirty="0" smtClean="0">
                <a:solidFill>
                  <a:schemeClr val="bg1"/>
                </a:solidFill>
              </a:rPr>
            </a:b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19458" name="Picture 2" descr="Инфанта» картина Акаси Ольги маслом на холсте — купить на ArtNow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14422"/>
            <a:ext cx="3500462" cy="4691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Фон 3d треугольник в ярких розовых тонах Бесплатные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err="1" smtClean="0">
                <a:solidFill>
                  <a:schemeClr val="bg1"/>
                </a:solidFill>
              </a:rPr>
              <a:t>Композиція</a:t>
            </a:r>
            <a:r>
              <a:rPr lang="ru-RU" b="1" u="sng" dirty="0" smtClean="0">
                <a:solidFill>
                  <a:schemeClr val="bg1"/>
                </a:solidFill>
              </a:rPr>
              <a:t> </a:t>
            </a:r>
            <a:r>
              <a:rPr lang="ru-RU" b="1" u="sng" dirty="0" err="1" smtClean="0">
                <a:solidFill>
                  <a:schemeClr val="bg1"/>
                </a:solidFill>
              </a:rPr>
              <a:t>твору</a:t>
            </a:r>
            <a:r>
              <a:rPr lang="ru-RU" u="sng" dirty="0" smtClean="0"/>
              <a:t> 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5429288" cy="4697427"/>
          </a:xfrm>
        </p:spPr>
        <p:txBody>
          <a:bodyPr>
            <a:noAutofit/>
          </a:bodyPr>
          <a:lstStyle/>
          <a:p>
            <a:r>
              <a:rPr lang="ru-RU" dirty="0" smtClean="0"/>
              <a:t> </a:t>
            </a:r>
            <a:r>
              <a:rPr lang="ru-RU" b="1" i="1" u="sng" dirty="0" smtClean="0">
                <a:solidFill>
                  <a:schemeClr val="bg1"/>
                </a:solidFill>
              </a:rPr>
              <a:t>Форма сну </a:t>
            </a:r>
            <a:r>
              <a:rPr lang="ru-RU" b="1" i="1" dirty="0" err="1" smtClean="0">
                <a:solidFill>
                  <a:schemeClr val="bg1"/>
                </a:solidFill>
              </a:rPr>
              <a:t>дає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поету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можливість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відтворити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настрій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ліричного</a:t>
            </a:r>
            <a:r>
              <a:rPr lang="ru-RU" b="1" i="1" dirty="0">
                <a:solidFill>
                  <a:schemeClr val="bg1"/>
                </a:solidFill>
              </a:rPr>
              <a:t> героя. </a:t>
            </a:r>
            <a:r>
              <a:rPr lang="ru-RU" b="1" i="1" u="sng" dirty="0" smtClean="0">
                <a:solidFill>
                  <a:schemeClr val="bg1"/>
                </a:solidFill>
              </a:rPr>
              <a:t>Початок </a:t>
            </a:r>
            <a:r>
              <a:rPr lang="ru-RU" b="1" i="1" u="sng" dirty="0" err="1" smtClean="0">
                <a:solidFill>
                  <a:schemeClr val="bg1"/>
                </a:solidFill>
              </a:rPr>
              <a:t>вірша</a:t>
            </a:r>
            <a:r>
              <a:rPr lang="ru-RU" b="1" i="1" u="sng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- романтична </a:t>
            </a:r>
            <a:r>
              <a:rPr lang="ru-RU" b="1" i="1" dirty="0" err="1" smtClean="0">
                <a:solidFill>
                  <a:schemeClr val="bg1"/>
                </a:solidFill>
              </a:rPr>
              <a:t>пейзажна</a:t>
            </a:r>
            <a:r>
              <a:rPr lang="ru-RU" b="1" i="1" dirty="0" smtClean="0">
                <a:solidFill>
                  <a:schemeClr val="bg1"/>
                </a:solidFill>
              </a:rPr>
              <a:t> картина, </a:t>
            </a:r>
            <a:r>
              <a:rPr lang="ru-RU" b="1" i="1" dirty="0">
                <a:solidFill>
                  <a:schemeClr val="bg1"/>
                </a:solidFill>
              </a:rPr>
              <a:t>у </a:t>
            </a:r>
            <a:r>
              <a:rPr lang="ru-RU" b="1" i="1" dirty="0" err="1">
                <a:solidFill>
                  <a:schemeClr val="bg1"/>
                </a:solidFill>
              </a:rPr>
              <a:t>якій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багато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авторських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неологізмів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br>
              <a:rPr lang="ru-RU" b="1" i="1" dirty="0">
                <a:solidFill>
                  <a:schemeClr val="bg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4" name="Picture 2" descr="Пабло Пикассо. Менины (Инфанта Маргарита Мария). Интерпретация № 2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43050"/>
            <a:ext cx="364333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Фон 3d треугольник в ярких розовых тонах Бесплатные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5929322" cy="5697559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Поет </a:t>
            </a:r>
            <a:r>
              <a:rPr lang="ru-RU" b="1" i="1" dirty="0" err="1" smtClean="0">
                <a:solidFill>
                  <a:schemeClr val="bg1"/>
                </a:solidFill>
              </a:rPr>
              <a:t>оспівує</a:t>
            </a:r>
            <a:r>
              <a:rPr lang="ru-RU" b="1" i="1" dirty="0" smtClean="0">
                <a:solidFill>
                  <a:schemeClr val="bg1"/>
                </a:solidFill>
              </a:rPr>
              <a:t> красу </a:t>
            </a:r>
            <a:r>
              <a:rPr lang="ru-RU" b="1" i="1" dirty="0" err="1" smtClean="0">
                <a:solidFill>
                  <a:schemeClr val="bg1"/>
                </a:solidFill>
              </a:rPr>
              <a:t>інфанти</a:t>
            </a:r>
            <a:r>
              <a:rPr lang="ru-RU" b="1" i="1" dirty="0" smtClean="0">
                <a:solidFill>
                  <a:schemeClr val="bg1"/>
                </a:solidFill>
              </a:rPr>
              <a:t>, яка жила </a:t>
            </a:r>
            <a:r>
              <a:rPr lang="ru-RU" b="1" i="1" dirty="0" err="1" smtClean="0">
                <a:solidFill>
                  <a:schemeClr val="bg1"/>
                </a:solidFill>
              </a:rPr>
              <a:t>невідомо</a:t>
            </a:r>
            <a:r>
              <a:rPr lang="ru-RU" b="1" i="1" dirty="0" smtClean="0">
                <a:solidFill>
                  <a:schemeClr val="bg1"/>
                </a:solidFill>
              </a:rPr>
              <a:t> коли, </a:t>
            </a:r>
            <a:r>
              <a:rPr lang="ru-RU" b="1" i="1" dirty="0" err="1" smtClean="0">
                <a:solidFill>
                  <a:schemeClr val="bg1"/>
                </a:solidFill>
              </a:rPr>
              <a:t>але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залишила</a:t>
            </a:r>
            <a:r>
              <a:rPr lang="ru-RU" b="1" i="1" dirty="0" smtClean="0">
                <a:solidFill>
                  <a:schemeClr val="bg1"/>
                </a:solidFill>
              </a:rPr>
              <a:t> по </a:t>
            </a:r>
            <a:r>
              <a:rPr lang="ru-RU" b="1" i="1" dirty="0" err="1" smtClean="0">
                <a:solidFill>
                  <a:schemeClr val="bg1"/>
                </a:solidFill>
              </a:rPr>
              <a:t>собі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прекрасний</a:t>
            </a:r>
            <a:r>
              <a:rPr lang="ru-RU" b="1" i="1" dirty="0" smtClean="0">
                <a:solidFill>
                  <a:schemeClr val="bg1"/>
                </a:solidFill>
              </a:rPr>
              <a:t> образ, </a:t>
            </a:r>
            <a:r>
              <a:rPr lang="ru-RU" b="1" i="1" dirty="0" err="1" smtClean="0">
                <a:solidFill>
                  <a:schemeClr val="bg1"/>
                </a:solidFill>
              </a:rPr>
              <a:t>що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здатний</a:t>
            </a:r>
            <a:r>
              <a:rPr lang="ru-RU" b="1" i="1" dirty="0" smtClean="0">
                <a:solidFill>
                  <a:schemeClr val="bg1"/>
                </a:solidFill>
              </a:rPr>
              <a:t> не </a:t>
            </a:r>
            <a:r>
              <a:rPr lang="ru-RU" b="1" i="1" dirty="0" err="1" smtClean="0">
                <a:solidFill>
                  <a:schemeClr val="bg1"/>
                </a:solidFill>
              </a:rPr>
              <a:t>тільки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схвилювати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уяву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ліричного</a:t>
            </a:r>
            <a:r>
              <a:rPr lang="ru-RU" b="1" i="1" dirty="0" smtClean="0">
                <a:solidFill>
                  <a:schemeClr val="bg1"/>
                </a:solidFill>
              </a:rPr>
              <a:t> героя </a:t>
            </a:r>
            <a:r>
              <a:rPr lang="ru-RU" b="1" i="1" dirty="0" err="1" smtClean="0">
                <a:solidFill>
                  <a:schemeClr val="bg1"/>
                </a:solidFill>
              </a:rPr>
              <a:t>своєю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витонченістю</a:t>
            </a:r>
            <a:r>
              <a:rPr lang="ru-RU" b="1" i="1" dirty="0" smtClean="0">
                <a:solidFill>
                  <a:schemeClr val="bg1"/>
                </a:solidFill>
              </a:rPr>
              <a:t>, а </a:t>
            </a:r>
            <a:r>
              <a:rPr lang="ru-RU" b="1" i="1" dirty="0" err="1" smtClean="0">
                <a:solidFill>
                  <a:schemeClr val="bg1"/>
                </a:solidFill>
              </a:rPr>
              <a:t>й</a:t>
            </a:r>
            <a:r>
              <a:rPr lang="ru-RU" b="1" i="1" dirty="0" smtClean="0">
                <a:solidFill>
                  <a:schemeClr val="bg1"/>
                </a:solidFill>
              </a:rPr>
              <a:t> перенести </a:t>
            </a:r>
            <a:r>
              <a:rPr lang="ru-RU" b="1" i="1" dirty="0" err="1" smtClean="0">
                <a:solidFill>
                  <a:schemeClr val="bg1"/>
                </a:solidFill>
              </a:rPr>
              <a:t>його</a:t>
            </a:r>
            <a:r>
              <a:rPr lang="ru-RU" b="1" i="1" dirty="0" smtClean="0">
                <a:solidFill>
                  <a:schemeClr val="bg1"/>
                </a:solidFill>
              </a:rPr>
              <a:t> за </a:t>
            </a:r>
            <a:r>
              <a:rPr lang="ru-RU" b="1" i="1" dirty="0" err="1" smtClean="0">
                <a:solidFill>
                  <a:schemeClr val="bg1"/>
                </a:solidFill>
              </a:rPr>
              <a:t>межі</a:t>
            </a:r>
            <a:r>
              <a:rPr lang="ru-RU" b="1" i="1" dirty="0" smtClean="0">
                <a:solidFill>
                  <a:schemeClr val="bg1"/>
                </a:solidFill>
              </a:rPr>
              <a:t> добра </a:t>
            </a:r>
            <a:r>
              <a:rPr lang="ru-RU" b="1" i="1" dirty="0" err="1" smtClean="0">
                <a:solidFill>
                  <a:schemeClr val="bg1"/>
                </a:solidFill>
              </a:rPr>
              <a:t>і</a:t>
            </a:r>
            <a:r>
              <a:rPr lang="ru-RU" b="1" i="1" dirty="0" smtClean="0">
                <a:solidFill>
                  <a:schemeClr val="bg1"/>
                </a:solidFill>
              </a:rPr>
              <a:t> зла. Та </a:t>
            </a:r>
            <a:r>
              <a:rPr lang="ru-RU" b="1" i="1" dirty="0" err="1" smtClean="0">
                <a:solidFill>
                  <a:schemeClr val="bg1"/>
                </a:solidFill>
              </a:rPr>
              <a:t>останні</a:t>
            </a:r>
            <a:r>
              <a:rPr lang="ru-RU" b="1" i="1" dirty="0" smtClean="0">
                <a:solidFill>
                  <a:schemeClr val="bg1"/>
                </a:solidFill>
              </a:rPr>
              <a:t> два рядки </a:t>
            </a:r>
            <a:r>
              <a:rPr lang="ru-RU" b="1" i="1" dirty="0" err="1" smtClean="0">
                <a:solidFill>
                  <a:schemeClr val="bg1"/>
                </a:solidFill>
              </a:rPr>
              <a:t>повертають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його</a:t>
            </a:r>
            <a:r>
              <a:rPr lang="ru-RU" b="1" i="1" dirty="0" smtClean="0">
                <a:solidFill>
                  <a:schemeClr val="bg1"/>
                </a:solidFill>
              </a:rPr>
              <a:t> в </a:t>
            </a:r>
            <a:r>
              <a:rPr lang="ru-RU" b="1" i="1" dirty="0" err="1" smtClean="0">
                <a:solidFill>
                  <a:schemeClr val="bg1"/>
                </a:solidFill>
              </a:rPr>
              <a:t>грубу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реальність</a:t>
            </a:r>
            <a:r>
              <a:rPr lang="ru-RU" b="1" i="1" dirty="0" smtClean="0">
                <a:solidFill>
                  <a:schemeClr val="bg1"/>
                </a:solidFill>
              </a:rPr>
              <a:t>, де в </a:t>
            </a:r>
            <a:r>
              <a:rPr lang="ru-RU" b="1" i="1" dirty="0" err="1" smtClean="0">
                <a:solidFill>
                  <a:schemeClr val="bg1"/>
                </a:solidFill>
              </a:rPr>
              <a:t>червоній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заграві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пливе</a:t>
            </a:r>
            <a:r>
              <a:rPr lang="ru-RU" b="1" i="1" dirty="0" smtClean="0">
                <a:solidFill>
                  <a:schemeClr val="bg1"/>
                </a:solidFill>
              </a:rPr>
              <a:t> над </a:t>
            </a:r>
            <a:r>
              <a:rPr lang="ru-RU" b="1" i="1" dirty="0" err="1" smtClean="0">
                <a:solidFill>
                  <a:schemeClr val="bg1"/>
                </a:solidFill>
              </a:rPr>
              <a:t>світом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Революція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28676" name="AutoShape 4" descr="Woman holding megaphone with large crowd of women with their hand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Woman holding megaphone with large crowd of women with their hand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Woman holding megaphone with large crowd of women with their hands raised in the air propaganda style illustration. Retro revolution poster desig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Woman holding megaphone with large crowd of women with their hands raised in the air propaganda style illustration. Retro revolution poster desig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4" name="AutoShape 12" descr="Woman holding megaphone with large crowd of women with their hands raised in the air propaganda style illustration. Retro revolution poster desig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5" name="Picture 13" descr="C:\Users\111\Desktop\500_F_243148715_Pf216fjAd83aaRhTC57l3NuMSrXwxEp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000240"/>
            <a:ext cx="2960686" cy="2746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Фон 3d треугольник в ярких розовых тонах Бесплатные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u="sng" dirty="0" err="1" smtClean="0">
                <a:solidFill>
                  <a:schemeClr val="bg1"/>
                </a:solidFill>
              </a:rPr>
              <a:t>Образи</a:t>
            </a:r>
            <a:r>
              <a:rPr lang="ru-RU" b="1" u="sng" dirty="0" smtClean="0">
                <a:solidFill>
                  <a:schemeClr val="bg1"/>
                </a:solidFill>
              </a:rPr>
              <a:t> </a:t>
            </a:r>
            <a:r>
              <a:rPr lang="ru-RU" b="1" u="sng" dirty="0" err="1" smtClean="0">
                <a:solidFill>
                  <a:schemeClr val="bg1"/>
                </a:solidFill>
              </a:rPr>
              <a:t>твору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5286380" cy="61436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sz="11100" b="1" i="1" u="sng" dirty="0" err="1">
                <a:solidFill>
                  <a:schemeClr val="bg1"/>
                </a:solidFill>
              </a:rPr>
              <a:t>Головний</a:t>
            </a:r>
            <a:r>
              <a:rPr lang="ru-RU" sz="11100" b="1" i="1" u="sng" dirty="0">
                <a:solidFill>
                  <a:schemeClr val="bg1"/>
                </a:solidFill>
              </a:rPr>
              <a:t> образ </a:t>
            </a:r>
            <a:r>
              <a:rPr lang="ru-RU" sz="11100" b="1" i="1" u="sng" dirty="0" err="1">
                <a:solidFill>
                  <a:schemeClr val="bg1"/>
                </a:solidFill>
              </a:rPr>
              <a:t>твору</a:t>
            </a:r>
            <a:r>
              <a:rPr lang="ru-RU" sz="11100" b="1" i="1" u="sng" dirty="0">
                <a:solidFill>
                  <a:schemeClr val="bg1"/>
                </a:solidFill>
              </a:rPr>
              <a:t> </a:t>
            </a:r>
            <a:r>
              <a:rPr lang="ru-RU" sz="11100" b="1" i="1" dirty="0">
                <a:solidFill>
                  <a:schemeClr val="bg1"/>
                </a:solidFill>
              </a:rPr>
              <a:t>— </a:t>
            </a:r>
            <a:r>
              <a:rPr lang="ru-RU" sz="11100" b="1" i="1" dirty="0" err="1">
                <a:solidFill>
                  <a:schemeClr val="bg1"/>
                </a:solidFill>
              </a:rPr>
              <a:t>це</a:t>
            </a:r>
            <a:r>
              <a:rPr lang="ru-RU" sz="11100" b="1" i="1" dirty="0">
                <a:solidFill>
                  <a:schemeClr val="bg1"/>
                </a:solidFill>
              </a:rPr>
              <a:t> </a:t>
            </a:r>
            <a:r>
              <a:rPr lang="ru-RU" sz="11100" b="1" i="1" dirty="0" err="1">
                <a:solidFill>
                  <a:schemeClr val="bg1"/>
                </a:solidFill>
              </a:rPr>
              <a:t>ліричний</a:t>
            </a:r>
            <a:r>
              <a:rPr lang="ru-RU" sz="11100" b="1" i="1" dirty="0">
                <a:solidFill>
                  <a:schemeClr val="bg1"/>
                </a:solidFill>
              </a:rPr>
              <a:t> герой, </a:t>
            </a:r>
            <a:r>
              <a:rPr lang="ru-RU" sz="11100" b="1" i="1" dirty="0" err="1">
                <a:solidFill>
                  <a:schemeClr val="bg1"/>
                </a:solidFill>
              </a:rPr>
              <a:t>якого</a:t>
            </a:r>
            <a:r>
              <a:rPr lang="ru-RU" sz="11100" b="1" i="1" dirty="0">
                <a:solidFill>
                  <a:schemeClr val="bg1"/>
                </a:solidFill>
              </a:rPr>
              <a:t> </a:t>
            </a:r>
            <a:r>
              <a:rPr lang="ru-RU" sz="11100" b="1" i="1" dirty="0" err="1">
                <a:solidFill>
                  <a:schemeClr val="bg1"/>
                </a:solidFill>
              </a:rPr>
              <a:t>захоплюють</a:t>
            </a:r>
            <a:r>
              <a:rPr lang="ru-RU" sz="11100" b="1" i="1" dirty="0">
                <a:solidFill>
                  <a:schemeClr val="bg1"/>
                </a:solidFill>
              </a:rPr>
              <a:t> </a:t>
            </a:r>
            <a:r>
              <a:rPr lang="ru-RU" sz="11100" b="1" i="1" dirty="0" err="1">
                <a:solidFill>
                  <a:schemeClr val="bg1"/>
                </a:solidFill>
              </a:rPr>
              <a:t>безмежні</a:t>
            </a:r>
            <a:r>
              <a:rPr lang="ru-RU" sz="11100" b="1" i="1" dirty="0">
                <a:solidFill>
                  <a:schemeClr val="bg1"/>
                </a:solidFill>
              </a:rPr>
              <a:t> </a:t>
            </a:r>
            <a:r>
              <a:rPr lang="ru-RU" sz="11100" b="1" i="1" dirty="0" err="1">
                <a:solidFill>
                  <a:schemeClr val="bg1"/>
                </a:solidFill>
              </a:rPr>
              <a:t>простори</a:t>
            </a:r>
            <a:r>
              <a:rPr lang="ru-RU" sz="11100" b="1" i="1" dirty="0">
                <a:solidFill>
                  <a:schemeClr val="bg1"/>
                </a:solidFill>
              </a:rPr>
              <a:t>, краса </a:t>
            </a:r>
            <a:r>
              <a:rPr lang="ru-RU" sz="11100" b="1" i="1" dirty="0" err="1">
                <a:solidFill>
                  <a:schemeClr val="bg1"/>
                </a:solidFill>
              </a:rPr>
              <a:t>осінніх</a:t>
            </a:r>
            <a:r>
              <a:rPr lang="ru-RU" sz="11100" b="1" i="1" dirty="0">
                <a:solidFill>
                  <a:schemeClr val="bg1"/>
                </a:solidFill>
              </a:rPr>
              <a:t> дерев, </a:t>
            </a:r>
            <a:r>
              <a:rPr lang="ru-RU" sz="11100" b="1" i="1" dirty="0" err="1">
                <a:solidFill>
                  <a:schemeClr val="bg1"/>
                </a:solidFill>
              </a:rPr>
              <a:t>тіні</a:t>
            </a:r>
            <a:r>
              <a:rPr lang="ru-RU" sz="11100" b="1" i="1" dirty="0">
                <a:solidFill>
                  <a:schemeClr val="bg1"/>
                </a:solidFill>
              </a:rPr>
              <a:t> </a:t>
            </a:r>
            <a:r>
              <a:rPr lang="ru-RU" sz="11100" b="1" i="1" dirty="0" err="1">
                <a:solidFill>
                  <a:schemeClr val="bg1"/>
                </a:solidFill>
              </a:rPr>
              <a:t>від</a:t>
            </a:r>
            <a:r>
              <a:rPr lang="ru-RU" sz="11100" b="1" i="1" dirty="0">
                <a:solidFill>
                  <a:schemeClr val="bg1"/>
                </a:solidFill>
              </a:rPr>
              <a:t> </a:t>
            </a:r>
            <a:r>
              <a:rPr lang="ru-RU" sz="11100" b="1" i="1" dirty="0" err="1">
                <a:solidFill>
                  <a:schemeClr val="bg1"/>
                </a:solidFill>
              </a:rPr>
              <a:t>яких</a:t>
            </a:r>
            <a:r>
              <a:rPr lang="ru-RU" sz="11100" b="1" i="1" dirty="0">
                <a:solidFill>
                  <a:schemeClr val="bg1"/>
                </a:solidFill>
              </a:rPr>
              <a:t> </a:t>
            </a:r>
            <a:r>
              <a:rPr lang="ru-RU" sz="11100" b="1" i="1" dirty="0" err="1">
                <a:solidFill>
                  <a:schemeClr val="bg1"/>
                </a:solidFill>
              </a:rPr>
              <a:t>лягли</a:t>
            </a:r>
            <a:r>
              <a:rPr lang="ru-RU" sz="11100" b="1" i="1" dirty="0">
                <a:solidFill>
                  <a:schemeClr val="bg1"/>
                </a:solidFill>
              </a:rPr>
              <a:t> на землю «</a:t>
            </a:r>
            <a:r>
              <a:rPr lang="ru-RU" sz="11100" b="1" i="1" dirty="0" err="1" smtClean="0">
                <a:solidFill>
                  <a:schemeClr val="bg1"/>
                </a:solidFill>
              </a:rPr>
              <a:t>тканками</a:t>
            </a:r>
            <a:r>
              <a:rPr lang="ru-RU" sz="11100" b="1" i="1" dirty="0" smtClean="0">
                <a:solidFill>
                  <a:schemeClr val="bg1"/>
                </a:solidFill>
              </a:rPr>
              <a:t> </a:t>
            </a:r>
            <a:r>
              <a:rPr lang="ru-RU" sz="11100" b="1" i="1" dirty="0" err="1" smtClean="0">
                <a:solidFill>
                  <a:schemeClr val="bg1"/>
                </a:solidFill>
              </a:rPr>
              <a:t>прозорими</a:t>
            </a:r>
            <a:r>
              <a:rPr lang="ru-RU" sz="11100" b="1" i="1" dirty="0">
                <a:solidFill>
                  <a:schemeClr val="bg1"/>
                </a:solidFill>
              </a:rPr>
              <a:t>», синя </a:t>
            </a:r>
            <a:r>
              <a:rPr lang="ru-RU" sz="11100" b="1" i="1" dirty="0" err="1">
                <a:solidFill>
                  <a:schemeClr val="bg1"/>
                </a:solidFill>
              </a:rPr>
              <a:t>далечінь</a:t>
            </a:r>
            <a:r>
              <a:rPr lang="ru-RU" sz="11100" b="1" i="1" dirty="0">
                <a:solidFill>
                  <a:schemeClr val="bg1"/>
                </a:solidFill>
              </a:rPr>
              <a:t> </a:t>
            </a:r>
            <a:r>
              <a:rPr lang="ru-RU" sz="11100" b="1" i="1" dirty="0" err="1">
                <a:solidFill>
                  <a:schemeClr val="bg1"/>
                </a:solidFill>
              </a:rPr>
              <a:t>і</a:t>
            </a:r>
            <a:r>
              <a:rPr lang="ru-RU" sz="11100" b="1" i="1" dirty="0">
                <a:solidFill>
                  <a:schemeClr val="bg1"/>
                </a:solidFill>
              </a:rPr>
              <a:t> </a:t>
            </a:r>
            <a:r>
              <a:rPr lang="ru-RU" sz="11100" b="1" i="1" dirty="0" err="1">
                <a:solidFill>
                  <a:schemeClr val="bg1"/>
                </a:solidFill>
              </a:rPr>
              <a:t>постать</a:t>
            </a:r>
            <a:r>
              <a:rPr lang="ru-RU" sz="11100" b="1" i="1" dirty="0">
                <a:solidFill>
                  <a:schemeClr val="bg1"/>
                </a:solidFill>
              </a:rPr>
              <a:t> </a:t>
            </a:r>
            <a:r>
              <a:rPr lang="ru-RU" sz="11100" b="1" i="1" dirty="0" err="1">
                <a:solidFill>
                  <a:schemeClr val="bg1"/>
                </a:solidFill>
              </a:rPr>
              <a:t>величної</a:t>
            </a:r>
            <a:r>
              <a:rPr lang="ru-RU" sz="11100" b="1" i="1" dirty="0">
                <a:solidFill>
                  <a:schemeClr val="bg1"/>
                </a:solidFill>
              </a:rPr>
              <a:t> </a:t>
            </a:r>
            <a:r>
              <a:rPr lang="ru-RU" sz="11100" b="1" i="1" dirty="0" err="1">
                <a:solidFill>
                  <a:schemeClr val="bg1"/>
                </a:solidFill>
              </a:rPr>
              <a:t>інфанти</a:t>
            </a:r>
            <a:r>
              <a:rPr lang="ru-RU" sz="11100" b="1" i="1" dirty="0">
                <a:solidFill>
                  <a:schemeClr val="bg1"/>
                </a:solidFill>
              </a:rPr>
              <a:t>, яка </a:t>
            </a:r>
            <a:r>
              <a:rPr lang="ru-RU" sz="11100" b="1" i="1" dirty="0" err="1">
                <a:solidFill>
                  <a:schemeClr val="bg1"/>
                </a:solidFill>
              </a:rPr>
              <a:t>пройшла</a:t>
            </a:r>
            <a:r>
              <a:rPr lang="ru-RU" sz="11100" b="1" i="1" dirty="0">
                <a:solidFill>
                  <a:schemeClr val="bg1"/>
                </a:solidFill>
              </a:rPr>
              <a:t> </a:t>
            </a:r>
            <a:r>
              <a:rPr lang="ru-RU" sz="11100" b="1" i="1" dirty="0" err="1">
                <a:solidFill>
                  <a:schemeClr val="bg1"/>
                </a:solidFill>
              </a:rPr>
              <a:t>повз</a:t>
            </a:r>
            <a:r>
              <a:rPr lang="ru-RU" sz="11100" b="1" i="1" dirty="0">
                <a:solidFill>
                  <a:schemeClr val="bg1"/>
                </a:solidFill>
              </a:rPr>
              <a:t> </a:t>
            </a:r>
            <a:r>
              <a:rPr lang="ru-RU" sz="11100" b="1" i="1" dirty="0" err="1">
                <a:solidFill>
                  <a:schemeClr val="bg1"/>
                </a:solidFill>
              </a:rPr>
              <a:t>нього</a:t>
            </a:r>
            <a:r>
              <a:rPr lang="ru-RU" sz="11100" b="1" i="1" dirty="0">
                <a:solidFill>
                  <a:schemeClr val="bg1"/>
                </a:solidFill>
              </a:rPr>
              <a:t>, </a:t>
            </a:r>
            <a:r>
              <a:rPr lang="ru-RU" sz="11100" b="1" i="1" dirty="0" err="1" smtClean="0">
                <a:solidFill>
                  <a:schemeClr val="bg1"/>
                </a:solidFill>
              </a:rPr>
              <a:t>яснозоряно</a:t>
            </a:r>
            <a:r>
              <a:rPr lang="ru-RU" sz="11100" b="1" i="1" dirty="0" smtClean="0">
                <a:solidFill>
                  <a:schemeClr val="bg1"/>
                </a:solidFill>
              </a:rPr>
              <a:t> </a:t>
            </a:r>
            <a:r>
              <a:rPr lang="ru-RU" sz="11100" b="1" i="1" dirty="0" err="1">
                <a:solidFill>
                  <a:schemeClr val="bg1"/>
                </a:solidFill>
              </a:rPr>
              <a:t>усміхнулася</a:t>
            </a:r>
            <a:r>
              <a:rPr lang="ru-RU" sz="11100" b="1" i="1" dirty="0">
                <a:solidFill>
                  <a:schemeClr val="bg1"/>
                </a:solidFill>
              </a:rPr>
              <a:t> </a:t>
            </a:r>
            <a:r>
              <a:rPr lang="ru-RU" sz="11100" b="1" i="1" dirty="0" err="1">
                <a:solidFill>
                  <a:schemeClr val="bg1"/>
                </a:solidFill>
              </a:rPr>
              <a:t>й</a:t>
            </a:r>
            <a:r>
              <a:rPr lang="ru-RU" sz="11100" b="1" i="1" dirty="0">
                <a:solidFill>
                  <a:schemeClr val="bg1"/>
                </a:solidFill>
              </a:rPr>
              <a:t> </a:t>
            </a:r>
            <a:r>
              <a:rPr lang="ru-RU" sz="11100" b="1" i="1" dirty="0" err="1">
                <a:solidFill>
                  <a:schemeClr val="bg1"/>
                </a:solidFill>
              </a:rPr>
              <a:t>навіки</a:t>
            </a:r>
            <a:r>
              <a:rPr lang="ru-RU" sz="11100" b="1" i="1" dirty="0">
                <a:solidFill>
                  <a:schemeClr val="bg1"/>
                </a:solidFill>
              </a:rPr>
              <a:t> полонила </a:t>
            </a:r>
            <a:r>
              <a:rPr lang="ru-RU" sz="11100" b="1" i="1" dirty="0" err="1">
                <a:solidFill>
                  <a:schemeClr val="bg1"/>
                </a:solidFill>
              </a:rPr>
              <a:t>його</a:t>
            </a:r>
            <a:r>
              <a:rPr lang="ru-RU" sz="11100" b="1" i="1" dirty="0">
                <a:solidFill>
                  <a:schemeClr val="bg1"/>
                </a:solidFill>
              </a:rPr>
              <a:t> душу. </a:t>
            </a:r>
            <a:endParaRPr lang="ru-RU" sz="11100" b="1" i="1" dirty="0" smtClean="0">
              <a:solidFill>
                <a:schemeClr val="bg1"/>
              </a:solidFill>
            </a:endParaRPr>
          </a:p>
          <a:p>
            <a:r>
              <a:rPr lang="ru-RU" sz="11100" b="1" i="1" dirty="0">
                <a:solidFill>
                  <a:schemeClr val="bg1"/>
                </a:solidFill>
              </a:rPr>
              <a:t/>
            </a:r>
            <a:br>
              <a:rPr lang="ru-RU" sz="11100" b="1" i="1" dirty="0">
                <a:solidFill>
                  <a:schemeClr val="bg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410" name="Picture 2" descr="Инфанта» картина Подгаевской Марины маслом на холсте — купить на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000108"/>
            <a:ext cx="364333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Фон 3d треугольник в ярких розовых тонах Бесплатные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err="1" smtClean="0">
                <a:solidFill>
                  <a:schemeClr val="bg1"/>
                </a:solidFill>
              </a:rPr>
              <a:t>Мовні</a:t>
            </a:r>
            <a:r>
              <a:rPr lang="ru-RU" b="1" u="sng" dirty="0" smtClean="0">
                <a:solidFill>
                  <a:schemeClr val="bg1"/>
                </a:solidFill>
              </a:rPr>
              <a:t> </a:t>
            </a:r>
            <a:r>
              <a:rPr lang="ru-RU" b="1" u="sng" dirty="0" err="1" smtClean="0">
                <a:solidFill>
                  <a:schemeClr val="bg1"/>
                </a:solidFill>
              </a:rPr>
              <a:t>засоби</a:t>
            </a:r>
            <a:r>
              <a:rPr lang="ru-RU" b="1" u="sng" dirty="0" smtClean="0">
                <a:solidFill>
                  <a:schemeClr val="bg1"/>
                </a:solidFill>
              </a:rPr>
              <a:t> </a:t>
            </a:r>
            <a:r>
              <a:rPr lang="ru-RU" b="1" u="sng" dirty="0" err="1" smtClean="0">
                <a:solidFill>
                  <a:schemeClr val="bg1"/>
                </a:solidFill>
              </a:rPr>
              <a:t>твору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6143636" cy="4911741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solidFill>
                  <a:schemeClr val="bg1"/>
                </a:solidFill>
              </a:rPr>
              <a:t>   </a:t>
            </a:r>
            <a:r>
              <a:rPr lang="ru-RU" sz="2800" b="1" i="1" u="sng" dirty="0" err="1" smtClean="0">
                <a:solidFill>
                  <a:schemeClr val="bg1"/>
                </a:solidFill>
              </a:rPr>
              <a:t>Епітет</a:t>
            </a:r>
            <a:r>
              <a:rPr lang="ru-RU" sz="2800" b="1" i="1" u="sng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«</a:t>
            </a:r>
            <a:r>
              <a:rPr lang="ru-RU" sz="2800" b="1" i="1" dirty="0" err="1" smtClean="0">
                <a:solidFill>
                  <a:schemeClr val="bg1"/>
                </a:solidFill>
              </a:rPr>
              <a:t>попелястий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>
                <a:solidFill>
                  <a:schemeClr val="bg1"/>
                </a:solidFill>
              </a:rPr>
              <a:t>жаль» </a:t>
            </a:r>
            <a:r>
              <a:rPr lang="ru-RU" sz="2800" b="1" i="1" dirty="0" smtClean="0">
                <a:solidFill>
                  <a:schemeClr val="bg1"/>
                </a:solidFill>
              </a:rPr>
              <a:t>(</a:t>
            </a:r>
            <a:r>
              <a:rPr lang="ru-RU" sz="2800" b="1" i="1" dirty="0" err="1" smtClean="0">
                <a:solidFill>
                  <a:schemeClr val="bg1"/>
                </a:solidFill>
              </a:rPr>
              <a:t>передає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>
                <a:solidFill>
                  <a:schemeClr val="bg1"/>
                </a:solidFill>
              </a:rPr>
              <a:t>образ </a:t>
            </a:r>
            <a:r>
              <a:rPr lang="ru-RU" sz="2800" b="1" i="1" dirty="0" err="1">
                <a:solidFill>
                  <a:schemeClr val="bg1"/>
                </a:solidFill>
              </a:rPr>
              <a:t>давньої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печалі</a:t>
            </a:r>
            <a:r>
              <a:rPr lang="ru-RU" sz="2800" b="1" i="1" dirty="0" smtClean="0">
                <a:solidFill>
                  <a:schemeClr val="bg1"/>
                </a:solidFill>
              </a:rPr>
              <a:t>);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u="sng" dirty="0" err="1" smtClean="0">
                <a:solidFill>
                  <a:schemeClr val="bg1"/>
                </a:solidFill>
              </a:rPr>
              <a:t>метафори</a:t>
            </a:r>
            <a:r>
              <a:rPr lang="ru-RU" sz="2800" b="1" i="1" dirty="0" smtClean="0">
                <a:solidFill>
                  <a:schemeClr val="bg1"/>
                </a:solidFill>
              </a:rPr>
              <a:t>: </a:t>
            </a:r>
            <a:r>
              <a:rPr lang="ru-RU" sz="2800" b="1" i="1" dirty="0">
                <a:solidFill>
                  <a:schemeClr val="bg1"/>
                </a:solidFill>
              </a:rPr>
              <a:t>«</a:t>
            </a:r>
            <a:r>
              <a:rPr lang="ru-RU" sz="2800" b="1" i="1" dirty="0" err="1">
                <a:solidFill>
                  <a:schemeClr val="bg1"/>
                </a:solidFill>
              </a:rPr>
              <a:t>різблю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</a:rPr>
              <a:t>свій</a:t>
            </a:r>
            <a:r>
              <a:rPr lang="ru-RU" sz="2800" b="1" i="1" dirty="0">
                <a:solidFill>
                  <a:schemeClr val="bg1"/>
                </a:solidFill>
              </a:rPr>
              <a:t> сон», «</a:t>
            </a:r>
            <a:r>
              <a:rPr lang="ru-RU" sz="2800" b="1" i="1" dirty="0" err="1">
                <a:solidFill>
                  <a:schemeClr val="bg1"/>
                </a:solidFill>
              </a:rPr>
              <a:t>лягли</a:t>
            </a:r>
            <a:r>
              <a:rPr lang="ru-RU" sz="2800" b="1" i="1" dirty="0">
                <a:solidFill>
                  <a:schemeClr val="bg1"/>
                </a:solidFill>
              </a:rPr>
              <a:t> дерева», «</a:t>
            </a:r>
            <a:r>
              <a:rPr lang="ru-RU" sz="2800" b="1" i="1" dirty="0" err="1">
                <a:solidFill>
                  <a:schemeClr val="bg1"/>
                </a:solidFill>
              </a:rPr>
              <a:t>дрімала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</a:rPr>
              <a:t>далечінь</a:t>
            </a:r>
            <a:r>
              <a:rPr lang="ru-RU" sz="2800" b="1" i="1" dirty="0">
                <a:solidFill>
                  <a:schemeClr val="bg1"/>
                </a:solidFill>
              </a:rPr>
              <a:t>» </a:t>
            </a:r>
            <a:r>
              <a:rPr lang="ru-RU" sz="2800" b="1" i="1" dirty="0" smtClean="0">
                <a:solidFill>
                  <a:schemeClr val="bg1"/>
                </a:solidFill>
              </a:rPr>
              <a:t>(</a:t>
            </a:r>
            <a:r>
              <a:rPr lang="ru-RU" sz="2800" b="1" i="1" dirty="0" err="1" smtClean="0">
                <a:solidFill>
                  <a:schemeClr val="bg1"/>
                </a:solidFill>
              </a:rPr>
              <a:t>створюють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</a:rPr>
              <a:t>своєрідний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</a:rPr>
              <a:t>простір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сну);</a:t>
            </a:r>
            <a:endParaRPr lang="ru-RU" sz="2800" b="1" i="1" dirty="0">
              <a:solidFill>
                <a:schemeClr val="bg1"/>
              </a:solidFill>
            </a:endParaRPr>
          </a:p>
          <a:p>
            <a:r>
              <a:rPr lang="ru-RU" sz="2800" b="1" i="1" u="sng" dirty="0" err="1" smtClean="0">
                <a:solidFill>
                  <a:schemeClr val="bg1"/>
                </a:solidFill>
              </a:rPr>
              <a:t>Порівняння</a:t>
            </a:r>
            <a:r>
              <a:rPr lang="ru-RU" sz="2800" b="1" i="1" dirty="0" smtClean="0">
                <a:solidFill>
                  <a:schemeClr val="bg1"/>
                </a:solidFill>
              </a:rPr>
              <a:t>  </a:t>
            </a:r>
            <a:r>
              <a:rPr lang="ru-RU" sz="2800" b="1" i="1" dirty="0">
                <a:solidFill>
                  <a:schemeClr val="bg1"/>
                </a:solidFill>
              </a:rPr>
              <a:t>«</a:t>
            </a:r>
            <a:r>
              <a:rPr lang="ru-RU" sz="2800" b="1" i="1" dirty="0" err="1">
                <a:solidFill>
                  <a:schemeClr val="bg1"/>
                </a:solidFill>
              </a:rPr>
              <a:t>вуалею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</a:rPr>
              <a:t>стелився</a:t>
            </a:r>
            <a:r>
              <a:rPr lang="ru-RU" sz="2800" b="1" i="1" dirty="0">
                <a:solidFill>
                  <a:schemeClr val="bg1"/>
                </a:solidFill>
              </a:rPr>
              <a:t>»;</a:t>
            </a:r>
          </a:p>
          <a:p>
            <a:r>
              <a:rPr lang="ru-RU" sz="2800" b="1" i="1" dirty="0" err="1">
                <a:solidFill>
                  <a:schemeClr val="bg1"/>
                </a:solidFill>
              </a:rPr>
              <a:t>неологізми</a:t>
            </a:r>
            <a:r>
              <a:rPr lang="ru-RU" sz="2800" b="1" i="1" dirty="0">
                <a:solidFill>
                  <a:schemeClr val="bg1"/>
                </a:solidFill>
              </a:rPr>
              <a:t>: «</a:t>
            </a:r>
            <a:r>
              <a:rPr lang="ru-RU" sz="2800" b="1" i="1" dirty="0" err="1">
                <a:solidFill>
                  <a:schemeClr val="bg1"/>
                </a:solidFill>
              </a:rPr>
              <a:t>промінострунними</a:t>
            </a:r>
            <a:r>
              <a:rPr lang="ru-RU" sz="2800" b="1" i="1" dirty="0">
                <a:solidFill>
                  <a:schemeClr val="bg1"/>
                </a:solidFill>
              </a:rPr>
              <a:t>», «</a:t>
            </a:r>
            <a:r>
              <a:rPr lang="ru-RU" sz="2800" b="1" i="1" dirty="0" err="1">
                <a:solidFill>
                  <a:schemeClr val="bg1"/>
                </a:solidFill>
              </a:rPr>
              <a:t>мрійнотканному</a:t>
            </a:r>
            <a:r>
              <a:rPr lang="ru-RU" sz="2800" b="1" i="1" dirty="0">
                <a:solidFill>
                  <a:schemeClr val="bg1"/>
                </a:solidFill>
              </a:rPr>
              <a:t>», «</a:t>
            </a:r>
            <a:r>
              <a:rPr lang="ru-RU" sz="2800" b="1" i="1" dirty="0" err="1">
                <a:solidFill>
                  <a:schemeClr val="bg1"/>
                </a:solidFill>
              </a:rPr>
              <a:t>вогнелунними</a:t>
            </a:r>
            <a:r>
              <a:rPr lang="ru-RU" sz="2800" b="1" i="1" dirty="0">
                <a:solidFill>
                  <a:schemeClr val="bg1"/>
                </a:solidFill>
              </a:rPr>
              <a:t>», «</a:t>
            </a:r>
            <a:r>
              <a:rPr lang="ru-RU" sz="2800" b="1" i="1" dirty="0" err="1">
                <a:solidFill>
                  <a:schemeClr val="bg1"/>
                </a:solidFill>
              </a:rPr>
              <a:t>ясно­зоряно</a:t>
            </a:r>
            <a:r>
              <a:rPr lang="ru-RU" sz="2800" b="1" i="1" dirty="0">
                <a:solidFill>
                  <a:schemeClr val="bg1"/>
                </a:solidFill>
              </a:rPr>
              <a:t>»;</a:t>
            </a:r>
          </a:p>
          <a:p>
            <a:r>
              <a:rPr lang="ru-RU" sz="2800" b="1" i="1" u="sng" dirty="0" smtClean="0">
                <a:solidFill>
                  <a:schemeClr val="bg1"/>
                </a:solidFill>
              </a:rPr>
              <a:t>Антитеза 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>
                <a:solidFill>
                  <a:schemeClr val="bg1"/>
                </a:solidFill>
              </a:rPr>
              <a:t>«синя </a:t>
            </a:r>
            <a:r>
              <a:rPr lang="ru-RU" sz="2800" b="1" i="1" dirty="0" err="1">
                <a:solidFill>
                  <a:schemeClr val="bg1"/>
                </a:solidFill>
              </a:rPr>
              <a:t>далечінь</a:t>
            </a:r>
            <a:r>
              <a:rPr lang="ru-RU" sz="2800" b="1" i="1" dirty="0">
                <a:solidFill>
                  <a:schemeClr val="bg1"/>
                </a:solidFill>
              </a:rPr>
              <a:t> — </a:t>
            </a:r>
            <a:r>
              <a:rPr lang="ru-RU" sz="2800" b="1" i="1" dirty="0" err="1">
                <a:solidFill>
                  <a:schemeClr val="bg1"/>
                </a:solidFill>
              </a:rPr>
              <a:t>кривава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</a:rPr>
              <a:t>заграва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</a:rPr>
              <a:t>революції</a:t>
            </a:r>
            <a:r>
              <a:rPr lang="ru-RU" sz="2800" b="1" i="1" dirty="0">
                <a:solidFill>
                  <a:schemeClr val="bg1"/>
                </a:solidFill>
              </a:rPr>
              <a:t>».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/>
            </a:r>
            <a:br>
              <a:rPr lang="ru-RU" b="1" i="1" dirty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 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Инфанта» картина Никонорова Эдуарда маслом на холсте — купить на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785926"/>
            <a:ext cx="2528859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Фон 3d треугольник в ярких розовых тонах Бесплатные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err="1" smtClean="0">
                <a:solidFill>
                  <a:schemeClr val="bg1"/>
                </a:solidFill>
              </a:rPr>
              <a:t>Версифікація</a:t>
            </a:r>
            <a:r>
              <a:rPr lang="ru-RU" b="1" u="sng" dirty="0" smtClean="0">
                <a:solidFill>
                  <a:schemeClr val="bg1"/>
                </a:solidFill>
              </a:rPr>
              <a:t> </a:t>
            </a:r>
            <a:r>
              <a:rPr lang="ru-RU" b="1" u="sng" dirty="0" err="1" smtClean="0">
                <a:solidFill>
                  <a:schemeClr val="bg1"/>
                </a:solidFill>
              </a:rPr>
              <a:t>твору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5286380" cy="542928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. </a:t>
            </a:r>
            <a:r>
              <a:rPr lang="ru-RU" sz="5800" b="1" i="1" dirty="0" err="1">
                <a:solidFill>
                  <a:schemeClr val="bg1"/>
                </a:solidFill>
              </a:rPr>
              <a:t>Твір</a:t>
            </a:r>
            <a:r>
              <a:rPr lang="ru-RU" sz="5800" b="1" i="1" dirty="0">
                <a:solidFill>
                  <a:schemeClr val="bg1"/>
                </a:solidFill>
              </a:rPr>
              <a:t> «</a:t>
            </a:r>
            <a:r>
              <a:rPr lang="ru-RU" sz="5800" b="1" i="1" dirty="0" err="1">
                <a:solidFill>
                  <a:schemeClr val="bg1"/>
                </a:solidFill>
              </a:rPr>
              <a:t>Інфанта</a:t>
            </a:r>
            <a:r>
              <a:rPr lang="ru-RU" sz="5800" b="1" i="1" dirty="0">
                <a:solidFill>
                  <a:schemeClr val="bg1"/>
                </a:solidFill>
              </a:rPr>
              <a:t>» М. Вороний не </a:t>
            </a:r>
            <a:r>
              <a:rPr lang="ru-RU" sz="5800" b="1" i="1" dirty="0" err="1">
                <a:solidFill>
                  <a:schemeClr val="bg1"/>
                </a:solidFill>
              </a:rPr>
              <a:t>поділив</a:t>
            </a:r>
            <a:r>
              <a:rPr lang="ru-RU" sz="5800" b="1" i="1" dirty="0">
                <a:solidFill>
                  <a:schemeClr val="bg1"/>
                </a:solidFill>
              </a:rPr>
              <a:t> на </a:t>
            </a:r>
            <a:r>
              <a:rPr lang="ru-RU" sz="5800" b="1" i="1" dirty="0" err="1">
                <a:solidFill>
                  <a:schemeClr val="bg1"/>
                </a:solidFill>
              </a:rPr>
              <a:t>окремі</a:t>
            </a:r>
            <a:r>
              <a:rPr lang="ru-RU" sz="5800" b="1" i="1" dirty="0">
                <a:solidFill>
                  <a:schemeClr val="bg1"/>
                </a:solidFill>
              </a:rPr>
              <a:t> </a:t>
            </a:r>
            <a:r>
              <a:rPr lang="ru-RU" sz="5800" b="1" i="1" dirty="0" err="1">
                <a:solidFill>
                  <a:schemeClr val="bg1"/>
                </a:solidFill>
              </a:rPr>
              <a:t>строфи</a:t>
            </a:r>
            <a:r>
              <a:rPr lang="ru-RU" sz="5800" b="1" i="1" dirty="0">
                <a:solidFill>
                  <a:schemeClr val="bg1"/>
                </a:solidFill>
              </a:rPr>
              <a:t>, </a:t>
            </a:r>
            <a:r>
              <a:rPr lang="ru-RU" sz="5800" b="1" i="1" dirty="0" err="1">
                <a:solidFill>
                  <a:schemeClr val="bg1"/>
                </a:solidFill>
              </a:rPr>
              <a:t>підкресливши</a:t>
            </a:r>
            <a:r>
              <a:rPr lang="ru-RU" sz="5800" b="1" i="1" dirty="0">
                <a:solidFill>
                  <a:schemeClr val="bg1"/>
                </a:solidFill>
              </a:rPr>
              <a:t> </a:t>
            </a:r>
            <a:r>
              <a:rPr lang="ru-RU" sz="5800" b="1" i="1" dirty="0" err="1">
                <a:solidFill>
                  <a:schemeClr val="bg1"/>
                </a:solidFill>
              </a:rPr>
              <a:t>цим</a:t>
            </a:r>
            <a:r>
              <a:rPr lang="ru-RU" sz="5800" b="1" i="1" dirty="0">
                <a:solidFill>
                  <a:schemeClr val="bg1"/>
                </a:solidFill>
              </a:rPr>
              <a:t> </a:t>
            </a:r>
            <a:r>
              <a:rPr lang="ru-RU" sz="5800" b="1" i="1" dirty="0" err="1">
                <a:solidFill>
                  <a:schemeClr val="bg1"/>
                </a:solidFill>
              </a:rPr>
              <a:t>єдність</a:t>
            </a:r>
            <a:r>
              <a:rPr lang="ru-RU" sz="5800" b="1" i="1" dirty="0">
                <a:solidFill>
                  <a:schemeClr val="bg1"/>
                </a:solidFill>
              </a:rPr>
              <a:t> </a:t>
            </a:r>
            <a:r>
              <a:rPr lang="ru-RU" sz="5800" b="1" i="1" dirty="0" err="1">
                <a:solidFill>
                  <a:schemeClr val="bg1"/>
                </a:solidFill>
              </a:rPr>
              <a:t>зорових</a:t>
            </a:r>
            <a:r>
              <a:rPr lang="ru-RU" sz="5800" b="1" i="1" dirty="0">
                <a:solidFill>
                  <a:schemeClr val="bg1"/>
                </a:solidFill>
              </a:rPr>
              <a:t> </a:t>
            </a:r>
            <a:r>
              <a:rPr lang="ru-RU" sz="5800" b="1" i="1" dirty="0" err="1">
                <a:solidFill>
                  <a:schemeClr val="bg1"/>
                </a:solidFill>
              </a:rPr>
              <a:t>і</a:t>
            </a:r>
            <a:r>
              <a:rPr lang="ru-RU" sz="5800" b="1" i="1" dirty="0">
                <a:solidFill>
                  <a:schemeClr val="bg1"/>
                </a:solidFill>
              </a:rPr>
              <a:t> </a:t>
            </a:r>
            <a:r>
              <a:rPr lang="ru-RU" sz="5800" b="1" i="1" dirty="0" err="1">
                <a:solidFill>
                  <a:schemeClr val="bg1"/>
                </a:solidFill>
              </a:rPr>
              <a:t>слухових</a:t>
            </a:r>
            <a:r>
              <a:rPr lang="ru-RU" sz="5800" b="1" i="1" dirty="0">
                <a:solidFill>
                  <a:schemeClr val="bg1"/>
                </a:solidFill>
              </a:rPr>
              <a:t> </a:t>
            </a:r>
            <a:r>
              <a:rPr lang="ru-RU" sz="5800" b="1" i="1" dirty="0" err="1">
                <a:solidFill>
                  <a:schemeClr val="bg1"/>
                </a:solidFill>
              </a:rPr>
              <a:t>образів</a:t>
            </a:r>
            <a:r>
              <a:rPr lang="ru-RU" sz="5800" b="1" i="1" dirty="0">
                <a:solidFill>
                  <a:schemeClr val="bg1"/>
                </a:solidFill>
              </a:rPr>
              <a:t>.</a:t>
            </a:r>
          </a:p>
          <a:p>
            <a:r>
              <a:rPr lang="ru-RU" sz="5800" b="1" i="1" dirty="0" err="1">
                <a:solidFill>
                  <a:schemeClr val="bg1"/>
                </a:solidFill>
              </a:rPr>
              <a:t>Вірш</a:t>
            </a:r>
            <a:r>
              <a:rPr lang="ru-RU" sz="5800" b="1" i="1" dirty="0">
                <a:solidFill>
                  <a:schemeClr val="bg1"/>
                </a:solidFill>
              </a:rPr>
              <a:t> </a:t>
            </a:r>
            <a:r>
              <a:rPr lang="ru-RU" sz="5800" b="1" i="1" dirty="0" err="1">
                <a:solidFill>
                  <a:schemeClr val="bg1"/>
                </a:solidFill>
              </a:rPr>
              <a:t>має</a:t>
            </a:r>
            <a:r>
              <a:rPr lang="ru-RU" sz="5800" b="1" i="1" dirty="0">
                <a:solidFill>
                  <a:schemeClr val="bg1"/>
                </a:solidFill>
              </a:rPr>
              <a:t> </a:t>
            </a:r>
            <a:r>
              <a:rPr lang="ru-RU" sz="5800" b="1" i="1" dirty="0" err="1">
                <a:solidFill>
                  <a:schemeClr val="bg1"/>
                </a:solidFill>
              </a:rPr>
              <a:t>чотирирядкову</a:t>
            </a:r>
            <a:r>
              <a:rPr lang="ru-RU" sz="5800" b="1" i="1" dirty="0">
                <a:solidFill>
                  <a:schemeClr val="bg1"/>
                </a:solidFill>
              </a:rPr>
              <a:t> строфу </a:t>
            </a:r>
            <a:r>
              <a:rPr lang="ru-RU" sz="5800" b="1" i="1" dirty="0" err="1">
                <a:solidFill>
                  <a:schemeClr val="bg1"/>
                </a:solidFill>
              </a:rPr>
              <a:t>з</a:t>
            </a:r>
            <a:r>
              <a:rPr lang="ru-RU" sz="5800" b="1" i="1" dirty="0">
                <a:solidFill>
                  <a:schemeClr val="bg1"/>
                </a:solidFill>
              </a:rPr>
              <a:t> </a:t>
            </a:r>
            <a:r>
              <a:rPr lang="ru-RU" sz="5800" b="1" i="1" dirty="0" err="1">
                <a:solidFill>
                  <a:schemeClr val="bg1"/>
                </a:solidFill>
              </a:rPr>
              <a:t>перехресним</a:t>
            </a:r>
            <a:r>
              <a:rPr lang="ru-RU" sz="5800" b="1" i="1" dirty="0">
                <a:solidFill>
                  <a:schemeClr val="bg1"/>
                </a:solidFill>
              </a:rPr>
              <a:t> </a:t>
            </a:r>
            <a:r>
              <a:rPr lang="ru-RU" sz="5800" b="1" i="1" dirty="0" err="1">
                <a:solidFill>
                  <a:schemeClr val="bg1"/>
                </a:solidFill>
              </a:rPr>
              <a:t>римуванням</a:t>
            </a:r>
            <a:r>
              <a:rPr lang="ru-RU" sz="5800" b="1" i="1" dirty="0">
                <a:solidFill>
                  <a:schemeClr val="bg1"/>
                </a:solidFill>
              </a:rPr>
              <a:t>, </a:t>
            </a:r>
            <a:r>
              <a:rPr lang="ru-RU" sz="5800" b="1" i="1" dirty="0" err="1">
                <a:solidFill>
                  <a:schemeClr val="bg1"/>
                </a:solidFill>
              </a:rPr>
              <a:t>із</a:t>
            </a:r>
            <a:r>
              <a:rPr lang="ru-RU" sz="5800" b="1" i="1" dirty="0">
                <a:solidFill>
                  <a:schemeClr val="bg1"/>
                </a:solidFill>
              </a:rPr>
              <a:t> </a:t>
            </a:r>
            <a:r>
              <a:rPr lang="ru-RU" sz="5800" b="1" i="1" dirty="0" err="1">
                <a:solidFill>
                  <a:schemeClr val="bg1"/>
                </a:solidFill>
              </a:rPr>
              <a:t>чергуванням</a:t>
            </a:r>
            <a:r>
              <a:rPr lang="ru-RU" sz="5800" b="1" i="1" dirty="0">
                <a:solidFill>
                  <a:schemeClr val="bg1"/>
                </a:solidFill>
              </a:rPr>
              <a:t> </a:t>
            </a:r>
            <a:r>
              <a:rPr lang="ru-RU" sz="5800" b="1" i="1" dirty="0" err="1">
                <a:solidFill>
                  <a:schemeClr val="bg1"/>
                </a:solidFill>
              </a:rPr>
              <a:t>дактилічної</a:t>
            </a:r>
            <a:r>
              <a:rPr lang="ru-RU" sz="5800" b="1" i="1" dirty="0">
                <a:solidFill>
                  <a:schemeClr val="bg1"/>
                </a:solidFill>
              </a:rPr>
              <a:t> </a:t>
            </a:r>
            <a:r>
              <a:rPr lang="ru-RU" sz="5800" b="1" i="1" dirty="0" err="1">
                <a:solidFill>
                  <a:schemeClr val="bg1"/>
                </a:solidFill>
              </a:rPr>
              <a:t>й</a:t>
            </a:r>
            <a:r>
              <a:rPr lang="ru-RU" sz="5800" b="1" i="1" dirty="0">
                <a:solidFill>
                  <a:schemeClr val="bg1"/>
                </a:solidFill>
              </a:rPr>
              <a:t> </a:t>
            </a:r>
            <a:r>
              <a:rPr lang="ru-RU" sz="5800" b="1" i="1" dirty="0" err="1">
                <a:solidFill>
                  <a:schemeClr val="bg1"/>
                </a:solidFill>
              </a:rPr>
              <a:t>чоловічої</a:t>
            </a:r>
            <a:r>
              <a:rPr lang="ru-RU" sz="5800" b="1" i="1" dirty="0">
                <a:solidFill>
                  <a:schemeClr val="bg1"/>
                </a:solidFill>
              </a:rPr>
              <a:t> </a:t>
            </a:r>
            <a:r>
              <a:rPr lang="ru-RU" sz="5800" b="1" i="1" dirty="0" err="1">
                <a:solidFill>
                  <a:schemeClr val="bg1"/>
                </a:solidFill>
              </a:rPr>
              <a:t>рим</a:t>
            </a:r>
            <a:r>
              <a:rPr lang="ru-RU" sz="5800" b="1" i="1" dirty="0">
                <a:solidFill>
                  <a:schemeClr val="bg1"/>
                </a:solidFill>
              </a:rPr>
              <a:t>. </a:t>
            </a:r>
            <a:r>
              <a:rPr lang="ru-RU" sz="5800" b="1" i="1" u="sng" dirty="0" err="1">
                <a:solidFill>
                  <a:schemeClr val="bg1"/>
                </a:solidFill>
              </a:rPr>
              <a:t>Розмір</a:t>
            </a:r>
            <a:r>
              <a:rPr lang="ru-RU" sz="5800" b="1" i="1" u="sng" dirty="0">
                <a:solidFill>
                  <a:schemeClr val="bg1"/>
                </a:solidFill>
              </a:rPr>
              <a:t> </a:t>
            </a:r>
            <a:r>
              <a:rPr lang="ru-RU" sz="5800" b="1" i="1" u="sng" dirty="0" err="1">
                <a:solidFill>
                  <a:schemeClr val="bg1"/>
                </a:solidFill>
              </a:rPr>
              <a:t>твору</a:t>
            </a:r>
            <a:r>
              <a:rPr lang="ru-RU" sz="5800" b="1" i="1" u="sng" dirty="0">
                <a:solidFill>
                  <a:schemeClr val="bg1"/>
                </a:solidFill>
              </a:rPr>
              <a:t> </a:t>
            </a:r>
            <a:r>
              <a:rPr lang="ru-RU" sz="5800" b="1" i="1" dirty="0">
                <a:solidFill>
                  <a:schemeClr val="bg1"/>
                </a:solidFill>
              </a:rPr>
              <a:t>— </a:t>
            </a:r>
            <a:r>
              <a:rPr lang="ru-RU" sz="5800" b="1" i="1" dirty="0" err="1">
                <a:solidFill>
                  <a:schemeClr val="bg1"/>
                </a:solidFill>
              </a:rPr>
              <a:t>п’ятистопний</a:t>
            </a:r>
            <a:r>
              <a:rPr lang="ru-RU" sz="5800" b="1" i="1" dirty="0">
                <a:solidFill>
                  <a:schemeClr val="bg1"/>
                </a:solidFill>
              </a:rPr>
              <a:t> ямб </a:t>
            </a:r>
            <a:r>
              <a:rPr lang="ru-RU" sz="5800" b="1" i="1" dirty="0" err="1">
                <a:solidFill>
                  <a:schemeClr val="bg1"/>
                </a:solidFill>
              </a:rPr>
              <a:t>із</a:t>
            </a:r>
            <a:r>
              <a:rPr lang="ru-RU" sz="5800" b="1" i="1" dirty="0">
                <a:solidFill>
                  <a:schemeClr val="bg1"/>
                </a:solidFill>
              </a:rPr>
              <a:t> </a:t>
            </a:r>
            <a:r>
              <a:rPr lang="ru-RU" sz="5800" b="1" i="1" dirty="0" err="1" smtClean="0">
                <a:solidFill>
                  <a:schemeClr val="bg1"/>
                </a:solidFill>
              </a:rPr>
              <a:t>пірихієм</a:t>
            </a:r>
            <a:r>
              <a:rPr lang="ru-RU" sz="5800" b="1" i="1" dirty="0">
                <a:solidFill>
                  <a:schemeClr val="bg1"/>
                </a:solidFill>
              </a:rPr>
              <a:t>.</a:t>
            </a:r>
          </a:p>
          <a:p>
            <a:r>
              <a:rPr lang="ru-RU" sz="5800" dirty="0"/>
              <a:t/>
            </a:r>
            <a:br>
              <a:rPr lang="ru-RU" sz="5800" dirty="0"/>
            </a:br>
            <a:r>
              <a:rPr lang="ru-RU" sz="5800" dirty="0"/>
              <a:t/>
            </a:r>
            <a:br>
              <a:rPr lang="ru-RU" sz="5800" dirty="0"/>
            </a:br>
            <a:r>
              <a:rPr lang="ru-RU" sz="5800" dirty="0" smtClean="0"/>
              <a:t> </a:t>
            </a:r>
            <a:endParaRPr lang="ru-RU" sz="5800" dirty="0"/>
          </a:p>
        </p:txBody>
      </p:sp>
      <p:pic>
        <p:nvPicPr>
          <p:cNvPr id="6146" name="Picture 2" descr="Инфанта Маргарита. Обсуждение на LiveInternet - Российский Сервис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428736"/>
            <a:ext cx="364333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Фон 3d треугольник в ярких розовых тонах Бесплатные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6072198" cy="6429420"/>
          </a:xfrm>
        </p:spPr>
        <p:txBody>
          <a:bodyPr>
            <a:noAutofit/>
          </a:bodyPr>
          <a:lstStyle/>
          <a:p>
            <a:r>
              <a:rPr lang="ru-RU" b="1" i="1" u="sng" dirty="0" err="1" smtClean="0">
                <a:solidFill>
                  <a:schemeClr val="bg1"/>
                </a:solidFill>
              </a:rPr>
              <a:t>Дисонанс</a:t>
            </a:r>
            <a:r>
              <a:rPr lang="ru-RU" b="1" i="1" u="sng" dirty="0">
                <a:solidFill>
                  <a:schemeClr val="bg1"/>
                </a:solidFill>
              </a:rPr>
              <a:t>: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перші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2 </a:t>
            </a:r>
            <a:r>
              <a:rPr lang="ru-RU" b="1" i="1" dirty="0">
                <a:solidFill>
                  <a:schemeClr val="bg1"/>
                </a:solidFill>
              </a:rPr>
              <a:t>рядки — 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ліричний</a:t>
            </a:r>
            <a:r>
              <a:rPr lang="ru-RU" b="1" i="1" dirty="0" smtClean="0">
                <a:solidFill>
                  <a:schemeClr val="bg1"/>
                </a:solidFill>
              </a:rPr>
              <a:t> герой </a:t>
            </a:r>
            <a:r>
              <a:rPr lang="ru-RU" b="1" i="1" dirty="0" err="1" smtClean="0">
                <a:solidFill>
                  <a:schemeClr val="bg1"/>
                </a:solidFill>
              </a:rPr>
              <a:t>із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болем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згадує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що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опинився</a:t>
            </a:r>
            <a:r>
              <a:rPr lang="ru-RU" b="1" i="1" dirty="0">
                <a:solidFill>
                  <a:schemeClr val="bg1"/>
                </a:solidFill>
              </a:rPr>
              <a:t> по той </a:t>
            </a:r>
            <a:r>
              <a:rPr lang="ru-RU" b="1" i="1" dirty="0" err="1">
                <a:solidFill>
                  <a:schemeClr val="bg1"/>
                </a:solidFill>
              </a:rPr>
              <a:t>бік</a:t>
            </a:r>
            <a:r>
              <a:rPr lang="ru-RU" b="1" i="1" dirty="0">
                <a:solidFill>
                  <a:schemeClr val="bg1"/>
                </a:solidFill>
              </a:rPr>
              <a:t> добра </a:t>
            </a:r>
            <a:r>
              <a:rPr lang="ru-RU" b="1" i="1" dirty="0" err="1">
                <a:solidFill>
                  <a:schemeClr val="bg1"/>
                </a:solidFill>
              </a:rPr>
              <a:t>і</a:t>
            </a:r>
            <a:r>
              <a:rPr lang="ru-RU" b="1" i="1" dirty="0">
                <a:solidFill>
                  <a:schemeClr val="bg1"/>
                </a:solidFill>
              </a:rPr>
              <a:t> зла, </a:t>
            </a:r>
            <a:r>
              <a:rPr lang="ru-RU" b="1" i="1" dirty="0" smtClean="0">
                <a:solidFill>
                  <a:schemeClr val="bg1"/>
                </a:solidFill>
              </a:rPr>
              <a:t>2 </a:t>
            </a:r>
            <a:r>
              <a:rPr lang="ru-RU" b="1" i="1" dirty="0" err="1">
                <a:solidFill>
                  <a:schemeClr val="bg1"/>
                </a:solidFill>
              </a:rPr>
              <a:t>останні</a:t>
            </a:r>
            <a:r>
              <a:rPr lang="ru-RU" b="1" i="1" dirty="0">
                <a:solidFill>
                  <a:schemeClr val="bg1"/>
                </a:solidFill>
              </a:rPr>
              <a:t> рядки — </a:t>
            </a:r>
            <a:r>
              <a:rPr lang="ru-RU" b="1" i="1" dirty="0" err="1">
                <a:solidFill>
                  <a:schemeClr val="bg1"/>
                </a:solidFill>
              </a:rPr>
              <a:t>це</a:t>
            </a:r>
            <a:r>
              <a:rPr lang="ru-RU" b="1" i="1" dirty="0">
                <a:solidFill>
                  <a:schemeClr val="bg1"/>
                </a:solidFill>
              </a:rPr>
              <a:t> образ </a:t>
            </a:r>
            <a:r>
              <a:rPr lang="ru-RU" b="1" i="1" dirty="0" err="1">
                <a:solidFill>
                  <a:schemeClr val="bg1"/>
                </a:solidFill>
              </a:rPr>
              <a:t>Революції</a:t>
            </a:r>
            <a:r>
              <a:rPr lang="ru-RU" b="1" i="1" dirty="0">
                <a:solidFill>
                  <a:schemeClr val="bg1"/>
                </a:solidFill>
              </a:rPr>
              <a:t>, яка </a:t>
            </a:r>
            <a:r>
              <a:rPr lang="ru-RU" b="1" i="1" dirty="0" err="1">
                <a:solidFill>
                  <a:schemeClr val="bg1"/>
                </a:solidFill>
              </a:rPr>
              <a:t>пливе</a:t>
            </a:r>
            <a:r>
              <a:rPr lang="ru-RU" b="1" i="1" dirty="0">
                <a:solidFill>
                  <a:schemeClr val="bg1"/>
                </a:solidFill>
              </a:rPr>
              <a:t> над ним у </a:t>
            </a:r>
            <a:r>
              <a:rPr lang="ru-RU" b="1" i="1" dirty="0" err="1">
                <a:solidFill>
                  <a:schemeClr val="bg1"/>
                </a:solidFill>
              </a:rPr>
              <a:t>червоній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заграві</a:t>
            </a:r>
            <a:r>
              <a:rPr lang="ru-RU" b="1" i="1" dirty="0">
                <a:solidFill>
                  <a:schemeClr val="bg1"/>
                </a:solidFill>
              </a:rPr>
              <a:t>. Поет не </a:t>
            </a:r>
            <a:r>
              <a:rPr lang="ru-RU" b="1" i="1" dirty="0" err="1">
                <a:solidFill>
                  <a:schemeClr val="bg1"/>
                </a:solidFill>
              </a:rPr>
              <a:t>дає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прямої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відповіді</a:t>
            </a:r>
            <a:r>
              <a:rPr lang="ru-RU" b="1" i="1" dirty="0">
                <a:solidFill>
                  <a:schemeClr val="bg1"/>
                </a:solidFill>
              </a:rPr>
              <a:t>, як </a:t>
            </a:r>
            <a:r>
              <a:rPr lang="ru-RU" b="1" i="1" dirty="0" err="1">
                <a:solidFill>
                  <a:schemeClr val="bg1"/>
                </a:solidFill>
              </a:rPr>
              <a:t>революція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величезний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соціальний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катаклізм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вплинула</a:t>
            </a:r>
            <a:r>
              <a:rPr lang="ru-RU" b="1" i="1" dirty="0">
                <a:solidFill>
                  <a:schemeClr val="bg1"/>
                </a:solidFill>
              </a:rPr>
              <a:t> на </a:t>
            </a:r>
            <a:r>
              <a:rPr lang="ru-RU" b="1" i="1" dirty="0" err="1">
                <a:solidFill>
                  <a:schemeClr val="bg1"/>
                </a:solidFill>
              </a:rPr>
              <a:t>нього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але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вже</a:t>
            </a:r>
            <a:r>
              <a:rPr lang="ru-RU" b="1" i="1" dirty="0">
                <a:solidFill>
                  <a:schemeClr val="bg1"/>
                </a:solidFill>
              </a:rPr>
              <a:t> те, </a:t>
            </a:r>
            <a:r>
              <a:rPr lang="ru-RU" b="1" i="1" dirty="0" err="1">
                <a:solidFill>
                  <a:schemeClr val="bg1"/>
                </a:solidFill>
              </a:rPr>
              <a:t>що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зображена</a:t>
            </a:r>
            <a:r>
              <a:rPr lang="ru-RU" b="1" i="1" dirty="0">
                <a:solidFill>
                  <a:schemeClr val="bg1"/>
                </a:solidFill>
              </a:rPr>
              <a:t> вона в </a:t>
            </a:r>
            <a:r>
              <a:rPr lang="ru-RU" b="1" i="1" dirty="0" err="1">
                <a:solidFill>
                  <a:schemeClr val="bg1"/>
                </a:solidFill>
              </a:rPr>
              <a:t>червоній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заграві</a:t>
            </a:r>
            <a:r>
              <a:rPr lang="ru-RU" b="1" i="1" dirty="0">
                <a:solidFill>
                  <a:schemeClr val="bg1"/>
                </a:solidFill>
              </a:rPr>
              <a:t>, говорить </a:t>
            </a:r>
            <a:r>
              <a:rPr lang="ru-RU" b="1" i="1" dirty="0" err="1">
                <a:solidFill>
                  <a:schemeClr val="bg1"/>
                </a:solidFill>
              </a:rPr>
              <a:t>саме</a:t>
            </a:r>
            <a:r>
              <a:rPr lang="ru-RU" b="1" i="1" dirty="0">
                <a:solidFill>
                  <a:schemeClr val="bg1"/>
                </a:solidFill>
              </a:rPr>
              <a:t> за себе.</a:t>
            </a:r>
            <a:r>
              <a:rPr lang="ru-RU" sz="2800" b="1" i="1" dirty="0">
                <a:solidFill>
                  <a:schemeClr val="bg1"/>
                </a:solidFill>
              </a:rPr>
              <a:t/>
            </a:r>
            <a:br>
              <a:rPr lang="ru-RU" sz="2800" b="1" i="1" dirty="0">
                <a:solidFill>
                  <a:schemeClr val="bg1"/>
                </a:solidFill>
              </a:rPr>
            </a:br>
            <a:r>
              <a:rPr lang="ru-RU" sz="2800" b="1" i="1" dirty="0">
                <a:solidFill>
                  <a:schemeClr val="bg1"/>
                </a:solidFill>
              </a:rPr>
              <a:t/>
            </a:r>
            <a:br>
              <a:rPr lang="ru-RU" sz="2800" b="1" i="1" dirty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Картины (живопись) : Инфанта. Автор Юрий Гандалифович Султан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357298"/>
            <a:ext cx="2928926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он 3d треугольник в ярких розовых тонах Бесплатные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>
                <a:solidFill>
                  <a:schemeClr val="bg1"/>
                </a:solidFill>
              </a:rPr>
              <a:t>Микола Вороний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857752" cy="5257800"/>
          </a:xfrm>
        </p:spPr>
        <p:txBody>
          <a:bodyPr>
            <a:normAutofit fontScale="77500" lnSpcReduction="20000"/>
          </a:bodyPr>
          <a:lstStyle/>
          <a:p>
            <a:r>
              <a:rPr lang="ru-RU" sz="3500" b="1" i="1" dirty="0" err="1" smtClean="0">
                <a:solidFill>
                  <a:schemeClr val="bg1"/>
                </a:solidFill>
              </a:rPr>
              <a:t>Ідеолог</a:t>
            </a:r>
            <a:r>
              <a:rPr lang="ru-RU" sz="3500" b="1" i="1" dirty="0" smtClean="0">
                <a:solidFill>
                  <a:schemeClr val="bg1"/>
                </a:solidFill>
              </a:rPr>
              <a:t> </a:t>
            </a:r>
            <a:r>
              <a:rPr lang="ru-RU" sz="3500" b="1" i="1" dirty="0" err="1" smtClean="0">
                <a:solidFill>
                  <a:schemeClr val="bg1"/>
                </a:solidFill>
              </a:rPr>
              <a:t>модернізації</a:t>
            </a:r>
            <a:r>
              <a:rPr lang="ru-RU" sz="3500" b="1" i="1" dirty="0" smtClean="0">
                <a:solidFill>
                  <a:schemeClr val="bg1"/>
                </a:solidFill>
              </a:rPr>
              <a:t> </a:t>
            </a:r>
            <a:r>
              <a:rPr lang="ru-RU" sz="3500" b="1" i="1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sz="3500" b="1" i="1" dirty="0" smtClean="0">
                <a:solidFill>
                  <a:schemeClr val="bg1"/>
                </a:solidFill>
              </a:rPr>
              <a:t> </a:t>
            </a:r>
            <a:r>
              <a:rPr lang="ru-RU" sz="3500" b="1" i="1" dirty="0" err="1" smtClean="0">
                <a:solidFill>
                  <a:schemeClr val="bg1"/>
                </a:solidFill>
              </a:rPr>
              <a:t>літератури</a:t>
            </a:r>
            <a:r>
              <a:rPr lang="ru-RU" sz="3500" b="1" i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3500" b="1" i="1" dirty="0" err="1" smtClean="0">
                <a:solidFill>
                  <a:schemeClr val="bg1"/>
                </a:solidFill>
              </a:rPr>
              <a:t>Український</a:t>
            </a:r>
            <a:r>
              <a:rPr lang="ru-RU" sz="3500" b="1" i="1" dirty="0" smtClean="0">
                <a:solidFill>
                  <a:schemeClr val="bg1"/>
                </a:solidFill>
              </a:rPr>
              <a:t> </a:t>
            </a:r>
            <a:r>
              <a:rPr lang="ru-RU" sz="3500" b="1" i="1" dirty="0" err="1" smtClean="0">
                <a:solidFill>
                  <a:schemeClr val="bg1"/>
                </a:solidFill>
              </a:rPr>
              <a:t>поет-патріот</a:t>
            </a:r>
            <a:r>
              <a:rPr lang="ru-RU" sz="3500" b="1" i="1" dirty="0" smtClean="0">
                <a:solidFill>
                  <a:schemeClr val="bg1"/>
                </a:solidFill>
              </a:rPr>
              <a:t>, </a:t>
            </a:r>
            <a:r>
              <a:rPr lang="ru-RU" sz="3500" b="1" i="1" dirty="0" err="1" smtClean="0">
                <a:solidFill>
                  <a:schemeClr val="bg1"/>
                </a:solidFill>
              </a:rPr>
              <a:t>перекладач</a:t>
            </a:r>
            <a:r>
              <a:rPr lang="ru-RU" sz="3500" b="1" i="1" dirty="0" smtClean="0">
                <a:solidFill>
                  <a:schemeClr val="bg1"/>
                </a:solidFill>
              </a:rPr>
              <a:t>, критик, </a:t>
            </a:r>
            <a:r>
              <a:rPr lang="ru-RU" sz="3500" b="1" i="1" dirty="0" err="1" smtClean="0">
                <a:solidFill>
                  <a:schemeClr val="bg1"/>
                </a:solidFill>
              </a:rPr>
              <a:t>історик</a:t>
            </a:r>
            <a:r>
              <a:rPr lang="ru-RU" sz="3500" b="1" i="1" dirty="0" smtClean="0">
                <a:solidFill>
                  <a:schemeClr val="bg1"/>
                </a:solidFill>
              </a:rPr>
              <a:t> </a:t>
            </a:r>
            <a:r>
              <a:rPr lang="ru-RU" sz="3500" b="1" i="1" dirty="0" err="1" smtClean="0">
                <a:solidFill>
                  <a:schemeClr val="bg1"/>
                </a:solidFill>
              </a:rPr>
              <a:t>літератури</a:t>
            </a:r>
            <a:r>
              <a:rPr lang="ru-RU" sz="3500" b="1" i="1" dirty="0" smtClean="0">
                <a:solidFill>
                  <a:schemeClr val="bg1"/>
                </a:solidFill>
              </a:rPr>
              <a:t>, </a:t>
            </a:r>
            <a:r>
              <a:rPr lang="ru-RU" sz="3500" b="1" i="1" dirty="0" err="1" smtClean="0">
                <a:solidFill>
                  <a:schemeClr val="bg1"/>
                </a:solidFill>
              </a:rPr>
              <a:t>займався</a:t>
            </a:r>
            <a:r>
              <a:rPr lang="ru-RU" sz="3500" b="1" i="1" dirty="0" smtClean="0">
                <a:solidFill>
                  <a:schemeClr val="bg1"/>
                </a:solidFill>
              </a:rPr>
              <a:t> </a:t>
            </a:r>
            <a:r>
              <a:rPr lang="ru-RU" sz="3500" b="1" i="1" dirty="0" err="1" smtClean="0">
                <a:solidFill>
                  <a:schemeClr val="bg1"/>
                </a:solidFill>
              </a:rPr>
              <a:t>режисерською</a:t>
            </a:r>
            <a:r>
              <a:rPr lang="ru-RU" sz="3500" b="1" i="1" dirty="0" smtClean="0">
                <a:solidFill>
                  <a:schemeClr val="bg1"/>
                </a:solidFill>
              </a:rPr>
              <a:t> та </a:t>
            </a:r>
            <a:r>
              <a:rPr lang="ru-RU" sz="3500" b="1" i="1" dirty="0" err="1" smtClean="0">
                <a:solidFill>
                  <a:schemeClr val="bg1"/>
                </a:solidFill>
              </a:rPr>
              <a:t>акторською</a:t>
            </a:r>
            <a:r>
              <a:rPr lang="ru-RU" sz="3500" b="1" i="1" dirty="0" smtClean="0">
                <a:solidFill>
                  <a:schemeClr val="bg1"/>
                </a:solidFill>
              </a:rPr>
              <a:t> </a:t>
            </a:r>
            <a:r>
              <a:rPr lang="ru-RU" sz="3500" b="1" i="1" dirty="0" err="1" smtClean="0">
                <a:solidFill>
                  <a:schemeClr val="bg1"/>
                </a:solidFill>
              </a:rPr>
              <a:t>діяльністю</a:t>
            </a:r>
            <a:r>
              <a:rPr lang="ru-RU" sz="3500" b="1" i="1" dirty="0" smtClean="0">
                <a:solidFill>
                  <a:schemeClr val="bg1"/>
                </a:solidFill>
              </a:rPr>
              <a:t>, писав </a:t>
            </a:r>
            <a:r>
              <a:rPr lang="ru-RU" sz="3500" b="1" i="1" dirty="0" err="1" smtClean="0">
                <a:solidFill>
                  <a:schemeClr val="bg1"/>
                </a:solidFill>
              </a:rPr>
              <a:t>праці</a:t>
            </a:r>
            <a:r>
              <a:rPr lang="ru-RU" sz="3500" b="1" i="1" dirty="0" smtClean="0">
                <a:solidFill>
                  <a:schemeClr val="bg1"/>
                </a:solidFill>
              </a:rPr>
              <a:t> </a:t>
            </a:r>
            <a:r>
              <a:rPr lang="ru-RU" sz="3500" b="1" i="1" dirty="0" err="1" smtClean="0">
                <a:solidFill>
                  <a:schemeClr val="bg1"/>
                </a:solidFill>
              </a:rPr>
              <a:t>з</a:t>
            </a:r>
            <a:r>
              <a:rPr lang="ru-RU" sz="3500" b="1" i="1" dirty="0" smtClean="0">
                <a:solidFill>
                  <a:schemeClr val="bg1"/>
                </a:solidFill>
              </a:rPr>
              <a:t> </a:t>
            </a:r>
            <a:r>
              <a:rPr lang="ru-RU" sz="3500" b="1" i="1" dirty="0" err="1" smtClean="0">
                <a:solidFill>
                  <a:schemeClr val="bg1"/>
                </a:solidFill>
              </a:rPr>
              <a:t>історії</a:t>
            </a:r>
            <a:r>
              <a:rPr lang="ru-RU" sz="3500" b="1" i="1" dirty="0" smtClean="0">
                <a:solidFill>
                  <a:schemeClr val="bg1"/>
                </a:solidFill>
              </a:rPr>
              <a:t> </a:t>
            </a:r>
            <a:r>
              <a:rPr lang="ru-RU" sz="3500" b="1" i="1" dirty="0" err="1" smtClean="0">
                <a:solidFill>
                  <a:schemeClr val="bg1"/>
                </a:solidFill>
              </a:rPr>
              <a:t>національного</a:t>
            </a:r>
            <a:r>
              <a:rPr lang="ru-RU" sz="3500" b="1" i="1" dirty="0" smtClean="0">
                <a:solidFill>
                  <a:schemeClr val="bg1"/>
                </a:solidFill>
              </a:rPr>
              <a:t> театру, </a:t>
            </a:r>
            <a:r>
              <a:rPr lang="ru-RU" sz="3500" b="1" i="1" dirty="0" err="1" smtClean="0">
                <a:solidFill>
                  <a:schemeClr val="bg1"/>
                </a:solidFill>
              </a:rPr>
              <a:t>світової</a:t>
            </a:r>
            <a:r>
              <a:rPr lang="ru-RU" sz="3500" b="1" i="1" dirty="0" smtClean="0">
                <a:solidFill>
                  <a:schemeClr val="bg1"/>
                </a:solidFill>
              </a:rPr>
              <a:t> </a:t>
            </a:r>
            <a:r>
              <a:rPr lang="ru-RU" sz="3500" b="1" i="1" dirty="0" err="1" smtClean="0">
                <a:solidFill>
                  <a:schemeClr val="bg1"/>
                </a:solidFill>
              </a:rPr>
              <a:t>драматургії</a:t>
            </a:r>
            <a:r>
              <a:rPr lang="ru-RU" sz="3500" b="1" i="1" dirty="0" smtClean="0">
                <a:solidFill>
                  <a:schemeClr val="bg1"/>
                </a:solidFill>
              </a:rPr>
              <a:t>, </a:t>
            </a:r>
            <a:r>
              <a:rPr lang="ru-RU" sz="3500" b="1" i="1" dirty="0" err="1" smtClean="0">
                <a:solidFill>
                  <a:schemeClr val="bg1"/>
                </a:solidFill>
              </a:rPr>
              <a:t>активний</a:t>
            </a:r>
            <a:r>
              <a:rPr lang="ru-RU" sz="3500" b="1" i="1" dirty="0" smtClean="0">
                <a:solidFill>
                  <a:schemeClr val="bg1"/>
                </a:solidFill>
              </a:rPr>
              <a:t> </a:t>
            </a:r>
            <a:r>
              <a:rPr lang="ru-RU" sz="3500" b="1" i="1" dirty="0" err="1" smtClean="0">
                <a:solidFill>
                  <a:schemeClr val="bg1"/>
                </a:solidFill>
              </a:rPr>
              <a:t>громадський</a:t>
            </a:r>
            <a:r>
              <a:rPr lang="ru-RU" sz="3500" b="1" i="1" dirty="0" smtClean="0">
                <a:solidFill>
                  <a:schemeClr val="bg1"/>
                </a:solidFill>
              </a:rPr>
              <a:t> </a:t>
            </a:r>
            <a:r>
              <a:rPr lang="ru-RU" sz="3500" b="1" i="1" dirty="0" err="1" smtClean="0">
                <a:solidFill>
                  <a:schemeClr val="bg1"/>
                </a:solidFill>
              </a:rPr>
              <a:t>діяч</a:t>
            </a:r>
            <a:r>
              <a:rPr lang="ru-RU" sz="3500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3500" b="1" i="1" dirty="0" err="1" smtClean="0">
                <a:solidFill>
                  <a:schemeClr val="bg1"/>
                </a:solidFill>
              </a:rPr>
              <a:t>Його</a:t>
            </a:r>
            <a:r>
              <a:rPr lang="ru-RU" sz="3500" b="1" i="1" dirty="0" smtClean="0">
                <a:solidFill>
                  <a:schemeClr val="bg1"/>
                </a:solidFill>
              </a:rPr>
              <a:t> </a:t>
            </a:r>
            <a:r>
              <a:rPr lang="ru-RU" sz="3500" b="1" i="1" dirty="0" err="1" smtClean="0">
                <a:solidFill>
                  <a:schemeClr val="bg1"/>
                </a:solidFill>
              </a:rPr>
              <a:t>творчість</a:t>
            </a:r>
            <a:r>
              <a:rPr lang="ru-RU" sz="3500" b="1" i="1" dirty="0" smtClean="0">
                <a:solidFill>
                  <a:schemeClr val="bg1"/>
                </a:solidFill>
              </a:rPr>
              <a:t> — перша </a:t>
            </a:r>
            <a:r>
              <a:rPr lang="ru-RU" sz="3500" b="1" i="1" dirty="0" err="1" smtClean="0">
                <a:solidFill>
                  <a:schemeClr val="bg1"/>
                </a:solidFill>
              </a:rPr>
              <a:t>декларація</a:t>
            </a:r>
            <a:r>
              <a:rPr lang="ru-RU" sz="3500" b="1" i="1" dirty="0" smtClean="0">
                <a:solidFill>
                  <a:schemeClr val="bg1"/>
                </a:solidFill>
              </a:rPr>
              <a:t> </a:t>
            </a:r>
            <a:r>
              <a:rPr lang="ru-RU" sz="3500" b="1" i="1" dirty="0" err="1" smtClean="0">
                <a:solidFill>
                  <a:schemeClr val="bg1"/>
                </a:solidFill>
              </a:rPr>
              <a:t>ідей</a:t>
            </a:r>
            <a:r>
              <a:rPr lang="ru-RU" sz="3500" b="1" i="1" dirty="0" smtClean="0">
                <a:solidFill>
                  <a:schemeClr val="bg1"/>
                </a:solidFill>
              </a:rPr>
              <a:t> </a:t>
            </a:r>
            <a:r>
              <a:rPr lang="ru-RU" sz="3500" b="1" i="1" dirty="0" err="1" smtClean="0">
                <a:solidFill>
                  <a:schemeClr val="bg1"/>
                </a:solidFill>
              </a:rPr>
              <a:t>і</a:t>
            </a:r>
            <a:r>
              <a:rPr lang="ru-RU" sz="3500" b="1" i="1" dirty="0" smtClean="0">
                <a:solidFill>
                  <a:schemeClr val="bg1"/>
                </a:solidFill>
              </a:rPr>
              <a:t> форм </a:t>
            </a:r>
            <a:r>
              <a:rPr lang="ru-RU" sz="3500" b="1" i="1" dirty="0" err="1" smtClean="0">
                <a:solidFill>
                  <a:schemeClr val="bg1"/>
                </a:solidFill>
              </a:rPr>
              <a:t>символізму</a:t>
            </a:r>
            <a:r>
              <a:rPr lang="ru-RU" sz="3500" b="1" i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5604" name="Picture 4" descr="Інфанта&quot; М. Вороний –відео - You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500306"/>
            <a:ext cx="3929090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Фон 3d треугольник в ярких розовых тонах Бесплатные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</a:rPr>
              <a:t>Новаторство </a:t>
            </a:r>
            <a:r>
              <a:rPr lang="ru-RU" b="1" u="sng" dirty="0" err="1" smtClean="0">
                <a:solidFill>
                  <a:schemeClr val="bg1"/>
                </a:solidFill>
              </a:rPr>
              <a:t>Миколи</a:t>
            </a:r>
            <a:r>
              <a:rPr lang="ru-RU" b="1" u="sng" dirty="0" smtClean="0">
                <a:solidFill>
                  <a:schemeClr val="bg1"/>
                </a:solidFill>
              </a:rPr>
              <a:t> Вороного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Розширення</a:t>
            </a:r>
            <a:r>
              <a:rPr lang="ru-RU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музичних</a:t>
            </a:r>
            <a:r>
              <a:rPr lang="ru-RU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можливостей</a:t>
            </a:r>
            <a:r>
              <a:rPr lang="ru-RU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українського</a:t>
            </a:r>
            <a:r>
              <a:rPr lang="ru-RU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вірша</a:t>
            </a:r>
            <a:r>
              <a:rPr lang="ru-RU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. </a:t>
            </a:r>
            <a:endParaRPr lang="ru-RU" b="1" i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r>
              <a:rPr lang="ru-RU" b="1" i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Джерелом</a:t>
            </a:r>
            <a:r>
              <a:rPr lang="ru-RU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його</a:t>
            </a:r>
            <a:r>
              <a:rPr lang="ru-RU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поезії</a:t>
            </a:r>
            <a:r>
              <a:rPr lang="ru-RU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є</a:t>
            </a:r>
            <a:r>
              <a:rPr lang="ru-RU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мелос, </a:t>
            </a:r>
            <a:r>
              <a:rPr lang="ru-RU" b="1" i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мелодія</a:t>
            </a:r>
            <a:r>
              <a:rPr lang="ru-RU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pic>
        <p:nvPicPr>
          <p:cNvPr id="4" name="Picture 4" descr="https://imagecdn1.luxnet.ua/zaxid/resources/photos/news/500_DIR/201710/1439729_1486617.jpg?2017102413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929090" cy="4367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Фон 3d треугольник в ярких розовых тонах Бесплатные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>
                <a:solidFill>
                  <a:schemeClr val="bg1"/>
                </a:solidFill>
              </a:rPr>
              <a:t>Історія написання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/>
          <a:lstStyle/>
          <a:p>
            <a:r>
              <a:rPr lang="ru-RU" b="1" i="1" dirty="0" err="1">
                <a:solidFill>
                  <a:schemeClr val="bg1"/>
                </a:solidFill>
              </a:rPr>
              <a:t>Вірш</a:t>
            </a:r>
            <a:r>
              <a:rPr lang="ru-RU" b="1" i="1" dirty="0">
                <a:solidFill>
                  <a:schemeClr val="bg1"/>
                </a:solidFill>
              </a:rPr>
              <a:t> «</a:t>
            </a:r>
            <a:r>
              <a:rPr lang="ru-RU" b="1" i="1" dirty="0" err="1">
                <a:solidFill>
                  <a:schemeClr val="bg1"/>
                </a:solidFill>
              </a:rPr>
              <a:t>Інфанта</a:t>
            </a:r>
            <a:r>
              <a:rPr lang="ru-RU" b="1" i="1" dirty="0">
                <a:solidFill>
                  <a:schemeClr val="bg1"/>
                </a:solidFill>
              </a:rPr>
              <a:t>» </a:t>
            </a:r>
            <a:r>
              <a:rPr lang="ru-RU" b="1" i="1" dirty="0" err="1">
                <a:solidFill>
                  <a:schemeClr val="bg1"/>
                </a:solidFill>
              </a:rPr>
              <a:t>Микола</a:t>
            </a:r>
            <a:r>
              <a:rPr lang="ru-RU" b="1" i="1" dirty="0">
                <a:solidFill>
                  <a:schemeClr val="bg1"/>
                </a:solidFill>
              </a:rPr>
              <a:t> Вороний почав </a:t>
            </a:r>
            <a:r>
              <a:rPr lang="ru-RU" b="1" i="1" dirty="0" err="1">
                <a:solidFill>
                  <a:schemeClr val="bg1"/>
                </a:solidFill>
              </a:rPr>
              <a:t>писати</a:t>
            </a:r>
            <a:r>
              <a:rPr lang="ru-RU" b="1" i="1" dirty="0">
                <a:solidFill>
                  <a:schemeClr val="bg1"/>
                </a:solidFill>
              </a:rPr>
              <a:t> 1907 року, а до </a:t>
            </a:r>
            <a:r>
              <a:rPr lang="ru-RU" b="1" i="1" dirty="0" err="1">
                <a:solidFill>
                  <a:schemeClr val="bg1"/>
                </a:solidFill>
              </a:rPr>
              <a:t>друку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підготував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аж через </a:t>
            </a:r>
            <a:r>
              <a:rPr lang="ru-RU" b="1" i="1" dirty="0" err="1">
                <a:solidFill>
                  <a:schemeClr val="bg1"/>
                </a:solidFill>
              </a:rPr>
              <a:t>п’ятнадцять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років</a:t>
            </a:r>
            <a:r>
              <a:rPr lang="ru-RU" b="1" i="1" dirty="0">
                <a:solidFill>
                  <a:schemeClr val="bg1"/>
                </a:solidFill>
              </a:rPr>
              <a:t>, у 1922 </a:t>
            </a:r>
            <a:r>
              <a:rPr lang="ru-RU" b="1" i="1" dirty="0" err="1">
                <a:solidFill>
                  <a:schemeClr val="bg1"/>
                </a:solidFill>
              </a:rPr>
              <a:t>році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  <a:br>
              <a:rPr lang="ru-RU" b="1" i="1" dirty="0">
                <a:solidFill>
                  <a:schemeClr val="bg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2530" name="Picture 2" descr="EBSH9766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85926"/>
            <a:ext cx="378621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Фон 3d треугольник в ярких розовых тонах Бесплатные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>
                <a:solidFill>
                  <a:schemeClr val="bg1"/>
                </a:solidFill>
              </a:rPr>
              <a:t>Історія написання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72072"/>
          </a:xfrm>
        </p:spPr>
        <p:txBody>
          <a:bodyPr>
            <a:normAutofit fontScale="77500" lnSpcReduction="20000"/>
          </a:bodyPr>
          <a:lstStyle/>
          <a:p>
            <a:r>
              <a:rPr lang="ru-RU" sz="3800" b="1" i="1" dirty="0" err="1">
                <a:solidFill>
                  <a:schemeClr val="bg1"/>
                </a:solidFill>
              </a:rPr>
              <a:t>Твір</a:t>
            </a:r>
            <a:r>
              <a:rPr lang="ru-RU" sz="3800" b="1" i="1" dirty="0">
                <a:solidFill>
                  <a:schemeClr val="bg1"/>
                </a:solidFill>
              </a:rPr>
              <a:t> поет написав </a:t>
            </a:r>
            <a:r>
              <a:rPr lang="ru-RU" sz="3800" b="1" i="1" dirty="0" err="1">
                <a:solidFill>
                  <a:schemeClr val="bg1"/>
                </a:solidFill>
              </a:rPr>
              <a:t>під</a:t>
            </a:r>
            <a:r>
              <a:rPr lang="ru-RU" sz="3800" b="1" i="1" dirty="0">
                <a:solidFill>
                  <a:schemeClr val="bg1"/>
                </a:solidFill>
              </a:rPr>
              <a:t> </a:t>
            </a:r>
            <a:r>
              <a:rPr lang="ru-RU" sz="3800" b="1" i="1" dirty="0" err="1">
                <a:solidFill>
                  <a:schemeClr val="bg1"/>
                </a:solidFill>
              </a:rPr>
              <a:t>враженням</a:t>
            </a:r>
            <a:r>
              <a:rPr lang="ru-RU" sz="3800" b="1" i="1" dirty="0">
                <a:solidFill>
                  <a:schemeClr val="bg1"/>
                </a:solidFill>
              </a:rPr>
              <a:t> </a:t>
            </a:r>
            <a:r>
              <a:rPr lang="ru-RU" sz="3800" b="1" i="1" dirty="0" err="1">
                <a:solidFill>
                  <a:schemeClr val="bg1"/>
                </a:solidFill>
              </a:rPr>
              <a:t>від</a:t>
            </a:r>
            <a:r>
              <a:rPr lang="ru-RU" sz="3800" b="1" i="1" dirty="0">
                <a:solidFill>
                  <a:schemeClr val="bg1"/>
                </a:solidFill>
              </a:rPr>
              <a:t> </a:t>
            </a:r>
            <a:r>
              <a:rPr lang="ru-RU" sz="3800" b="1" i="1" dirty="0" err="1">
                <a:solidFill>
                  <a:schemeClr val="bg1"/>
                </a:solidFill>
              </a:rPr>
              <a:t>старовинної</a:t>
            </a:r>
            <a:r>
              <a:rPr lang="ru-RU" sz="3800" b="1" i="1" dirty="0">
                <a:solidFill>
                  <a:schemeClr val="bg1"/>
                </a:solidFill>
              </a:rPr>
              <a:t> </a:t>
            </a:r>
            <a:r>
              <a:rPr lang="ru-RU" sz="3800" b="1" i="1" dirty="0" err="1">
                <a:solidFill>
                  <a:schemeClr val="bg1"/>
                </a:solidFill>
              </a:rPr>
              <a:t>картини</a:t>
            </a:r>
            <a:r>
              <a:rPr lang="ru-RU" sz="3800" b="1" i="1" dirty="0">
                <a:solidFill>
                  <a:schemeClr val="bg1"/>
                </a:solidFill>
              </a:rPr>
              <a:t> «</a:t>
            </a:r>
            <a:r>
              <a:rPr lang="ru-RU" sz="3800" b="1" i="1" dirty="0" err="1">
                <a:solidFill>
                  <a:schemeClr val="bg1"/>
                </a:solidFill>
              </a:rPr>
              <a:t>Інфанта</a:t>
            </a:r>
            <a:r>
              <a:rPr lang="ru-RU" sz="3800" b="1" i="1" dirty="0">
                <a:solidFill>
                  <a:schemeClr val="bg1"/>
                </a:solidFill>
              </a:rPr>
              <a:t>». У </a:t>
            </a:r>
            <a:r>
              <a:rPr lang="ru-RU" sz="3800" b="1" i="1" dirty="0" err="1">
                <a:solidFill>
                  <a:schemeClr val="bg1"/>
                </a:solidFill>
              </a:rPr>
              <a:t>ньому</a:t>
            </a:r>
            <a:r>
              <a:rPr lang="ru-RU" sz="3800" b="1" i="1" dirty="0">
                <a:solidFill>
                  <a:schemeClr val="bg1"/>
                </a:solidFill>
              </a:rPr>
              <a:t> </a:t>
            </a:r>
            <a:r>
              <a:rPr lang="ru-RU" sz="3800" b="1" i="1" dirty="0" err="1">
                <a:solidFill>
                  <a:schemeClr val="bg1"/>
                </a:solidFill>
              </a:rPr>
              <a:t>виразно</a:t>
            </a:r>
            <a:r>
              <a:rPr lang="ru-RU" sz="3800" b="1" i="1" dirty="0">
                <a:solidFill>
                  <a:schemeClr val="bg1"/>
                </a:solidFill>
              </a:rPr>
              <a:t> </a:t>
            </a:r>
            <a:r>
              <a:rPr lang="ru-RU" sz="3800" b="1" i="1" dirty="0" err="1">
                <a:solidFill>
                  <a:schemeClr val="bg1"/>
                </a:solidFill>
              </a:rPr>
              <a:t>відчувається</a:t>
            </a:r>
            <a:r>
              <a:rPr lang="ru-RU" sz="3800" b="1" i="1" dirty="0">
                <a:solidFill>
                  <a:schemeClr val="bg1"/>
                </a:solidFill>
              </a:rPr>
              <a:t> </a:t>
            </a:r>
            <a:r>
              <a:rPr lang="ru-RU" sz="3800" b="1" i="1" dirty="0" err="1">
                <a:solidFill>
                  <a:schemeClr val="bg1"/>
                </a:solidFill>
              </a:rPr>
              <a:t>вплив</a:t>
            </a:r>
            <a:r>
              <a:rPr lang="ru-RU" sz="3800" b="1" i="1" dirty="0">
                <a:solidFill>
                  <a:schemeClr val="bg1"/>
                </a:solidFill>
              </a:rPr>
              <a:t> на </a:t>
            </a:r>
            <a:r>
              <a:rPr lang="ru-RU" sz="3800" b="1" i="1" dirty="0" err="1">
                <a:solidFill>
                  <a:schemeClr val="bg1"/>
                </a:solidFill>
              </a:rPr>
              <a:t>поета</a:t>
            </a:r>
            <a:r>
              <a:rPr lang="ru-RU" sz="3800" b="1" i="1" dirty="0">
                <a:solidFill>
                  <a:schemeClr val="bg1"/>
                </a:solidFill>
              </a:rPr>
              <a:t> </a:t>
            </a:r>
            <a:r>
              <a:rPr lang="ru-RU" sz="3800" b="1" i="1" dirty="0" err="1">
                <a:solidFill>
                  <a:schemeClr val="bg1"/>
                </a:solidFill>
              </a:rPr>
              <a:t>французького</a:t>
            </a:r>
            <a:r>
              <a:rPr lang="ru-RU" sz="3800" b="1" i="1" dirty="0">
                <a:solidFill>
                  <a:schemeClr val="bg1"/>
                </a:solidFill>
              </a:rPr>
              <a:t> та </a:t>
            </a:r>
            <a:r>
              <a:rPr lang="ru-RU" sz="3800" b="1" i="1" dirty="0" err="1">
                <a:solidFill>
                  <a:schemeClr val="bg1"/>
                </a:solidFill>
              </a:rPr>
              <a:t>російського</a:t>
            </a:r>
            <a:r>
              <a:rPr lang="ru-RU" sz="3800" b="1" i="1" dirty="0">
                <a:solidFill>
                  <a:schemeClr val="bg1"/>
                </a:solidFill>
              </a:rPr>
              <a:t> </a:t>
            </a:r>
            <a:r>
              <a:rPr lang="ru-RU" sz="3800" b="1" i="1" dirty="0" err="1">
                <a:solidFill>
                  <a:schemeClr val="bg1"/>
                </a:solidFill>
              </a:rPr>
              <a:t>символізму</a:t>
            </a:r>
            <a:r>
              <a:rPr lang="ru-RU" sz="3800" b="1" i="1" dirty="0">
                <a:solidFill>
                  <a:schemeClr val="bg1"/>
                </a:solidFill>
              </a:rPr>
              <a:t>.</a:t>
            </a:r>
            <a:r>
              <a:rPr lang="ru-RU" sz="3800" dirty="0"/>
              <a:t/>
            </a:r>
            <a:br>
              <a:rPr lang="ru-RU" sz="38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170" name="AutoShape 2" descr="Аналіз вірша “Інфанта” Миколи Вороного – Українська мова та літерату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Мировые шедевры в центре Киева. Сокровища Ханенко.. Обсуждение на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85926"/>
            <a:ext cx="3462341" cy="4805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Фон 3d треугольник в ярких розовых тонах Бесплатные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ru-RU" b="1" i="1" u="sng" dirty="0" err="1">
                <a:solidFill>
                  <a:schemeClr val="bg1"/>
                </a:solidFill>
              </a:rPr>
              <a:t>Літературний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  <a:r>
              <a:rPr lang="ru-RU" b="1" i="1" u="sng" dirty="0" err="1">
                <a:solidFill>
                  <a:schemeClr val="bg1"/>
                </a:solidFill>
              </a:rPr>
              <a:t>рід</a:t>
            </a:r>
            <a:r>
              <a:rPr lang="ru-RU" b="1" i="1" dirty="0">
                <a:solidFill>
                  <a:schemeClr val="bg1"/>
                </a:solidFill>
              </a:rPr>
              <a:t>: </a:t>
            </a:r>
            <a:r>
              <a:rPr lang="ru-RU" b="1" i="1" dirty="0" err="1">
                <a:solidFill>
                  <a:schemeClr val="bg1"/>
                </a:solidFill>
              </a:rPr>
              <a:t>лірика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u="sng" dirty="0">
                <a:solidFill>
                  <a:schemeClr val="bg1"/>
                </a:solidFill>
              </a:rPr>
              <a:t>Вид </a:t>
            </a:r>
            <a:r>
              <a:rPr lang="ru-RU" b="1" i="1" u="sng" dirty="0" err="1">
                <a:solidFill>
                  <a:schemeClr val="bg1"/>
                </a:solidFill>
              </a:rPr>
              <a:t>лірики</a:t>
            </a:r>
            <a:r>
              <a:rPr lang="ru-RU" b="1" i="1" dirty="0">
                <a:solidFill>
                  <a:schemeClr val="bg1"/>
                </a:solidFill>
              </a:rPr>
              <a:t>: </a:t>
            </a:r>
            <a:r>
              <a:rPr lang="ru-RU" b="1" i="1" dirty="0" err="1">
                <a:solidFill>
                  <a:schemeClr val="bg1"/>
                </a:solidFill>
              </a:rPr>
              <a:t>інтимна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u="sng" dirty="0">
                <a:solidFill>
                  <a:schemeClr val="bg1"/>
                </a:solidFill>
              </a:rPr>
              <a:t>Жанр: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ліричний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вірш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картина &quot;Інфанта&quot;, художник Анна Гребі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14488"/>
            <a:ext cx="4214842" cy="4714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Фон 3d треугольник в ярких розовых тонах Бесплатные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err="1" smtClean="0">
                <a:solidFill>
                  <a:schemeClr val="bg1"/>
                </a:solidFill>
              </a:rPr>
              <a:t>Провідний</a:t>
            </a:r>
            <a:r>
              <a:rPr lang="ru-RU" b="1" u="sng" dirty="0" smtClean="0">
                <a:solidFill>
                  <a:schemeClr val="bg1"/>
                </a:solidFill>
              </a:rPr>
              <a:t> мотив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5000660" cy="5114948"/>
          </a:xfrm>
        </p:spPr>
        <p:txBody>
          <a:bodyPr>
            <a:no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Провідний</a:t>
            </a:r>
            <a:r>
              <a:rPr lang="ru-RU" b="1" i="1" dirty="0" smtClean="0">
                <a:solidFill>
                  <a:schemeClr val="bg1"/>
                </a:solidFill>
              </a:rPr>
              <a:t> мотив: </a:t>
            </a:r>
            <a:r>
              <a:rPr lang="ru-RU" b="1" i="1" dirty="0" err="1" smtClean="0">
                <a:solidFill>
                  <a:schemeClr val="bg1"/>
                </a:solidFill>
              </a:rPr>
              <a:t>ліричний</a:t>
            </a:r>
            <a:r>
              <a:rPr lang="ru-RU" b="1" i="1" dirty="0" smtClean="0">
                <a:solidFill>
                  <a:schemeClr val="bg1"/>
                </a:solidFill>
              </a:rPr>
              <a:t> герой </a:t>
            </a:r>
            <a:r>
              <a:rPr lang="ru-RU" b="1" i="1" dirty="0" err="1" smtClean="0">
                <a:solidFill>
                  <a:schemeClr val="bg1"/>
                </a:solidFill>
              </a:rPr>
              <a:t>оспівує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ідеалізований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жіночий</a:t>
            </a:r>
            <a:r>
              <a:rPr lang="ru-RU" b="1" i="1" dirty="0" smtClean="0">
                <a:solidFill>
                  <a:schemeClr val="bg1"/>
                </a:solidFill>
              </a:rPr>
              <a:t> образ - </a:t>
            </a:r>
            <a:r>
              <a:rPr lang="ru-RU" b="1" i="1" dirty="0" err="1" smtClean="0">
                <a:solidFill>
                  <a:schemeClr val="bg1"/>
                </a:solidFill>
              </a:rPr>
              <a:t>образ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вічної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краси</a:t>
            </a:r>
            <a:r>
              <a:rPr lang="ru-RU" b="1" i="1" dirty="0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0482" name="Picture 2" descr="Чем не инфанта?» картина Мищенко-Сапсай Светланы маслом на холсте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14488"/>
            <a:ext cx="342899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он 3d треугольник в ярких розовых тонах Бесплатные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i="1" u="sng" dirty="0" smtClean="0">
                <a:solidFill>
                  <a:schemeClr val="bg1"/>
                </a:solidFill>
              </a:rPr>
              <a:t>Початок </a:t>
            </a:r>
            <a:r>
              <a:rPr lang="ru-RU" b="1" i="1" u="sng" dirty="0" err="1" smtClean="0">
                <a:solidFill>
                  <a:schemeClr val="bg1"/>
                </a:solidFill>
              </a:rPr>
              <a:t>вірша</a:t>
            </a:r>
            <a:r>
              <a:rPr lang="ru-RU" b="1" i="1" u="sng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— </a:t>
            </a:r>
            <a:r>
              <a:rPr lang="ru-RU" b="1" i="1" dirty="0" err="1" smtClean="0">
                <a:solidFill>
                  <a:schemeClr val="bg1"/>
                </a:solidFill>
              </a:rPr>
              <a:t>це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елегійна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замальовка</a:t>
            </a:r>
            <a:r>
              <a:rPr lang="ru-RU" b="1" i="1" dirty="0" smtClean="0">
                <a:solidFill>
                  <a:schemeClr val="bg1"/>
                </a:solidFill>
              </a:rPr>
              <a:t>. </a:t>
            </a:r>
            <a:r>
              <a:rPr lang="ru-RU" b="1" i="1" dirty="0" err="1" smtClean="0">
                <a:solidFill>
                  <a:schemeClr val="bg1"/>
                </a:solidFill>
              </a:rPr>
              <a:t>Силует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інфанти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викликає</a:t>
            </a:r>
            <a:r>
              <a:rPr lang="ru-RU" b="1" i="1" dirty="0" smtClean="0">
                <a:solidFill>
                  <a:schemeClr val="bg1"/>
                </a:solidFill>
              </a:rPr>
              <a:t> в </a:t>
            </a:r>
            <a:r>
              <a:rPr lang="ru-RU" b="1" i="1" dirty="0" err="1" smtClean="0">
                <a:solidFill>
                  <a:schemeClr val="bg1"/>
                </a:solidFill>
              </a:rPr>
              <a:t>серці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ліричного</a:t>
            </a:r>
            <a:r>
              <a:rPr lang="ru-RU" b="1" i="1" dirty="0" smtClean="0">
                <a:solidFill>
                  <a:schemeClr val="bg1"/>
                </a:solidFill>
              </a:rPr>
              <a:t> героя </a:t>
            </a:r>
            <a:r>
              <a:rPr lang="ru-RU" b="1" i="1" dirty="0" err="1" smtClean="0">
                <a:solidFill>
                  <a:schemeClr val="bg1"/>
                </a:solidFill>
              </a:rPr>
              <a:t>почуття</a:t>
            </a:r>
            <a:r>
              <a:rPr lang="ru-RU" b="1" i="1" dirty="0" smtClean="0">
                <a:solidFill>
                  <a:schemeClr val="bg1"/>
                </a:solidFill>
              </a:rPr>
              <a:t> «</a:t>
            </a:r>
            <a:r>
              <a:rPr lang="ru-RU" b="1" i="1" dirty="0" err="1" smtClean="0">
                <a:solidFill>
                  <a:schemeClr val="bg1"/>
                </a:solidFill>
              </a:rPr>
              <a:t>побожної</a:t>
            </a:r>
            <a:r>
              <a:rPr lang="ru-RU" b="1" i="1" dirty="0" smtClean="0">
                <a:solidFill>
                  <a:schemeClr val="bg1"/>
                </a:solidFill>
              </a:rPr>
              <a:t> хвали». Та </a:t>
            </a:r>
            <a:r>
              <a:rPr lang="ru-RU" b="1" i="1" dirty="0" err="1" smtClean="0">
                <a:solidFill>
                  <a:schemeClr val="bg1"/>
                </a:solidFill>
              </a:rPr>
              <a:t>поява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Революції</a:t>
            </a:r>
            <a:r>
              <a:rPr lang="ru-RU" b="1" i="1" dirty="0" smtClean="0">
                <a:solidFill>
                  <a:schemeClr val="bg1"/>
                </a:solidFill>
              </a:rPr>
              <a:t> в </a:t>
            </a:r>
            <a:r>
              <a:rPr lang="ru-RU" b="1" i="1" dirty="0" err="1" smtClean="0">
                <a:solidFill>
                  <a:schemeClr val="bg1"/>
                </a:solidFill>
              </a:rPr>
              <a:t>червоній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заграві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знищує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спокій</a:t>
            </a:r>
            <a:r>
              <a:rPr lang="ru-RU" b="1" i="1" dirty="0" smtClean="0">
                <a:solidFill>
                  <a:schemeClr val="bg1"/>
                </a:solidFill>
              </a:rPr>
              <a:t> у </a:t>
            </a:r>
            <a:r>
              <a:rPr lang="ru-RU" b="1" i="1" dirty="0" err="1" smtClean="0">
                <a:solidFill>
                  <a:schemeClr val="bg1"/>
                </a:solidFill>
              </a:rPr>
              <a:t>душі</a:t>
            </a:r>
            <a:r>
              <a:rPr lang="ru-RU" b="1" i="1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26628" name="Picture 4" descr="ᐈ Развевающаяся ткань фотографии, картинки зеленая летящая ткань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4286280" cy="4305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Фон 3d треугольник в ярких розовых тонах Бесплатные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У </a:t>
            </a:r>
            <a:r>
              <a:rPr lang="ru-RU" b="1" i="1" dirty="0" err="1" smtClean="0">
                <a:solidFill>
                  <a:schemeClr val="bg1"/>
                </a:solidFill>
              </a:rPr>
              <a:t>поезії</a:t>
            </a:r>
            <a:r>
              <a:rPr lang="ru-RU" b="1" i="1" dirty="0" smtClean="0">
                <a:solidFill>
                  <a:schemeClr val="bg1"/>
                </a:solidFill>
              </a:rPr>
              <a:t> «</a:t>
            </a:r>
            <a:r>
              <a:rPr lang="ru-RU" b="1" i="1" dirty="0" err="1" smtClean="0">
                <a:solidFill>
                  <a:schemeClr val="bg1"/>
                </a:solidFill>
              </a:rPr>
              <a:t>Інфанта</a:t>
            </a:r>
            <a:r>
              <a:rPr lang="ru-RU" b="1" i="1" dirty="0" smtClean="0">
                <a:solidFill>
                  <a:schemeClr val="bg1"/>
                </a:solidFill>
              </a:rPr>
              <a:t>» М.Вороний </a:t>
            </a:r>
            <a:r>
              <a:rPr lang="ru-RU" b="1" i="1" dirty="0" err="1" smtClean="0">
                <a:solidFill>
                  <a:schemeClr val="bg1"/>
                </a:solidFill>
              </a:rPr>
              <a:t>недвозначно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вказав</a:t>
            </a:r>
            <a:r>
              <a:rPr lang="ru-RU" b="1" i="1" dirty="0" smtClean="0">
                <a:solidFill>
                  <a:schemeClr val="bg1"/>
                </a:solidFill>
              </a:rPr>
              <a:t> на те, </a:t>
            </a:r>
            <a:r>
              <a:rPr lang="ru-RU" b="1" i="1" dirty="0" err="1" smtClean="0">
                <a:solidFill>
                  <a:schemeClr val="bg1"/>
                </a:solidFill>
              </a:rPr>
              <a:t>що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революція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здатна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змінити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людину</a:t>
            </a:r>
            <a:r>
              <a:rPr lang="ru-RU" b="1" i="1" dirty="0" smtClean="0">
                <a:solidFill>
                  <a:schemeClr val="bg1"/>
                </a:solidFill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</a:rPr>
              <a:t>її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світовідчуття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світосприйняття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endParaRPr lang="ru-RU" b="1" i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27652" name="Picture 4" descr="6 интересных фактов о том, как женщины устроили Февральскую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4286280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528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М. Вороний “Інфанта”. Узагальнено-ідеалізований жіночий образ як сюжетний центр символістського твору   </vt:lpstr>
      <vt:lpstr>Микола Вороний</vt:lpstr>
      <vt:lpstr>Новаторство Миколи Вороного</vt:lpstr>
      <vt:lpstr>Історія написання</vt:lpstr>
      <vt:lpstr>Історія написання</vt:lpstr>
      <vt:lpstr>Слайд 6</vt:lpstr>
      <vt:lpstr>Провідний мотив</vt:lpstr>
      <vt:lpstr>Слайд 8</vt:lpstr>
      <vt:lpstr>Слайд 9</vt:lpstr>
      <vt:lpstr>Слайд 10</vt:lpstr>
      <vt:lpstr>Композиція твору </vt:lpstr>
      <vt:lpstr>Слайд 12</vt:lpstr>
      <vt:lpstr>Образи твору</vt:lpstr>
      <vt:lpstr>Мовні засоби твору</vt:lpstr>
      <vt:lpstr>Версифікація твору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10</cp:revision>
  <dcterms:created xsi:type="dcterms:W3CDTF">2020-04-04T15:21:25Z</dcterms:created>
  <dcterms:modified xsi:type="dcterms:W3CDTF">2020-04-04T16:53:03Z</dcterms:modified>
</cp:coreProperties>
</file>