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04" r:id="rId1"/>
  </p:sldMasterIdLst>
  <p:sldIdLst>
    <p:sldId id="256" r:id="rId2"/>
    <p:sldId id="307" r:id="rId3"/>
    <p:sldId id="283" r:id="rId4"/>
    <p:sldId id="308" r:id="rId5"/>
    <p:sldId id="270" r:id="rId6"/>
    <p:sldId id="269" r:id="rId7"/>
    <p:sldId id="263" r:id="rId8"/>
    <p:sldId id="284" r:id="rId9"/>
    <p:sldId id="297" r:id="rId10"/>
    <p:sldId id="287" r:id="rId11"/>
    <p:sldId id="288" r:id="rId12"/>
    <p:sldId id="292" r:id="rId13"/>
    <p:sldId id="258" r:id="rId14"/>
    <p:sldId id="275" r:id="rId15"/>
    <p:sldId id="309" r:id="rId16"/>
    <p:sldId id="310" r:id="rId17"/>
    <p:sldId id="290" r:id="rId18"/>
    <p:sldId id="276" r:id="rId19"/>
    <p:sldId id="277" r:id="rId20"/>
    <p:sldId id="259" r:id="rId21"/>
    <p:sldId id="278" r:id="rId22"/>
    <p:sldId id="291" r:id="rId23"/>
    <p:sldId id="282" r:id="rId24"/>
    <p:sldId id="268" r:id="rId25"/>
    <p:sldId id="280" r:id="rId26"/>
    <p:sldId id="260" r:id="rId27"/>
    <p:sldId id="281" r:id="rId28"/>
    <p:sldId id="261" r:id="rId29"/>
    <p:sldId id="279" r:id="rId30"/>
    <p:sldId id="262" r:id="rId31"/>
    <p:sldId id="295" r:id="rId32"/>
    <p:sldId id="267" r:id="rId33"/>
    <p:sldId id="286" r:id="rId34"/>
    <p:sldId id="298" r:id="rId35"/>
    <p:sldId id="274" r:id="rId36"/>
    <p:sldId id="311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03FCE02C-6EC6-4E09-BC2C-9FDED4DE236E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0" y="-1"/>
            <a:ext cx="9144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94399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75A7A-4A9A-410F-B848-AB998ACC9419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9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F3E88-2D66-4D17-B0FA-EA13CB20B2FF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190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F36E1-9596-4E98-8786-4A17C5D29C65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900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b="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D1A55-63BC-4BA2-9538-7DDEADA10621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-1"/>
            <a:ext cx="9144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9280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01ABB-8821-4BF5-97A9-E1A66ACAEAA9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40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37B1C-D4A1-4A4F-A470-80868146AFC5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94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1D1B9-F39E-471E-80A9-595CAA5664AD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073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CEABC-E2B9-4606-A74F-CB06AF596887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29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850A0-01A3-4F4E-AA52-F716A9BFD4EB}" type="datetimeFigureOut">
              <a:rPr lang="en-US" smtClean="0"/>
              <a:pPr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372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400" spc="2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11CCA-BB49-46C7-A0E2-F42339750F9A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5394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286000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7" y="6470704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7205CAA-4E5A-4223-BD55-C5D2841AC9EF}" type="datetimeFigureOut">
              <a:rPr lang="en-US" smtClean="0"/>
              <a:t>11/7/2019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4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4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74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584700"/>
            <a:ext cx="5852949" cy="22733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Constantia" panose="02030602050306030303" pitchFamily="18" charset="0"/>
              </a:rPr>
              <a:t>По дорозі в Казку</a:t>
            </a:r>
            <a:endParaRPr lang="uk-UA" dirty="0">
              <a:solidFill>
                <a:schemeClr val="accent1">
                  <a:lumMod val="50000"/>
                </a:schemeClr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5852948" y="4584700"/>
            <a:ext cx="3291051" cy="2273299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uk-UA" sz="2400" dirty="0">
                <a:solidFill>
                  <a:schemeClr val="accent1">
                    <a:lumMod val="50000"/>
                  </a:schemeClr>
                </a:solidFill>
              </a:rPr>
              <a:t>Драматичний етюд </a:t>
            </a:r>
          </a:p>
          <a:p>
            <a:r>
              <a:rPr lang="uk-UA" sz="2400" dirty="0">
                <a:solidFill>
                  <a:schemeClr val="accent1">
                    <a:lumMod val="50000"/>
                  </a:schemeClr>
                </a:solidFill>
              </a:rPr>
              <a:t>Олександра Олеся</a:t>
            </a:r>
          </a:p>
        </p:txBody>
      </p:sp>
    </p:spTree>
    <p:extLst>
      <p:ext uri="{BB962C8B-B14F-4D97-AF65-F5344CB8AC3E}">
        <p14:creationId xmlns:p14="http://schemas.microsoft.com/office/powerpoint/2010/main" val="1107763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2700" y="558801"/>
            <a:ext cx="5926281" cy="901700"/>
          </a:xfrm>
        </p:spPr>
        <p:txBody>
          <a:bodyPr>
            <a:normAutofit/>
          </a:bodyPr>
          <a:lstStyle/>
          <a:p>
            <a:r>
              <a:rPr lang="uk-UA" sz="3000" b="1" dirty="0">
                <a:solidFill>
                  <a:srgbClr val="002060"/>
                </a:solidFill>
              </a:rPr>
              <a:t>    Символічні образи: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26524"/>
            <a:ext cx="9144793" cy="5091167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32500" lnSpcReduction="20000"/>
          </a:bodyPr>
          <a:lstStyle/>
          <a:p>
            <a:r>
              <a:rPr lang="ru-RU" sz="5000" b="1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</a:t>
            </a:r>
            <a:r>
              <a:rPr lang="ru-RU" sz="5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</a:t>
            </a:r>
            <a:r>
              <a:rPr lang="ru-RU" sz="6200" b="1" dirty="0">
                <a:solidFill>
                  <a:srgbClr val="002060"/>
                </a:solidFill>
                <a:latin typeface="Georgia" panose="02040502050405020303" pitchFamily="18" charset="0"/>
              </a:rPr>
              <a:t>Людина </a:t>
            </a:r>
            <a:r>
              <a:rPr lang="ru-RU" sz="62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подібна</a:t>
            </a:r>
            <a:r>
              <a:rPr lang="ru-RU" sz="6200" b="1" dirty="0">
                <a:solidFill>
                  <a:srgbClr val="002060"/>
                </a:solidFill>
                <a:latin typeface="Georgia" panose="02040502050405020303" pitchFamily="18" charset="0"/>
              </a:rPr>
              <a:t> до </a:t>
            </a:r>
            <a:r>
              <a:rPr lang="ru-RU" sz="62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горили</a:t>
            </a:r>
            <a:r>
              <a:rPr lang="ru-RU" sz="62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– символ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духовної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збіднілостій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обмеженості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r>
              <a:rPr lang="ru-RU" sz="6200" b="1" dirty="0">
                <a:solidFill>
                  <a:srgbClr val="002060"/>
                </a:solidFill>
                <a:latin typeface="Georgia" panose="02040502050405020303" pitchFamily="18" charset="0"/>
              </a:rPr>
              <a:t>Хлопчик у </a:t>
            </a:r>
            <a:r>
              <a:rPr lang="ru-RU" sz="62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білому</a:t>
            </a:r>
            <a:r>
              <a:rPr lang="ru-RU" sz="62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вбранні</a:t>
            </a:r>
            <a:r>
              <a:rPr lang="ru-RU" sz="6200" b="1" dirty="0">
                <a:solidFill>
                  <a:srgbClr val="002060"/>
                </a:solidFill>
                <a:latin typeface="Georgia" panose="02040502050405020303" pitchFamily="18" charset="0"/>
              </a:rPr>
              <a:t> –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символ нового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покоління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якому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належить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творити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майбутнє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Це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символ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зді́йсненої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мети Юнака, образ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Божого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вісника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r>
              <a:rPr lang="ru-RU" sz="62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</a:t>
            </a:r>
            <a:r>
              <a:rPr lang="ru-RU" sz="62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Темний</a:t>
            </a:r>
            <a:r>
              <a:rPr lang="ru-RU" sz="62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ліс</a:t>
            </a:r>
            <a:r>
              <a:rPr lang="ru-RU" sz="62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ru-RU" sz="6200" b="1" dirty="0" err="1">
                <a:solidFill>
                  <a:srgbClr val="C00000"/>
                </a:solidFill>
                <a:latin typeface="Georgia" panose="02040502050405020303" pitchFamily="18" charset="0"/>
              </a:rPr>
              <a:t>Філософське</a:t>
            </a:r>
            <a:r>
              <a:rPr lang="ru-RU" sz="6200" b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sz="6200" b="1" dirty="0" err="1">
                <a:solidFill>
                  <a:srgbClr val="C00000"/>
                </a:solidFill>
                <a:latin typeface="Georgia" panose="02040502050405020303" pitchFamily="18" charset="0"/>
              </a:rPr>
              <a:t>трактування</a:t>
            </a:r>
            <a:r>
              <a:rPr lang="ru-RU" sz="6200" b="1" dirty="0">
                <a:solidFill>
                  <a:srgbClr val="C00000"/>
                </a:solidFill>
                <a:latin typeface="Georgia" panose="02040502050405020303" pitchFamily="18" charset="0"/>
              </a:rPr>
              <a:t>: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утілення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людської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обмеженості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, покори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обставинам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зневіри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та духовного сну;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юрба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не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може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вибратись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із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лісу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через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власне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небажання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та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заляканість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</a:p>
          <a:p>
            <a:r>
              <a:rPr lang="ru-RU" sz="6200" b="1" dirty="0" err="1">
                <a:solidFill>
                  <a:srgbClr val="C00000"/>
                </a:solidFill>
                <a:latin typeface="Georgia" panose="02040502050405020303" pitchFamily="18" charset="0"/>
              </a:rPr>
              <a:t>Соціальне</a:t>
            </a:r>
            <a:r>
              <a:rPr lang="ru-RU" sz="6200" b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sz="6200" b="1" dirty="0" err="1">
                <a:solidFill>
                  <a:srgbClr val="C00000"/>
                </a:solidFill>
                <a:latin typeface="Georgia" panose="02040502050405020303" pitchFamily="18" charset="0"/>
              </a:rPr>
              <a:t>трактування</a:t>
            </a:r>
            <a:r>
              <a:rPr lang="ru-RU" sz="6200" b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>
                <a:solidFill>
                  <a:srgbClr val="C00000"/>
                </a:solidFill>
                <a:latin typeface="Georgia" panose="02040502050405020303" pitchFamily="18" charset="0"/>
              </a:rPr>
              <a:t>: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недарма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хтось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із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юрби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називає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ліс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тюрмою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— люди є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в’язнями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соціальних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обставин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котрі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мало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хто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здатен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змінити</a:t>
            </a:r>
            <a:endParaRPr lang="ru-RU" sz="62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6200" b="1" dirty="0" err="1">
                <a:solidFill>
                  <a:srgbClr val="C00000"/>
                </a:solidFill>
                <a:latin typeface="Georgia" panose="02040502050405020303" pitchFamily="18" charset="0"/>
              </a:rPr>
              <a:t>Християнське</a:t>
            </a:r>
            <a:r>
              <a:rPr lang="ru-RU" sz="6200" b="1" dirty="0">
                <a:solidFill>
                  <a:srgbClr val="C00000"/>
                </a:solidFill>
                <a:latin typeface="Georgia" panose="02040502050405020303" pitchFamily="18" charset="0"/>
              </a:rPr>
              <a:t> </a:t>
            </a:r>
            <a:r>
              <a:rPr lang="ru-RU" sz="6200" b="1" dirty="0" err="1">
                <a:solidFill>
                  <a:srgbClr val="C00000"/>
                </a:solidFill>
                <a:latin typeface="Georgia" panose="02040502050405020303" pitchFamily="18" charset="0"/>
              </a:rPr>
              <a:t>трактування</a:t>
            </a:r>
            <a:r>
              <a:rPr lang="ru-RU" sz="6200" b="1" dirty="0">
                <a:solidFill>
                  <a:srgbClr val="C00000"/>
                </a:solidFill>
                <a:latin typeface="Georgia" panose="02040502050405020303" pitchFamily="18" charset="0"/>
              </a:rPr>
              <a:t> :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ліс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— символ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життя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сповненого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страждань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звільнення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від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нього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несе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смерть,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після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якої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достойних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чекає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Казка, </a:t>
            </a:r>
            <a:r>
              <a:rPr lang="ru-RU" sz="6200" dirty="0" err="1">
                <a:solidFill>
                  <a:srgbClr val="002060"/>
                </a:solidFill>
                <a:latin typeface="Georgia" panose="02040502050405020303" pitchFamily="18" charset="0"/>
              </a:rPr>
              <a:t>тобто</a:t>
            </a:r>
            <a:r>
              <a:rPr lang="ru-RU" sz="6200" dirty="0">
                <a:solidFill>
                  <a:srgbClr val="002060"/>
                </a:solidFill>
                <a:latin typeface="Georgia" panose="02040502050405020303" pitchFamily="18" charset="0"/>
              </a:rPr>
              <a:t> рай .</a:t>
            </a:r>
          </a:p>
          <a:p>
            <a:endParaRPr lang="uk-UA" sz="2900" dirty="0"/>
          </a:p>
        </p:txBody>
      </p:sp>
    </p:spTree>
    <p:extLst>
      <p:ext uri="{BB962C8B-B14F-4D97-AF65-F5344CB8AC3E}">
        <p14:creationId xmlns:p14="http://schemas.microsoft.com/office/powerpoint/2010/main" val="2353189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4500" y="482600"/>
            <a:ext cx="5494481" cy="1041400"/>
          </a:xfrm>
        </p:spPr>
        <p:txBody>
          <a:bodyPr>
            <a:normAutofit/>
          </a:bodyPr>
          <a:lstStyle/>
          <a:p>
            <a:r>
              <a:rPr lang="uk-UA" sz="4000" b="1" dirty="0">
                <a:solidFill>
                  <a:srgbClr val="002060"/>
                </a:solidFill>
              </a:rPr>
              <a:t>Герої твору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458" y="1524000"/>
            <a:ext cx="3572327" cy="46665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37904" y="1764405"/>
            <a:ext cx="530609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uk-UA" sz="2800" dirty="0">
                <a:solidFill>
                  <a:srgbClr val="002060"/>
                </a:solidFill>
                <a:latin typeface="Georgia" panose="02040502050405020303" pitchFamily="18" charset="0"/>
              </a:rPr>
              <a:t>Герої окреслюються пунктирно. </a:t>
            </a:r>
          </a:p>
          <a:p>
            <a:r>
              <a:rPr lang="uk-UA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uk-UA" sz="2800" dirty="0">
                <a:solidFill>
                  <a:srgbClr val="002060"/>
                </a:solidFill>
                <a:latin typeface="Georgia" panose="02040502050405020303" pitchFamily="18" charset="0"/>
              </a:rPr>
              <a:t>Вони стають символом, уособленням певного почуття чи настрою — страху, передчувань, зневіри, заглибленості у мрію. </a:t>
            </a:r>
          </a:p>
          <a:p>
            <a:r>
              <a:rPr lang="uk-UA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uk-UA" sz="2800" dirty="0">
                <a:solidFill>
                  <a:srgbClr val="002060"/>
                </a:solidFill>
                <a:latin typeface="Georgia" panose="02040502050405020303" pitchFamily="18" charset="0"/>
              </a:rPr>
              <a:t>Він, Дівчина, Юрба, Хлопчик – носії загальнолюдської моралі й поведінки. </a:t>
            </a:r>
          </a:p>
        </p:txBody>
      </p:sp>
    </p:spTree>
    <p:extLst>
      <p:ext uri="{BB962C8B-B14F-4D97-AF65-F5344CB8AC3E}">
        <p14:creationId xmlns:p14="http://schemas.microsoft.com/office/powerpoint/2010/main" val="3174442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6" y="279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42745" y="568031"/>
            <a:ext cx="6325912" cy="1182413"/>
          </a:xfrm>
        </p:spPr>
        <p:txBody>
          <a:bodyPr>
            <a:normAutofit/>
          </a:bodyPr>
          <a:lstStyle/>
          <a:p>
            <a:r>
              <a:rPr lang="uk-UA" sz="33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uk-UA" dirty="0">
                <a:solidFill>
                  <a:srgbClr val="002060"/>
                </a:solidFill>
                <a:latin typeface="+mn-lt"/>
              </a:rPr>
              <a:t>Юрба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076" y="3896053"/>
            <a:ext cx="8501555" cy="1693217"/>
          </a:xfrm>
        </p:spPr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5156" y="1906073"/>
            <a:ext cx="8317476" cy="25545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Образ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Юрби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змальований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непривабливими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фарбами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і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нагадує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скупчення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сумирних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безсловесних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істот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:</a:t>
            </a:r>
          </a:p>
          <a:p>
            <a:endParaRPr lang="ru-RU" sz="2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Їм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очі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зав'яжи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на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цілий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рік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вони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мовчатимуть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аби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їм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хліб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дістати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можна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вільною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рукою. Удар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їх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батогом, — вони не закричать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від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гніву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. У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очі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плюнь і дай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їм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шеляг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— вони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тобі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устами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припадуть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до рук».</a:t>
            </a: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515155" y="4476628"/>
            <a:ext cx="8317474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Сус­пільство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, яке не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вміло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мріяти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, не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бажало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змін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, просто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приречене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деградувати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до стану стада: люди,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які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живуть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серед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хащів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навіть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готові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їсти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траву,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якщо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втратять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можливість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добувати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звичну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їжу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, але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змінити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щось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не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можуть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та й не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хочуть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r>
              <a:rPr lang="uk-UA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endParaRPr lang="uk-UA" sz="20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endParaRPr lang="uk-UA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uk-UA" sz="20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</a:t>
            </a:r>
            <a:r>
              <a:rPr lang="uk-UA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До </a:t>
            </a:r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сонця кличеш ти, для нас дорога ця далека».</a:t>
            </a:r>
          </a:p>
          <a:p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119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1271" y="1862302"/>
            <a:ext cx="4032108" cy="3726968"/>
          </a:xfrm>
        </p:spPr>
        <p:txBody>
          <a:bodyPr>
            <a:noAutofit/>
          </a:bodyPr>
          <a:lstStyle/>
          <a:p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Втім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знаходиться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поміж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них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людина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, яка не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тільки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вірить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у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світле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й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щасливе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майбутнє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життя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, але й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мріє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його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знайти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Цей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чоловік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бачить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свою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омріяну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країну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—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Країну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Казку — і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хоче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не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лише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сам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потрапити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до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неї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, а й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вивести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весь народ.</a:t>
            </a:r>
            <a:endParaRPr lang="uk-UA" sz="27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63" y="1512705"/>
            <a:ext cx="3942479" cy="394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89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3377" y="1969388"/>
            <a:ext cx="6142640" cy="417941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Я не боюсь небес!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Мої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відкриті</a:t>
            </a: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груди!</a:t>
            </a:r>
            <a:b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  </a:t>
            </a:r>
            <a:r>
              <a:rPr lang="ru-RU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325" dirty="0" err="1">
                <a:solidFill>
                  <a:schemeClr val="accent2">
                    <a:lumMod val="75000"/>
                  </a:schemeClr>
                </a:solidFill>
                <a:latin typeface="Lucida Console" panose="020B0609040504020204" pitchFamily="49" charset="0"/>
              </a:rPr>
              <a:t>Хлопець</a:t>
            </a:r>
            <a:r>
              <a:rPr lang="ru-RU" sz="2325" dirty="0">
                <a:solidFill>
                  <a:schemeClr val="accent2">
                    <a:lumMod val="75000"/>
                  </a:schemeClr>
                </a:solidFill>
                <a:latin typeface="Lucida Console" panose="020B0609040504020204" pitchFamily="49" charset="0"/>
              </a:rPr>
              <a:t> 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             ↓ </a:t>
            </a:r>
            <a:endParaRPr lang="uk-UA" dirty="0">
              <a:solidFill>
                <a:schemeClr val="accent2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066" y="2859787"/>
            <a:ext cx="5367563" cy="1119036"/>
          </a:xfrm>
        </p:spPr>
        <p:txBody>
          <a:bodyPr>
            <a:normAutofit/>
          </a:bodyPr>
          <a:lstStyle/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066" y="2101622"/>
            <a:ext cx="2847115" cy="33111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090976"/>
            <a:ext cx="6290724" cy="182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2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6224" y="1558344"/>
            <a:ext cx="6967471" cy="153258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Не дано стати великим </a:t>
            </a:r>
            <a:r>
              <a:rPr lang="ru-RU" sz="28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лідером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тому, </a:t>
            </a:r>
            <a:r>
              <a:rPr lang="ru-RU" sz="28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хто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хоче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зробити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все сам</a:t>
            </a:r>
            <a:b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8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або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привласнити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собі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всі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заслуги за </a:t>
            </a:r>
            <a:r>
              <a:rPr lang="ru-RU" sz="28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зроблене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b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  </a:t>
            </a:r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Monotype Corsiva" panose="03010101010201010101" pitchFamily="66" charset="0"/>
              </a:rPr>
              <a:t>Дейл </a:t>
            </a:r>
            <a:r>
              <a:rPr lang="ru-RU" sz="20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Карнегі</a:t>
            </a:r>
            <a:endParaRPr lang="uk-UA" sz="20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3944" y="3361386"/>
            <a:ext cx="7959143" cy="2227885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</a:t>
            </a:r>
            <a:r>
              <a:rPr lang="ru-RU" sz="28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Лідер</a:t>
            </a:r>
            <a:r>
              <a:rPr lang="ru-RU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–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людина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, яка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завдяки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своїм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особистим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якостям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має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переважний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вплив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 на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членів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соціальної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групи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  <a:endParaRPr lang="ru-RU" sz="28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8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Така</a:t>
            </a:r>
            <a:r>
              <a:rPr lang="ru-RU" sz="28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людина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може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здійснювати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організацію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мобілізацію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цементування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колективу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або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роз’єднання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дезорганізацію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Georgia" panose="02040502050405020303" pitchFamily="18" charset="0"/>
              </a:rPr>
              <a:t>його</a:t>
            </a:r>
            <a:r>
              <a:rPr lang="ru-RU" sz="2800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</a:p>
          <a:p>
            <a:endParaRPr lang="uk-UA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86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12878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564" y="785610"/>
            <a:ext cx="5774418" cy="738389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002060"/>
                </a:solidFill>
              </a:rPr>
              <a:t>Типи лідерів:</a:t>
            </a:r>
            <a:br>
              <a:rPr lang="uk-UA" sz="4000" b="1" dirty="0">
                <a:solidFill>
                  <a:srgbClr val="002060"/>
                </a:solidFill>
              </a:rPr>
            </a:br>
            <a:endParaRPr lang="uk-UA" sz="4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04564" y="1700011"/>
            <a:ext cx="4700788" cy="3889259"/>
          </a:xfrm>
        </p:spPr>
        <p:txBody>
          <a:bodyPr>
            <a:normAutofit/>
          </a:bodyPr>
          <a:lstStyle/>
          <a:p>
            <a:r>
              <a:rPr lang="ru-RU" sz="3200" dirty="0" err="1" smtClean="0">
                <a:solidFill>
                  <a:srgbClr val="002060"/>
                </a:solidFill>
                <a:latin typeface="Georgia" pitchFamily="18" charset="0"/>
                <a:ea typeface="Calibri"/>
                <a:cs typeface="Times New Roman"/>
              </a:rPr>
              <a:t>Лідер-творець</a:t>
            </a:r>
            <a:r>
              <a:rPr lang="ru-RU" sz="3200" dirty="0" smtClean="0">
                <a:solidFill>
                  <a:srgbClr val="002060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endParaRPr lang="ru-RU" sz="3200" dirty="0">
              <a:solidFill>
                <a:srgbClr val="002060"/>
              </a:solidFill>
              <a:latin typeface="Georgia" pitchFamily="18" charset="0"/>
            </a:endParaRPr>
          </a:p>
          <a:p>
            <a:r>
              <a:rPr lang="uk-UA" sz="32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Лідер-організатор</a:t>
            </a:r>
          </a:p>
          <a:p>
            <a:r>
              <a:rPr lang="uk-UA" sz="32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Лідер-боєць</a:t>
            </a:r>
            <a:endParaRPr lang="uk-UA" sz="32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uk-UA" sz="3200" dirty="0">
                <a:solidFill>
                  <a:srgbClr val="002060"/>
                </a:solidFill>
                <a:latin typeface="Georgia" panose="02040502050405020303" pitchFamily="18" charset="0"/>
              </a:rPr>
              <a:t>Лідер-дипломат </a:t>
            </a:r>
          </a:p>
          <a:p>
            <a:r>
              <a:rPr lang="uk-UA" sz="3200" dirty="0">
                <a:solidFill>
                  <a:srgbClr val="002060"/>
                </a:solidFill>
                <a:latin typeface="Georgia" panose="02040502050405020303" pitchFamily="18" charset="0"/>
              </a:rPr>
              <a:t>Лідер-утішник</a:t>
            </a:r>
          </a:p>
          <a:p>
            <a:endParaRPr lang="uk-UA" sz="3200" dirty="0"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019" y="1412729"/>
            <a:ext cx="2542379" cy="1438781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387" y="4251360"/>
            <a:ext cx="2405130" cy="1803848"/>
          </a:xfrm>
          <a:prstGeom prst="ellipse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4" y="4104319"/>
            <a:ext cx="2109411" cy="1950889"/>
          </a:xfrm>
          <a:prstGeom prst="ellipse">
            <a:avLst/>
          </a:prstGeom>
        </p:spPr>
      </p:pic>
      <p:pic>
        <p:nvPicPr>
          <p:cNvPr id="1026" name="Picture 2" descr="Картинки по запросу картинки лідер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10" y="1331203"/>
            <a:ext cx="2358017" cy="180758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086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0180" y="386366"/>
            <a:ext cx="4717108" cy="1197735"/>
          </a:xfrm>
        </p:spPr>
        <p:txBody>
          <a:bodyPr>
            <a:normAutofit/>
          </a:bodyPr>
          <a:lstStyle/>
          <a:p>
            <a:r>
              <a:rPr lang="uk-UA" sz="4000" dirty="0">
                <a:solidFill>
                  <a:srgbClr val="002060"/>
                </a:solidFill>
                <a:latin typeface="+mn-lt"/>
              </a:rPr>
              <a:t>Він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62130" y="5035639"/>
            <a:ext cx="7570501" cy="553631"/>
          </a:xfrm>
        </p:spPr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73499" y="1159099"/>
            <a:ext cx="63452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- </a:t>
            </a:r>
            <a:r>
              <a:rPr lang="uk-UA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Сповідує </a:t>
            </a:r>
            <a:r>
              <a:rPr lang="uk-UA" sz="2400" dirty="0">
                <a:solidFill>
                  <a:srgbClr val="002060"/>
                </a:solidFill>
                <a:latin typeface="Georgia" panose="02040502050405020303" pitchFamily="18" charset="0"/>
              </a:rPr>
              <a:t>гуманістичний ідеал. </a:t>
            </a:r>
          </a:p>
          <a:p>
            <a:endParaRPr lang="uk-UA" sz="24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uk-UA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Людяне </a:t>
            </a:r>
            <a:r>
              <a:rPr lang="uk-UA" sz="2400" dirty="0">
                <a:solidFill>
                  <a:srgbClr val="002060"/>
                </a:solidFill>
                <a:latin typeface="Georgia" panose="02040502050405020303" pitchFamily="18" charset="0"/>
              </a:rPr>
              <a:t>начало має перемогти в боротьбі зі злом, подолавши закостенілість душ, знищивши неволю. </a:t>
            </a:r>
          </a:p>
          <a:p>
            <a:endParaRPr lang="uk-UA" sz="24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uk-UA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-  </a:t>
            </a:r>
            <a:r>
              <a:rPr lang="uk-UA" sz="2400" dirty="0">
                <a:solidFill>
                  <a:srgbClr val="002060"/>
                </a:solidFill>
                <a:latin typeface="Georgia" panose="02040502050405020303" pitchFamily="18" charset="0"/>
              </a:rPr>
              <a:t>Промовисте походження: син кобзаря, наділений здатністю сіяти духовність і добро, захоплювати маси натхненним словом, передвіщати майбутнє.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79550" y="5035638"/>
            <a:ext cx="8075054" cy="147732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400" dirty="0" smtClean="0">
                <a:solidFill>
                  <a:srgbClr val="002060"/>
                </a:solidFill>
              </a:rPr>
              <a:t>     </a:t>
            </a:r>
            <a:r>
              <a:rPr lang="ru-RU" sz="2400" dirty="0" err="1" smtClean="0">
                <a:solidFill>
                  <a:srgbClr val="002060"/>
                </a:solidFill>
              </a:rPr>
              <a:t>Якими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якостями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лідера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володів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Він</a:t>
            </a:r>
            <a:r>
              <a:rPr lang="ru-RU" sz="2400" dirty="0">
                <a:solidFill>
                  <a:srgbClr val="002060"/>
                </a:solidFill>
              </a:rPr>
              <a:t>? </a:t>
            </a:r>
            <a:r>
              <a:rPr lang="ru-RU" sz="2400" dirty="0" err="1">
                <a:solidFill>
                  <a:srgbClr val="002060"/>
                </a:solidFill>
              </a:rPr>
              <a:t>Чому</a:t>
            </a:r>
            <a:r>
              <a:rPr lang="ru-RU" sz="2400" dirty="0">
                <a:solidFill>
                  <a:srgbClr val="002060"/>
                </a:solidFill>
              </a:rPr>
              <a:t> ж </a:t>
            </a:r>
            <a:r>
              <a:rPr lang="ru-RU" sz="2400" dirty="0" err="1">
                <a:solidFill>
                  <a:srgbClr val="002060"/>
                </a:solidFill>
              </a:rPr>
              <a:t>юнакові</a:t>
            </a:r>
            <a:r>
              <a:rPr lang="ru-RU" sz="2400" dirty="0">
                <a:solidFill>
                  <a:srgbClr val="002060"/>
                </a:solidFill>
              </a:rPr>
              <a:t> не </a:t>
            </a:r>
            <a:r>
              <a:rPr lang="ru-RU" sz="2400" dirty="0" err="1">
                <a:solidFill>
                  <a:srgbClr val="002060"/>
                </a:solidFill>
              </a:rPr>
              <a:t>вдалося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здійснити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свій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благородний</a:t>
            </a:r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err="1">
                <a:solidFill>
                  <a:srgbClr val="002060"/>
                </a:solidFill>
              </a:rPr>
              <a:t>намір</a:t>
            </a:r>
            <a:r>
              <a:rPr lang="ru-RU" sz="2400" dirty="0">
                <a:solidFill>
                  <a:srgbClr val="002060"/>
                </a:solidFill>
              </a:rPr>
              <a:t>? </a:t>
            </a:r>
            <a:r>
              <a:rPr lang="ru-RU" sz="2400" dirty="0" err="1" smtClean="0">
                <a:solidFill>
                  <a:srgbClr val="002060"/>
                </a:solidFill>
              </a:rPr>
              <a:t>Щоб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відповісти</a:t>
            </a:r>
            <a:r>
              <a:rPr lang="ru-RU" sz="2400" dirty="0" smtClean="0">
                <a:solidFill>
                  <a:srgbClr val="002060"/>
                </a:solidFill>
              </a:rPr>
              <a:t> на </a:t>
            </a:r>
            <a:r>
              <a:rPr lang="ru-RU" sz="2400" dirty="0" err="1" smtClean="0">
                <a:solidFill>
                  <a:srgbClr val="002060"/>
                </a:solidFill>
              </a:rPr>
              <a:t>це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</a:rPr>
              <a:t>питання</a:t>
            </a:r>
            <a:r>
              <a:rPr lang="ru-RU" sz="2400" dirty="0" smtClean="0">
                <a:solidFill>
                  <a:srgbClr val="002060"/>
                </a:solidFill>
              </a:rPr>
              <a:t>, давайте </a:t>
            </a:r>
            <a:r>
              <a:rPr lang="ru-RU" sz="2400" dirty="0" err="1" smtClean="0">
                <a:solidFill>
                  <a:srgbClr val="002060"/>
                </a:solidFill>
              </a:rPr>
              <a:t>ще</a:t>
            </a:r>
            <a:r>
              <a:rPr lang="ru-RU" sz="2400" dirty="0" smtClean="0">
                <a:solidFill>
                  <a:srgbClr val="002060"/>
                </a:solidFill>
              </a:rPr>
              <a:t> раз </a:t>
            </a:r>
            <a:r>
              <a:rPr lang="ru-RU" sz="2400" dirty="0" err="1" smtClean="0">
                <a:solidFill>
                  <a:srgbClr val="002060"/>
                </a:solidFill>
              </a:rPr>
              <a:t>пройдемо</a:t>
            </a:r>
            <a:r>
              <a:rPr lang="ru-RU" sz="2400" dirty="0" smtClean="0">
                <a:solidFill>
                  <a:srgbClr val="002060"/>
                </a:solidFill>
              </a:rPr>
              <a:t> з ним весь шлях.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120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351282" y="1578523"/>
            <a:ext cx="4587766" cy="3842846"/>
          </a:xfrm>
        </p:spPr>
        <p:txBody>
          <a:bodyPr>
            <a:noAutofit/>
          </a:bodyPr>
          <a:lstStyle/>
          <a:p>
            <a:pPr algn="just"/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— Пішов?</a:t>
            </a:r>
          </a:p>
          <a:p>
            <a:pPr algn="just"/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— Хіба пішов?</a:t>
            </a:r>
          </a:p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—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Мені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здається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найде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він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дорогу.</a:t>
            </a:r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uk-UA" sz="2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Брати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мої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! Я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радість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вам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приніс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велику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. Я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радість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вам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приніс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! Сам Бог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навів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мене,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брати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мої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на стежку.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Брати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мої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тропа! З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цього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страшного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лісу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де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вічна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ніч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стоїть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вона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веде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у день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рожевий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вона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веде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до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сонця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!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Брати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мої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до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сонця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!</a:t>
            </a:r>
            <a:endParaRPr lang="uk-UA" sz="2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910" y="1487546"/>
            <a:ext cx="3476207" cy="453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503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003331" y="1992326"/>
            <a:ext cx="5557714" cy="391501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Я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бачив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сонце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дививсь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його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 Очам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воно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дає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єдину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втіху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Ходімо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ж ми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назустріч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джерелу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утіхи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—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Ти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сам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іди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а ми і тут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свій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вік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як-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небудь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доживем.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— На те живем,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вік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дожити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— До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сонця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кличеш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ти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— для нас дорога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це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далека, а от як з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лісу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вийдеш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ти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і день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ясний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угледиш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, вернись до нас та й нам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розкажеш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 А то ми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чуєм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: день та день, а де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він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— нам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ніхто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не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скаже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81048" y="1507579"/>
            <a:ext cx="629044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350" dirty="0"/>
          </a:p>
          <a:p>
            <a:endParaRPr lang="ru-RU" sz="13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201" y="1992326"/>
            <a:ext cx="2318743" cy="345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66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ÐÐ¾Ð²âÑÐ·Ð°Ð½Ðµ Ð·Ð¾Ð±ÑÐ°Ð¶ÐµÐ½Ð½Ñ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9"/>
          <a:stretch/>
        </p:blipFill>
        <p:spPr bwMode="auto">
          <a:xfrm>
            <a:off x="0" y="0"/>
            <a:ext cx="9144000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619908" y="2760936"/>
            <a:ext cx="7524092" cy="3523593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uk-UA" sz="2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905" y="2907242"/>
            <a:ext cx="2853175" cy="35359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10800000" flipV="1">
            <a:off x="3335626" y="2965352"/>
            <a:ext cx="56538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</a:t>
            </a:r>
            <a:r>
              <a:rPr lang="ru-RU" sz="24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Олександр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Олесь – тонкий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лірик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, один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із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найвизначніших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представників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раннього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українського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символізму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  <a:endParaRPr lang="ru-RU" sz="24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</a:t>
            </a:r>
            <a:r>
              <a:rPr lang="ru-RU" sz="24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Однією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з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наскрізних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тем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творчості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Олександра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Олеся є проблема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взаємин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вождя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і народу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Ця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тема </a:t>
            </a:r>
            <a:r>
              <a:rPr lang="ru-RU" sz="24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розроблялася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письменником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і в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ліричних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і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в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драматичних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творах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09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9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92" y="2489201"/>
            <a:ext cx="4653209" cy="3369658"/>
          </a:xfrm>
        </p:spPr>
        <p:txBody>
          <a:bodyPr>
            <a:noAutofit/>
          </a:bodyPr>
          <a:lstStyle/>
          <a:p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Герой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веде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людей за собою,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веде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у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світлі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часи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та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щасливу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країну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загального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щастя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, де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немає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голоду й холоду, де люди добре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ставляться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одне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до одного і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живуть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у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статку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endParaRPr lang="uk-UA" sz="27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682" t="29531" b="9615"/>
          <a:stretch/>
        </p:blipFill>
        <p:spPr>
          <a:xfrm>
            <a:off x="5499207" y="1714500"/>
            <a:ext cx="3303390" cy="414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882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39996" y="1506828"/>
            <a:ext cx="4446348" cy="408244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Я поведу вас, я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йтиму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перший. Ви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візьмете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кілки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а я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розкрию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груди і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вільними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руками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терни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колючі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буду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розгортать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. Там день,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блискучий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день, я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бачу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і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всі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мене не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зможете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спинити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Життя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було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для нас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повільним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умиранням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. Родились ми на те,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щоб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в той же день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почати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умирати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бо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смерть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була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для нас не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гірша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від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життя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Тепер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же будем жить на те,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щоб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жить.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Тепер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горіть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на те,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щоб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дужче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розгорітись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. Яке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велике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щастя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!</a:t>
            </a:r>
            <a:endParaRPr lang="uk-UA" sz="2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6873" y="2420874"/>
            <a:ext cx="428625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855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9725" y="721217"/>
            <a:ext cx="4987562" cy="914400"/>
          </a:xfrm>
        </p:spPr>
        <p:txBody>
          <a:bodyPr>
            <a:normAutofit/>
          </a:bodyPr>
          <a:lstStyle/>
          <a:p>
            <a:r>
              <a:rPr lang="uk-UA" sz="4000" dirty="0">
                <a:solidFill>
                  <a:srgbClr val="002060"/>
                </a:solidFill>
                <a:latin typeface="+mn-lt"/>
              </a:rPr>
              <a:t>Дівчина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076" y="3896053"/>
            <a:ext cx="8501555" cy="1693217"/>
          </a:xfrm>
        </p:spPr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078051" y="1635617"/>
            <a:ext cx="57545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rgbClr val="002060"/>
                </a:solidFill>
                <a:latin typeface="Georgia" panose="02040502050405020303" pitchFamily="18" charset="0"/>
              </a:rPr>
              <a:t>• Першою повірила в Його визвольну місію. </a:t>
            </a:r>
          </a:p>
          <a:p>
            <a:r>
              <a:rPr lang="uk-UA" sz="2400" dirty="0">
                <a:solidFill>
                  <a:srgbClr val="002060"/>
                </a:solidFill>
                <a:latin typeface="Georgia" panose="02040502050405020303" pitchFamily="18" charset="0"/>
              </a:rPr>
              <a:t>• Вона залишається однією з тих, хто «йде зустрічати ранок», на відміну від юрби, що вбиває провідника. </a:t>
            </a:r>
          </a:p>
          <a:p>
            <a:r>
              <a:rPr lang="uk-UA" sz="2400" dirty="0">
                <a:solidFill>
                  <a:srgbClr val="002060"/>
                </a:solidFill>
                <a:latin typeface="Georgia" panose="02040502050405020303" pitchFamily="18" charset="0"/>
              </a:rPr>
              <a:t>• Фігура Дівчини підкреслює розкол, який відбувся серед людей. </a:t>
            </a:r>
          </a:p>
          <a:p>
            <a:r>
              <a:rPr lang="uk-UA" sz="2400" dirty="0">
                <a:solidFill>
                  <a:srgbClr val="002060"/>
                </a:solidFill>
                <a:latin typeface="Georgia" panose="02040502050405020303" pitchFamily="18" charset="0"/>
              </a:rPr>
              <a:t>• Уособлення віри в себе, у власні сили; духовної міцності, символ світлих днів майбутності, яких Він не дочекався.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42" y="1635617"/>
            <a:ext cx="2746975" cy="412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19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46587" y="1716628"/>
            <a:ext cx="3480056" cy="39101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8941" y="2562896"/>
            <a:ext cx="4908308" cy="2851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indent="-68580" defTabSz="68580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99CB38"/>
              </a:buClr>
              <a:buSzPct val="100000"/>
              <a:buFont typeface="Tw Cen MT" panose="020B0602020104020603" pitchFamily="34" charset="0"/>
              <a:buChar char=" "/>
            </a:pPr>
            <a:r>
              <a:rPr lang="ru-RU" sz="2700" i="1" dirty="0" err="1" smtClean="0">
                <a:solidFill>
                  <a:srgbClr val="002060"/>
                </a:solidFill>
                <a:latin typeface="+mj-lt"/>
              </a:rPr>
              <a:t>Дівчина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:</a:t>
            </a:r>
            <a:endParaRPr lang="ru-RU" sz="27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marL="68580" indent="-68580" defTabSz="685800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99CB38"/>
              </a:buClr>
              <a:buSzPct val="100000"/>
              <a:buFont typeface="Tw Cen MT" panose="020B0602020104020603" pitchFamily="34" charset="0"/>
              <a:buChar char=" "/>
            </a:pPr>
            <a:r>
              <a:rPr lang="ru-RU" sz="27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«</a:t>
            </a:r>
            <a:r>
              <a:rPr lang="ru-RU" sz="27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Прекрасний</a:t>
            </a:r>
            <a:r>
              <a:rPr lang="ru-RU" sz="27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мій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улюблений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! Дозволь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мені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надіть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на голову твою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вінок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з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червоних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маків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Нечутно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я ходила за тобою і мак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збирала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в травах.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Він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 так </a:t>
            </a:r>
            <a:r>
              <a:rPr lang="ru-RU" sz="27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горить</a:t>
            </a:r>
            <a:r>
              <a:rPr lang="ru-RU" sz="2700" dirty="0">
                <a:solidFill>
                  <a:srgbClr val="002060"/>
                </a:solidFill>
                <a:latin typeface="Monotype Corsiva" panose="03010101010201010101" pitchFamily="66" charset="0"/>
              </a:rPr>
              <a:t>, як кров твоя </a:t>
            </a:r>
            <a:r>
              <a:rPr lang="ru-RU" sz="27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вогняна</a:t>
            </a:r>
            <a:r>
              <a:rPr lang="ru-RU" sz="27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»</a:t>
            </a:r>
            <a:r>
              <a:rPr lang="ru-RU" sz="27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  <a:endParaRPr lang="ru-RU" sz="27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815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0" y="2183363"/>
            <a:ext cx="8948207" cy="3798428"/>
          </a:xfrm>
        </p:spPr>
        <p:txBody>
          <a:bodyPr>
            <a:normAutofit fontScale="32500" lnSpcReduction="20000"/>
          </a:bodyPr>
          <a:lstStyle/>
          <a:p>
            <a:endParaRPr lang="ru-RU" sz="2325" dirty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5900" dirty="0">
                <a:solidFill>
                  <a:srgbClr val="002060"/>
                </a:solidFill>
                <a:latin typeface="Monotype Corsiva" panose="03010101010201010101" pitchFamily="66" charset="0"/>
              </a:rPr>
              <a:t>— 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Я </a:t>
            </a:r>
            <a:r>
              <a:rPr lang="ru-RU" sz="7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бачу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 лист </a:t>
            </a:r>
            <a:r>
              <a:rPr lang="ru-RU" sz="7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терновий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 у </a:t>
            </a:r>
            <a:r>
              <a:rPr lang="ru-RU" sz="7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короні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— </a:t>
            </a:r>
            <a:r>
              <a:rPr lang="ru-RU" sz="7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Терновий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 лист?! </a:t>
            </a:r>
            <a:r>
              <a:rPr lang="ru-RU" sz="7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Навіщо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7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терен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7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здався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?</a:t>
            </a:r>
          </a:p>
          <a:p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— </a:t>
            </a:r>
            <a:r>
              <a:rPr lang="ru-RU" sz="7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Поранити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 колючки </a:t>
            </a:r>
            <a:r>
              <a:rPr lang="ru-RU" sz="7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можуть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— На те, </a:t>
            </a:r>
            <a:r>
              <a:rPr lang="ru-RU" sz="7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щоб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7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квітки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 не </a:t>
            </a:r>
            <a:r>
              <a:rPr lang="ru-RU" sz="7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зів'яли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...</a:t>
            </a:r>
          </a:p>
          <a:p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— </a:t>
            </a:r>
            <a:r>
              <a:rPr lang="ru-RU" sz="7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Він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 король.</a:t>
            </a:r>
          </a:p>
          <a:p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— </a:t>
            </a:r>
            <a:r>
              <a:rPr lang="ru-RU" sz="7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Він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 пророк.</a:t>
            </a:r>
          </a:p>
          <a:p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— З ним Бог говоре.</a:t>
            </a:r>
          </a:p>
          <a:p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— </a:t>
            </a:r>
            <a:r>
              <a:rPr lang="ru-RU" sz="7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Він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 нас </a:t>
            </a:r>
            <a:r>
              <a:rPr lang="ru-RU" sz="7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веде</a:t>
            </a:r>
            <a:r>
              <a:rPr lang="ru-RU" sz="7400" dirty="0">
                <a:solidFill>
                  <a:srgbClr val="002060"/>
                </a:solidFill>
                <a:latin typeface="Monotype Corsiva" panose="03010101010201010101" pitchFamily="66" charset="0"/>
              </a:rPr>
              <a:t> у Казку.</a:t>
            </a:r>
          </a:p>
          <a:p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4866" t="372" r="18674" b="-372"/>
          <a:stretch/>
        </p:blipFill>
        <p:spPr>
          <a:xfrm>
            <a:off x="5225502" y="2325247"/>
            <a:ext cx="3918498" cy="343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28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4533363" y="2084833"/>
            <a:ext cx="4292883" cy="3504438"/>
          </a:xfrm>
        </p:spPr>
        <p:txBody>
          <a:bodyPr>
            <a:noAutofit/>
          </a:bodyPr>
          <a:lstStyle/>
          <a:p>
            <a:r>
              <a:rPr lang="uk-UA" sz="32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Згоріть</a:t>
            </a:r>
            <a:r>
              <a:rPr lang="uk-UA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 в житті — єдине щастя! І ми всі </a:t>
            </a:r>
            <a:r>
              <a:rPr lang="uk-UA" sz="32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горимо</a:t>
            </a:r>
            <a:r>
              <a:rPr lang="uk-UA" sz="3200" dirty="0">
                <a:solidFill>
                  <a:srgbClr val="002060"/>
                </a:solidFill>
                <a:latin typeface="Monotype Corsiva" panose="03010101010201010101" pitchFamily="66" charset="0"/>
              </a:rPr>
              <a:t>, як факели вогняні. Погляньте навкруги! Хіба не бачите, що стало вже ясніше, що ніч страшна боїться нас і гине. То наші душі і серця горять і ніч осяюють собою.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75" y="2537139"/>
            <a:ext cx="4100109" cy="319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76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8361" y="1212023"/>
            <a:ext cx="4334074" cy="4377248"/>
          </a:xfrm>
        </p:spPr>
        <p:txBody>
          <a:bodyPr>
            <a:noAutofit/>
          </a:bodyPr>
          <a:lstStyle/>
          <a:p>
            <a:r>
              <a:rPr lang="uk-UA" sz="2800" dirty="0">
                <a:solidFill>
                  <a:srgbClr val="002060"/>
                </a:solidFill>
                <a:latin typeface="Georgia" panose="02040502050405020303" pitchFamily="18" charset="0"/>
              </a:rPr>
              <a:t>Вони йдуть дуже довго, долаючи на своєму шляху безліч перешкод, та, коли втративши рівновагу духу та зневірившись на мить у своїх силах, ватажок падає, свавільна юрба закидає його камінням і повертає назад — у ліс, на болото — перед самою брамою сонячної Казки. </a:t>
            </a:r>
          </a:p>
        </p:txBody>
      </p:sp>
      <p:pic>
        <p:nvPicPr>
          <p:cNvPr id="2050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11" y="1212022"/>
            <a:ext cx="3586163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723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574435" y="1854558"/>
            <a:ext cx="5364613" cy="3734713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Учителю! Нам сказали, </a:t>
            </a:r>
            <a:r>
              <a:rPr lang="ru-RU" sz="28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що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8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ти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 з дороги </a:t>
            </a:r>
            <a:r>
              <a:rPr lang="ru-RU" sz="28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збився</a:t>
            </a:r>
            <a:r>
              <a:rPr lang="ru-RU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.</a:t>
            </a:r>
          </a:p>
          <a:p>
            <a:r>
              <a:rPr lang="uk-UA" sz="2800" dirty="0">
                <a:solidFill>
                  <a:srgbClr val="002060"/>
                </a:solidFill>
                <a:latin typeface="Georgia" panose="02040502050405020303" pitchFamily="18" charset="0"/>
              </a:rPr>
              <a:t>Кидають каміння, дрючки. Хтось з дівчат в юрбі голосно скрикує. На сцені робиться темно, юрба зникає, потім поволі яснішає. Він лежить і стогне.</a:t>
            </a:r>
          </a:p>
          <a:p>
            <a:r>
              <a:rPr lang="uk-UA" sz="28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Він: </a:t>
            </a:r>
            <a:r>
              <a:rPr lang="uk-UA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Розбили голову... Розбили голову... Я умираю... Я умираю...</a:t>
            </a:r>
          </a:p>
          <a:p>
            <a:r>
              <a:rPr lang="uk-UA" sz="2800" dirty="0"/>
              <a:t/>
            </a:r>
            <a:br>
              <a:rPr lang="uk-UA" sz="2800" dirty="0"/>
            </a:br>
            <a:endParaRPr lang="uk-UA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6322" t="17136"/>
          <a:stretch/>
        </p:blipFill>
        <p:spPr>
          <a:xfrm>
            <a:off x="146160" y="2084832"/>
            <a:ext cx="3281719" cy="364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57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76184" y="1777284"/>
            <a:ext cx="5850459" cy="3811985"/>
          </a:xfrm>
        </p:spPr>
        <p:txBody>
          <a:bodyPr>
            <a:noAutofit/>
          </a:bodyPr>
          <a:lstStyle/>
          <a:p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У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цю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мить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до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нього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підходить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Хлопчик,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мешканець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Казки.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Він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пояснює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герою,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що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Казка — не для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всіх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, а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тільки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для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обраних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Ті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хто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так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жорстоко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знущався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зі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свого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проводиря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, не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мають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надії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потрапити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туди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. Доки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людина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буде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залишатися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жорстокою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й темною,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доти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вона не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зможе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відшукати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шлях до </a:t>
            </a:r>
            <a:r>
              <a:rPr lang="ru-RU" sz="2700" dirty="0" err="1">
                <a:solidFill>
                  <a:srgbClr val="002060"/>
                </a:solidFill>
                <a:latin typeface="Georgia" panose="02040502050405020303" pitchFamily="18" charset="0"/>
              </a:rPr>
              <a:t>Країни</a:t>
            </a:r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 Казки. </a:t>
            </a:r>
            <a:endParaRPr lang="uk-UA" sz="27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59" b="97561" l="9598" r="89474">
                        <a14:backgroundMark x1="21981" y1="18902" x2="12693" y2="13720"/>
                        <a14:backgroundMark x1="27554" y1="18293" x2="16718" y2="13415"/>
                        <a14:backgroundMark x1="19505" y1="30488" x2="19505" y2="30488"/>
                        <a14:backgroundMark x1="92260" y1="6098" x2="92260" y2="6098"/>
                        <a14:backgroundMark x1="92260" y1="74390" x2="92260" y2="74390"/>
                        <a14:backgroundMark x1="74923" y1="42683" x2="77090" y2="40854"/>
                        <a14:backgroundMark x1="80495" y1="28354" x2="80495" y2="28354"/>
                        <a14:backgroundMark x1="85139" y1="13415" x2="85139" y2="13415"/>
                        <a14:backgroundMark x1="17647" y1="44207" x2="17647" y2="44207"/>
                        <a14:backgroundMark x1="14551" y1="48171" x2="14551" y2="48171"/>
                        <a14:backgroundMark x1="13622" y1="50610" x2="13622" y2="506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330" y="2420874"/>
            <a:ext cx="2828854" cy="28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86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039414" y="1070085"/>
            <a:ext cx="5970579" cy="538223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just"/>
            <a:r>
              <a:rPr lang="uk-UA" sz="2100" dirty="0"/>
              <a:t>Він. </a:t>
            </a:r>
            <a:r>
              <a:rPr lang="uk-UA" sz="2100" dirty="0">
                <a:solidFill>
                  <a:srgbClr val="002060"/>
                </a:solidFill>
                <a:latin typeface="Monotype Corsiva" panose="03010101010201010101" pitchFamily="66" charset="0"/>
              </a:rPr>
              <a:t>Тут Казка, кажеш ти?!</a:t>
            </a:r>
          </a:p>
          <a:p>
            <a:pPr algn="just"/>
            <a:r>
              <a:rPr lang="en-US" sz="2100" dirty="0">
                <a:latin typeface="Constantia" panose="02030602050306030303" pitchFamily="18" charset="0"/>
              </a:rPr>
              <a:t>X</a:t>
            </a:r>
            <a:r>
              <a:rPr lang="uk-UA" sz="2100" dirty="0" err="1">
                <a:latin typeface="Constantia" panose="02030602050306030303" pitchFamily="18" charset="0"/>
              </a:rPr>
              <a:t>лопчик</a:t>
            </a:r>
            <a:r>
              <a:rPr lang="uk-UA" sz="2100" dirty="0">
                <a:latin typeface="Constantia" panose="02030602050306030303" pitchFamily="18" charset="0"/>
              </a:rPr>
              <a:t>. </a:t>
            </a:r>
            <a:r>
              <a:rPr lang="uk-UA" sz="2100" dirty="0">
                <a:solidFill>
                  <a:srgbClr val="002060"/>
                </a:solidFill>
                <a:latin typeface="Monotype Corsiva" panose="03010101010201010101" pitchFamily="66" charset="0"/>
              </a:rPr>
              <a:t>За лісом зараз Казка.</a:t>
            </a:r>
          </a:p>
          <a:p>
            <a:pPr algn="just"/>
            <a:r>
              <a:rPr lang="uk-UA" sz="2100" dirty="0">
                <a:latin typeface="Constantia" panose="02030602050306030303" pitchFamily="18" charset="0"/>
              </a:rPr>
              <a:t>Він. </a:t>
            </a:r>
            <a:r>
              <a:rPr lang="uk-UA" sz="2100" dirty="0">
                <a:solidFill>
                  <a:srgbClr val="002060"/>
                </a:solidFill>
                <a:latin typeface="Monotype Corsiva" panose="03010101010201010101" pitchFamily="66" charset="0"/>
              </a:rPr>
              <a:t>Тут ліс кінчається.</a:t>
            </a:r>
          </a:p>
          <a:p>
            <a:pPr algn="just"/>
            <a:r>
              <a:rPr lang="en-US" sz="2100" dirty="0">
                <a:latin typeface="Constantia" panose="02030602050306030303" pitchFamily="18" charset="0"/>
              </a:rPr>
              <a:t>X</a:t>
            </a:r>
            <a:r>
              <a:rPr lang="uk-UA" sz="2100" dirty="0" err="1">
                <a:latin typeface="Constantia" panose="02030602050306030303" pitchFamily="18" charset="0"/>
              </a:rPr>
              <a:t>лопчик</a:t>
            </a:r>
            <a:r>
              <a:rPr lang="uk-UA" sz="2100" dirty="0">
                <a:solidFill>
                  <a:srgbClr val="002060"/>
                </a:solidFill>
                <a:latin typeface="Monotype Corsiva" panose="03010101010201010101" pitchFamily="66" charset="0"/>
              </a:rPr>
              <a:t>. Кінчається тут зараз.</a:t>
            </a:r>
          </a:p>
          <a:p>
            <a:pPr algn="just"/>
            <a:r>
              <a:rPr lang="uk-UA" sz="2100" dirty="0">
                <a:latin typeface="Constantia" panose="02030602050306030303" pitchFamily="18" charset="0"/>
              </a:rPr>
              <a:t>Він. </a:t>
            </a:r>
            <a:r>
              <a:rPr lang="uk-UA" sz="2100" dirty="0">
                <a:solidFill>
                  <a:srgbClr val="002060"/>
                </a:solidFill>
                <a:latin typeface="Monotype Corsiva" panose="03010101010201010101" pitchFamily="66" charset="0"/>
              </a:rPr>
              <a:t>За лісом — сонце?</a:t>
            </a:r>
          </a:p>
          <a:p>
            <a:pPr algn="just"/>
            <a:r>
              <a:rPr lang="en-US" sz="2100" dirty="0">
                <a:latin typeface="Constantia" panose="02030602050306030303" pitchFamily="18" charset="0"/>
              </a:rPr>
              <a:t>X</a:t>
            </a:r>
            <a:r>
              <a:rPr lang="uk-UA" sz="2100" dirty="0" err="1">
                <a:latin typeface="Constantia" panose="02030602050306030303" pitchFamily="18" charset="0"/>
              </a:rPr>
              <a:t>лопчик</a:t>
            </a:r>
            <a:r>
              <a:rPr lang="uk-UA" sz="2100" dirty="0">
                <a:latin typeface="Constantia" panose="02030602050306030303" pitchFamily="18" charset="0"/>
              </a:rPr>
              <a:t>. </a:t>
            </a:r>
            <a:r>
              <a:rPr lang="uk-UA" sz="2100" dirty="0">
                <a:solidFill>
                  <a:srgbClr val="002060"/>
                </a:solidFill>
                <a:latin typeface="Monotype Corsiva" panose="03010101010201010101" pitchFamily="66" charset="0"/>
              </a:rPr>
              <a:t>Сонце. У Казці завжди сонце.</a:t>
            </a:r>
          </a:p>
          <a:p>
            <a:pPr algn="just"/>
            <a:r>
              <a:rPr lang="uk-UA" sz="2100" dirty="0">
                <a:latin typeface="Constantia" panose="02030602050306030303" pitchFamily="18" charset="0"/>
              </a:rPr>
              <a:t>Він. </a:t>
            </a:r>
            <a:r>
              <a:rPr lang="uk-UA" sz="2100" dirty="0">
                <a:solidFill>
                  <a:srgbClr val="002060"/>
                </a:solidFill>
                <a:latin typeface="Monotype Corsiva" panose="03010101010201010101" pitchFamily="66" charset="0"/>
              </a:rPr>
              <a:t>Сонце!! Не вірю я, ти — привид!</a:t>
            </a:r>
          </a:p>
          <a:p>
            <a:pPr algn="just"/>
            <a:r>
              <a:rPr lang="en-US" sz="2100" dirty="0">
                <a:latin typeface="Constantia" panose="02030602050306030303" pitchFamily="18" charset="0"/>
              </a:rPr>
              <a:t>X</a:t>
            </a:r>
            <a:r>
              <a:rPr lang="uk-UA" sz="2100" dirty="0" err="1">
                <a:latin typeface="Constantia" panose="02030602050306030303" pitchFamily="18" charset="0"/>
              </a:rPr>
              <a:t>лопчик</a:t>
            </a:r>
            <a:r>
              <a:rPr lang="uk-UA" sz="2100" dirty="0">
                <a:latin typeface="Constantia" panose="02030602050306030303" pitchFamily="18" charset="0"/>
              </a:rPr>
              <a:t>. </a:t>
            </a:r>
            <a:r>
              <a:rPr lang="uk-UA" sz="2100" dirty="0">
                <a:solidFill>
                  <a:srgbClr val="002060"/>
                </a:solidFill>
                <a:latin typeface="Monotype Corsiva" panose="03010101010201010101" pitchFamily="66" charset="0"/>
              </a:rPr>
              <a:t>Ну, глянь: я гілку </a:t>
            </a:r>
            <a:r>
              <a:rPr lang="uk-UA" sz="21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відхилю</a:t>
            </a:r>
            <a:r>
              <a:rPr lang="uk-UA" sz="2100" dirty="0">
                <a:solidFill>
                  <a:srgbClr val="002060"/>
                </a:solidFill>
                <a:latin typeface="Monotype Corsiva" panose="03010101010201010101" pitchFamily="66" charset="0"/>
              </a:rPr>
              <a:t>, і ти дорогу вгледиш. Ти бачив браму Казки? У золоті вона горіла.</a:t>
            </a:r>
          </a:p>
          <a:p>
            <a:pPr algn="just"/>
            <a:r>
              <a:rPr lang="uk-UA" sz="2100" dirty="0">
                <a:latin typeface="Constantia" panose="02030602050306030303" pitchFamily="18" charset="0"/>
              </a:rPr>
              <a:t>Він. </a:t>
            </a:r>
            <a:r>
              <a:rPr lang="uk-UA" sz="2100" dirty="0">
                <a:solidFill>
                  <a:srgbClr val="002060"/>
                </a:solidFill>
                <a:latin typeface="Monotype Corsiva" panose="03010101010201010101" pitchFamily="66" charset="0"/>
              </a:rPr>
              <a:t>Так, я не помилився?! Так я їх добре в Казку вів? Ми швидко будемо у Казці!! </a:t>
            </a:r>
            <a:r>
              <a:rPr lang="uk-UA" sz="2100" i="1" dirty="0">
                <a:solidFill>
                  <a:srgbClr val="002060"/>
                </a:solidFill>
                <a:latin typeface="Monotype Corsiva" panose="03010101010201010101" pitchFamily="66" charset="0"/>
              </a:rPr>
              <a:t>(Гукає, але голос його ледве чути)</a:t>
            </a:r>
            <a:r>
              <a:rPr lang="uk-UA" sz="2100" dirty="0">
                <a:solidFill>
                  <a:srgbClr val="002060"/>
                </a:solidFill>
                <a:latin typeface="Monotype Corsiva" panose="03010101010201010101" pitchFamily="66" charset="0"/>
              </a:rPr>
              <a:t>. Люде! Люде! Брати мої! Я вас довів! Ще два-три кроки! Люде! Люде! Люде!..</a:t>
            </a:r>
          </a:p>
          <a:p>
            <a:endParaRPr lang="uk-UA" sz="1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53" y="2646952"/>
            <a:ext cx="2524330" cy="25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640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ÐÐ¾Ð²âÑÐ·Ð°Ð½Ðµ Ð·Ð¾Ð±ÑÐ°Ð¶ÐµÐ½Ð½Ñ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5100034" y="2073499"/>
            <a:ext cx="4043964" cy="1443671"/>
          </a:xfrm>
        </p:spPr>
        <p:txBody>
          <a:bodyPr>
            <a:noAutofit/>
          </a:bodyPr>
          <a:lstStyle/>
          <a:p>
            <a:r>
              <a:rPr lang="uk-UA" sz="3000" b="1" dirty="0">
                <a:solidFill>
                  <a:srgbClr val="002060"/>
                </a:solidFill>
              </a:rPr>
              <a:t>Історія написання</a:t>
            </a:r>
            <a:br>
              <a:rPr lang="uk-UA" sz="3000" b="1" dirty="0">
                <a:solidFill>
                  <a:srgbClr val="002060"/>
                </a:solidFill>
              </a:rPr>
            </a:br>
            <a:endParaRPr lang="uk-UA" sz="30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941" y="3848757"/>
            <a:ext cx="87674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У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творчому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доробку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Олександра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Олеся – 12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драматичних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творів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</a:p>
          <a:p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1814 року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виходить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збірка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О. Олеся «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Драматичні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етюди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»,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серед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яких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особливе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враження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справляє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етюл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« По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дорозі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в Казку»,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створений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1908 року. Про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його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популярність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свідчить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той факт,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що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твір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перевидавався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у 1910, 1914, 1921, 1934 роках.</a:t>
            </a:r>
            <a:endParaRPr lang="uk-UA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17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783" y="0"/>
            <a:ext cx="9144793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4173" y="3984497"/>
            <a:ext cx="7330965" cy="1604774"/>
          </a:xfrm>
        </p:spPr>
        <p:txBody>
          <a:bodyPr>
            <a:normAutofit lnSpcReduction="10000"/>
          </a:bodyPr>
          <a:lstStyle/>
          <a:p>
            <a:r>
              <a:rPr lang="ru-RU" sz="3000" dirty="0" err="1">
                <a:solidFill>
                  <a:srgbClr val="002060"/>
                </a:solidFill>
                <a:latin typeface="Georgia" panose="02040502050405020303" pitchFamily="18" charset="0"/>
              </a:rPr>
              <a:t>Отже</a:t>
            </a:r>
            <a:r>
              <a:rPr lang="ru-RU" sz="3000" dirty="0">
                <a:solidFill>
                  <a:srgbClr val="002060"/>
                </a:solidFill>
                <a:latin typeface="Georgia" panose="02040502050405020303" pitchFamily="18" charset="0"/>
              </a:rPr>
              <a:t>, герой </a:t>
            </a:r>
            <a:r>
              <a:rPr lang="ru-RU" sz="3000" dirty="0" err="1">
                <a:solidFill>
                  <a:srgbClr val="002060"/>
                </a:solidFill>
                <a:latin typeface="Georgia" panose="02040502050405020303" pitchFamily="18" charset="0"/>
              </a:rPr>
              <a:t>встигає</a:t>
            </a:r>
            <a:r>
              <a:rPr lang="ru-RU" sz="3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000" dirty="0" err="1">
                <a:solidFill>
                  <a:srgbClr val="002060"/>
                </a:solidFill>
                <a:latin typeface="Georgia" panose="02040502050405020303" pitchFamily="18" charset="0"/>
              </a:rPr>
              <a:t>довідатись</a:t>
            </a:r>
            <a:r>
              <a:rPr lang="ru-RU" sz="3000" dirty="0">
                <a:solidFill>
                  <a:srgbClr val="002060"/>
                </a:solidFill>
                <a:latin typeface="Georgia" panose="02040502050405020303" pitchFamily="18" charset="0"/>
              </a:rPr>
              <a:t> про </a:t>
            </a:r>
            <a:r>
              <a:rPr lang="ru-RU" sz="3000" dirty="0" err="1">
                <a:solidFill>
                  <a:srgbClr val="002060"/>
                </a:solidFill>
                <a:latin typeface="Georgia" panose="02040502050405020303" pitchFamily="18" charset="0"/>
              </a:rPr>
              <a:t>досяжність</a:t>
            </a:r>
            <a:r>
              <a:rPr lang="ru-RU" sz="3000" dirty="0">
                <a:solidFill>
                  <a:srgbClr val="002060"/>
                </a:solidFill>
                <a:latin typeface="Georgia" panose="02040502050405020303" pitchFamily="18" charset="0"/>
              </a:rPr>
              <a:t> мети, але </a:t>
            </a:r>
            <a:r>
              <a:rPr lang="ru-RU" sz="3000" dirty="0" err="1">
                <a:solidFill>
                  <a:srgbClr val="002060"/>
                </a:solidFill>
                <a:latin typeface="Georgia" panose="02040502050405020303" pitchFamily="18" charset="0"/>
              </a:rPr>
              <a:t>трагізм</a:t>
            </a:r>
            <a:r>
              <a:rPr lang="ru-RU" sz="3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000" dirty="0" err="1">
                <a:solidFill>
                  <a:srgbClr val="002060"/>
                </a:solidFill>
                <a:latin typeface="Georgia" panose="02040502050405020303" pitchFamily="18" charset="0"/>
              </a:rPr>
              <a:t>цієї</a:t>
            </a:r>
            <a:r>
              <a:rPr lang="ru-RU" sz="3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000" dirty="0" err="1">
                <a:solidFill>
                  <a:srgbClr val="002060"/>
                </a:solidFill>
                <a:latin typeface="Georgia" panose="02040502050405020303" pitchFamily="18" charset="0"/>
              </a:rPr>
              <a:t>заключної</a:t>
            </a:r>
            <a:r>
              <a:rPr lang="ru-RU" sz="3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000" dirty="0" err="1">
                <a:solidFill>
                  <a:srgbClr val="002060"/>
                </a:solidFill>
                <a:latin typeface="Georgia" panose="02040502050405020303" pitchFamily="18" charset="0"/>
              </a:rPr>
              <a:t>сцени</a:t>
            </a:r>
            <a:r>
              <a:rPr lang="ru-RU" sz="3000" dirty="0">
                <a:solidFill>
                  <a:srgbClr val="002060"/>
                </a:solidFill>
                <a:latin typeface="Georgia" panose="02040502050405020303" pitchFamily="18" charset="0"/>
              </a:rPr>
              <a:t> в тому, </a:t>
            </a:r>
            <a:r>
              <a:rPr lang="ru-RU" sz="3000" dirty="0" err="1">
                <a:solidFill>
                  <a:srgbClr val="002060"/>
                </a:solidFill>
                <a:latin typeface="Georgia" panose="02040502050405020303" pitchFamily="18" charset="0"/>
              </a:rPr>
              <a:t>що</a:t>
            </a:r>
            <a:r>
              <a:rPr lang="ru-RU" sz="3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000" dirty="0" err="1">
                <a:solidFill>
                  <a:srgbClr val="002060"/>
                </a:solidFill>
                <a:latin typeface="Georgia" panose="02040502050405020303" pitchFamily="18" charset="0"/>
              </a:rPr>
              <a:t>його</a:t>
            </a:r>
            <a:r>
              <a:rPr lang="ru-RU" sz="3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000" dirty="0" err="1">
                <a:solidFill>
                  <a:srgbClr val="002060"/>
                </a:solidFill>
                <a:latin typeface="Georgia" panose="02040502050405020303" pitchFamily="18" charset="0"/>
              </a:rPr>
              <a:t>слабкого</a:t>
            </a:r>
            <a:r>
              <a:rPr lang="ru-RU" sz="3000" dirty="0">
                <a:solidFill>
                  <a:srgbClr val="002060"/>
                </a:solidFill>
                <a:latin typeface="Georgia" panose="02040502050405020303" pitchFamily="18" charset="0"/>
              </a:rPr>
              <a:t> голосу </a:t>
            </a:r>
            <a:r>
              <a:rPr lang="ru-RU" sz="3000" dirty="0" err="1">
                <a:solidFill>
                  <a:srgbClr val="002060"/>
                </a:solidFill>
                <a:latin typeface="Georgia" panose="02040502050405020303" pitchFamily="18" charset="0"/>
              </a:rPr>
              <a:t>вже</a:t>
            </a:r>
            <a:r>
              <a:rPr lang="ru-RU" sz="3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000" dirty="0" err="1">
                <a:solidFill>
                  <a:srgbClr val="002060"/>
                </a:solidFill>
                <a:latin typeface="Georgia" panose="02040502050405020303" pitchFamily="18" charset="0"/>
              </a:rPr>
              <a:t>ніхто</a:t>
            </a:r>
            <a:r>
              <a:rPr lang="ru-RU" sz="3000" dirty="0">
                <a:solidFill>
                  <a:srgbClr val="002060"/>
                </a:solidFill>
                <a:latin typeface="Georgia" panose="02040502050405020303" pitchFamily="18" charset="0"/>
              </a:rPr>
              <a:t> не </a:t>
            </a:r>
            <a:r>
              <a:rPr lang="ru-RU" sz="3000" dirty="0" err="1">
                <a:solidFill>
                  <a:srgbClr val="002060"/>
                </a:solidFill>
                <a:latin typeface="Georgia" panose="02040502050405020303" pitchFamily="18" charset="0"/>
              </a:rPr>
              <a:t>чує</a:t>
            </a:r>
            <a:r>
              <a:rPr lang="ru-RU" sz="3000" dirty="0">
                <a:solidFill>
                  <a:srgbClr val="002060"/>
                </a:solidFill>
                <a:latin typeface="Georgia" panose="02040502050405020303" pitchFamily="18" charset="0"/>
              </a:rPr>
              <a:t>...</a:t>
            </a:r>
            <a:endParaRPr lang="uk-UA" sz="3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3074" name="Picture 2" descr="Ð ÐµÐ·ÑÐ»ÑÑÐ°Ñ Ð¿Ð¾ÑÑÐºÑ Ð·Ð¾Ð±ÑÐ°Ð¶ÐµÐ½Ñ Ð·Ð° Ð·Ð°Ð¿Ð¸ÑÐ¾Ð¼ &quot;Ð¾Ð»ÐµÐºÑÐ°Ð½Ð´Ñ Ð¾Ð»ÐµÑÑ Ð¿Ð¾ Ð´Ð¾ÑÐ¾Ð·Ñ Ð² ÐºÐ°Ð·ÐºÑ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9" b="41969"/>
          <a:stretch/>
        </p:blipFill>
        <p:spPr bwMode="auto">
          <a:xfrm>
            <a:off x="319252" y="2032096"/>
            <a:ext cx="8572500" cy="16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8652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901" y="635001"/>
            <a:ext cx="6490136" cy="1790699"/>
          </a:xfrm>
        </p:spPr>
        <p:txBody>
          <a:bodyPr>
            <a:normAutofit/>
          </a:bodyPr>
          <a:lstStyle/>
          <a:p>
            <a:r>
              <a:rPr lang="ru-RU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філософським</a:t>
            </a:r>
            <a:r>
              <a:rPr lang="ru-RU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оптимізм</a:t>
            </a:r>
            <a:r>
              <a:rPr lang="ru-RU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33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Фіналу</a:t>
            </a:r>
            <a:r>
              <a:rPr lang="ru-RU" sz="33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uk-UA" sz="33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1972" y="4257191"/>
            <a:ext cx="8615965" cy="2246640"/>
          </a:xfrm>
        </p:spPr>
        <p:txBody>
          <a:bodyPr>
            <a:normAutofit/>
          </a:bodyPr>
          <a:lstStyle/>
          <a:p>
            <a:endParaRPr lang="uk-UA" dirty="0" smtClean="0"/>
          </a:p>
          <a:p>
            <a:endParaRPr lang="uk-UA" sz="28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4500" y="2318198"/>
            <a:ext cx="86841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2400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uk-UA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Фінал, безумовно, трагічний, але чи можна його назвати  песимістичним?</a:t>
            </a:r>
          </a:p>
          <a:p>
            <a:endParaRPr lang="uk-UA" sz="24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uk-UA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Провідник </a:t>
            </a:r>
            <a:r>
              <a:rPr lang="uk-UA" sz="2400" dirty="0">
                <a:solidFill>
                  <a:srgbClr val="002060"/>
                </a:solidFill>
                <a:latin typeface="Georgia" panose="02040502050405020303" pitchFamily="18" charset="0"/>
              </a:rPr>
              <a:t>намагається переконати  інших: «Люде! Брати мої! </a:t>
            </a:r>
            <a:r>
              <a:rPr lang="uk-UA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Я </a:t>
            </a:r>
            <a:r>
              <a:rPr lang="uk-UA" sz="2400" dirty="0">
                <a:solidFill>
                  <a:srgbClr val="002060"/>
                </a:solidFill>
                <a:latin typeface="Georgia" panose="02040502050405020303" pitchFamily="18" charset="0"/>
              </a:rPr>
              <a:t>вас довів! Ще два-три кроки!» </a:t>
            </a:r>
          </a:p>
          <a:p>
            <a:r>
              <a:rPr lang="uk-UA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І хоч його уже </a:t>
            </a:r>
            <a:r>
              <a:rPr lang="uk-UA" sz="2400" dirty="0">
                <a:solidFill>
                  <a:srgbClr val="002060"/>
                </a:solidFill>
                <a:latin typeface="Georgia" panose="02040502050405020303" pitchFamily="18" charset="0"/>
              </a:rPr>
              <a:t>ніхто не </a:t>
            </a:r>
            <a:r>
              <a:rPr lang="uk-UA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чує, </a:t>
            </a:r>
            <a:r>
              <a:rPr lang="uk-UA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ф</a:t>
            </a:r>
            <a:r>
              <a:rPr lang="uk-UA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інал </a:t>
            </a:r>
            <a:r>
              <a:rPr lang="uk-UA" sz="2400" dirty="0">
                <a:solidFill>
                  <a:srgbClr val="002060"/>
                </a:solidFill>
                <a:latin typeface="Georgia" panose="02040502050405020303" pitchFamily="18" charset="0"/>
              </a:rPr>
              <a:t>вселяє віру, що хлопчик з квіткою щастя підхопить естафету Поета і пробудить їхнє сумління і приведе в Казку.</a:t>
            </a:r>
          </a:p>
        </p:txBody>
      </p:sp>
    </p:spTree>
    <p:extLst>
      <p:ext uri="{BB962C8B-B14F-4D97-AF65-F5344CB8AC3E}">
        <p14:creationId xmlns:p14="http://schemas.microsoft.com/office/powerpoint/2010/main" val="3311729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28789" y="3447538"/>
            <a:ext cx="4533363" cy="2618411"/>
          </a:xfrm>
        </p:spPr>
        <p:txBody>
          <a:bodyPr>
            <a:normAutofit/>
          </a:bodyPr>
          <a:lstStyle/>
          <a:p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«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Хто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 в Казку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йшов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хоча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вві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сні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солодкім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, той в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ліс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 уже не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вернеться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ніколи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!.. Для того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ліс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труною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, пеклом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здасться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Немов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 орел,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прикутий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 до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землі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, той буде в небо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рватись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доти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, аж доки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серце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 не </a:t>
            </a:r>
            <a:r>
              <a:rPr lang="ru-RU" sz="26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порве</a:t>
            </a:r>
            <a:r>
              <a:rPr lang="ru-RU" sz="2600" dirty="0">
                <a:solidFill>
                  <a:srgbClr val="002060"/>
                </a:solidFill>
                <a:latin typeface="Monotype Corsiva" panose="03010101010201010101" pitchFamily="66" charset="0"/>
              </a:rPr>
              <a:t>».</a:t>
            </a:r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8789" y="283335"/>
            <a:ext cx="4533363" cy="28623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Чи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вдасться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комусь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хто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пішов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назад у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темряву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, бодай одним оком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побачити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Казку</a:t>
            </a:r>
            <a:r>
              <a:rPr lang="ru-RU" sz="36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?</a:t>
            </a:r>
            <a:endParaRPr lang="uk-UA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152" y="1476692"/>
            <a:ext cx="4357277" cy="43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99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4000" y="594072"/>
            <a:ext cx="5684981" cy="1018828"/>
          </a:xfrm>
        </p:spPr>
        <p:txBody>
          <a:bodyPr>
            <a:normAutofit/>
          </a:bodyPr>
          <a:lstStyle/>
          <a:p>
            <a:r>
              <a:rPr lang="uk-UA" sz="3000" b="1" dirty="0" smtClean="0">
                <a:solidFill>
                  <a:srgbClr val="002060"/>
                </a:solidFill>
              </a:rPr>
              <a:t>Проблематика драми</a:t>
            </a:r>
            <a:endParaRPr lang="uk-UA" sz="30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8097" y="1956895"/>
            <a:ext cx="711777" cy="363237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2125014" y="1402172"/>
            <a:ext cx="653025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000" dirty="0">
                <a:solidFill>
                  <a:srgbClr val="002060"/>
                </a:solidFill>
                <a:latin typeface="Georgia" panose="02040502050405020303" pitchFamily="18" charset="0"/>
              </a:rPr>
              <a:t>- взаємини лідера і маси, натовпу і героя;</a:t>
            </a:r>
          </a:p>
          <a:p>
            <a:r>
              <a:rPr lang="uk-UA" sz="3000" dirty="0">
                <a:solidFill>
                  <a:srgbClr val="002060"/>
                </a:solidFill>
                <a:latin typeface="Georgia" panose="02040502050405020303" pitchFamily="18" charset="0"/>
              </a:rPr>
              <a:t>-    матеріальне і духовне;</a:t>
            </a:r>
          </a:p>
          <a:p>
            <a:pPr marL="428625" indent="-428625">
              <a:buFontTx/>
              <a:buChar char="-"/>
            </a:pPr>
            <a:r>
              <a:rPr lang="uk-UA" sz="3000" dirty="0">
                <a:solidFill>
                  <a:srgbClr val="002060"/>
                </a:solidFill>
                <a:latin typeface="Georgia" panose="02040502050405020303" pitchFamily="18" charset="0"/>
              </a:rPr>
              <a:t>моральність і аморальність;</a:t>
            </a:r>
          </a:p>
          <a:p>
            <a:pPr marL="428625" indent="-428625">
              <a:buFontTx/>
              <a:buChar char="-"/>
            </a:pPr>
            <a:r>
              <a:rPr lang="uk-UA" sz="3000" dirty="0">
                <a:solidFill>
                  <a:srgbClr val="002060"/>
                </a:solidFill>
                <a:latin typeface="Georgia" panose="02040502050405020303" pitchFamily="18" charset="0"/>
              </a:rPr>
              <a:t>мрія і реальність;</a:t>
            </a:r>
          </a:p>
          <a:p>
            <a:pPr marL="428625" indent="-428625">
              <a:buFontTx/>
              <a:buChar char="-"/>
            </a:pPr>
            <a:r>
              <a:rPr lang="uk-UA" sz="3000" dirty="0">
                <a:solidFill>
                  <a:srgbClr val="002060"/>
                </a:solidFill>
                <a:latin typeface="Georgia" panose="02040502050405020303" pitchFamily="18" charset="0"/>
              </a:rPr>
              <a:t>шляхи досягнення мети</a:t>
            </a:r>
            <a:r>
              <a:rPr lang="uk-UA" sz="3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pPr marL="428625" indent="-428625">
              <a:buFontTx/>
              <a:buChar char="-"/>
            </a:pPr>
            <a:endParaRPr lang="uk-UA" sz="3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Драма « По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дорозі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в Казку»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присвячена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завжди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актуальній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проблемі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вождя і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народу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Поступ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, мета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завжди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досягається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сміливістю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одиниць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, а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нерідко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і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жертовною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смертю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  <a:endParaRPr lang="uk-UA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603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7900" y="1066800"/>
            <a:ext cx="6809388" cy="1224815"/>
          </a:xfrm>
        </p:spPr>
        <p:txBody>
          <a:bodyPr>
            <a:normAutofit/>
          </a:bodyPr>
          <a:lstStyle/>
          <a:p>
            <a:r>
              <a:rPr lang="uk-UA" sz="3300" b="1" dirty="0">
                <a:solidFill>
                  <a:srgbClr val="002060"/>
                </a:solidFill>
                <a:latin typeface="+mn-lt"/>
              </a:rPr>
              <a:t>Проблемні  питання: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076" y="3896053"/>
            <a:ext cx="8501555" cy="1693217"/>
          </a:xfrm>
        </p:spPr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1300" y="2641600"/>
            <a:ext cx="88159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dirty="0">
                <a:solidFill>
                  <a:srgbClr val="002060"/>
                </a:solidFill>
                <a:latin typeface="Georgia" panose="02040502050405020303" pitchFamily="18" charset="0"/>
              </a:rPr>
              <a:t>1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Що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краще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: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існувати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у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відносній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безпеці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тюрми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чи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з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ризиком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для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життя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прагнути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невідомої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кращої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долі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?</a:t>
            </a:r>
          </a:p>
          <a:p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2.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Чи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не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завеликою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є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ціна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, яку люди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сплачують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за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досягнення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600" dirty="0" err="1">
                <a:solidFill>
                  <a:srgbClr val="002060"/>
                </a:solidFill>
                <a:latin typeface="Georgia" panose="02040502050405020303" pitchFamily="18" charset="0"/>
              </a:rPr>
              <a:t>ідеалів</a:t>
            </a:r>
            <a:r>
              <a:rPr lang="ru-RU" sz="3600" dirty="0">
                <a:solidFill>
                  <a:srgbClr val="002060"/>
                </a:solidFill>
                <a:latin typeface="Georgia" panose="02040502050405020303" pitchFamily="18" charset="0"/>
              </a:rPr>
              <a:t>? </a:t>
            </a:r>
            <a:endParaRPr lang="uk-UA" sz="36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00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4158" y="1558636"/>
            <a:ext cx="6374823" cy="862238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chemeClr val="accent5">
                    <a:lumMod val="50000"/>
                  </a:schemeClr>
                </a:solidFill>
              </a:rPr>
              <a:t>Запитання для </a:t>
            </a:r>
            <a:r>
              <a:rPr lang="uk-UA" sz="3200" b="1" dirty="0" smtClean="0">
                <a:solidFill>
                  <a:schemeClr val="accent5">
                    <a:lumMod val="50000"/>
                  </a:schemeClr>
                </a:solidFill>
              </a:rPr>
              <a:t>роздумів</a:t>
            </a:r>
            <a:endParaRPr lang="uk-UA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8097" y="1956895"/>
            <a:ext cx="711777" cy="3632375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0761" y="2975020"/>
            <a:ext cx="82776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Чому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 у </a:t>
            </a: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творі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 не </a:t>
            </a: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вказано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4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час і </a:t>
            </a: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місце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подій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, а </a:t>
            </a: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одяг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 людей не </a:t>
            </a: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має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національних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4000" dirty="0" err="1">
                <a:solidFill>
                  <a:srgbClr val="002060"/>
                </a:solidFill>
                <a:latin typeface="Georgia" panose="02040502050405020303" pitchFamily="18" charset="0"/>
              </a:rPr>
              <a:t>особливостей</a:t>
            </a:r>
            <a:r>
              <a:rPr lang="ru-RU" sz="4000" dirty="0">
                <a:solidFill>
                  <a:srgbClr val="002060"/>
                </a:solidFill>
                <a:latin typeface="Georgia" panose="02040502050405020303" pitchFamily="18" charset="0"/>
              </a:rPr>
              <a:t>?</a:t>
            </a:r>
            <a:endParaRPr lang="uk-UA" sz="4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01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ÐÐ¾Ð²âÑÐ·Ð°Ð½Ðµ Ð·Ð¾Ð±ÑÐ°Ð¶ÐµÐ½Ð½Ñ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9"/>
          <a:stretch/>
        </p:blipFill>
        <p:spPr bwMode="auto">
          <a:xfrm>
            <a:off x="-1260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3837903" y="2125015"/>
            <a:ext cx="5306094" cy="1558344"/>
          </a:xfrm>
        </p:spPr>
        <p:txBody>
          <a:bodyPr>
            <a:noAutofit/>
          </a:bodyPr>
          <a:lstStyle/>
          <a:p>
            <a:r>
              <a:rPr lang="uk-UA" sz="3000" b="1" dirty="0" smtClean="0">
                <a:solidFill>
                  <a:srgbClr val="002060"/>
                </a:solidFill>
              </a:rPr>
              <a:t>                    </a:t>
            </a:r>
            <a:r>
              <a:rPr lang="uk-UA" sz="4000" b="1" dirty="0" smtClean="0">
                <a:solidFill>
                  <a:srgbClr val="002060"/>
                </a:solidFill>
              </a:rPr>
              <a:t>Рефлексія</a:t>
            </a:r>
            <a:r>
              <a:rPr lang="uk-UA" sz="4000" b="1" dirty="0">
                <a:solidFill>
                  <a:srgbClr val="002060"/>
                </a:solidFill>
              </a:rPr>
              <a:t/>
            </a:r>
            <a:br>
              <a:rPr lang="uk-UA" sz="4000" b="1" dirty="0">
                <a:solidFill>
                  <a:srgbClr val="002060"/>
                </a:solidFill>
              </a:rPr>
            </a:br>
            <a:endParaRPr lang="uk-UA" sz="40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8941" y="3848757"/>
            <a:ext cx="87674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endParaRPr lang="uk-UA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5003" y="3245476"/>
            <a:ext cx="8242479" cy="35394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Я </a:t>
            </a:r>
            <a:r>
              <a:rPr lang="ru-RU" sz="2800" dirty="0" err="1">
                <a:solidFill>
                  <a:srgbClr val="002060"/>
                </a:solidFill>
              </a:rPr>
              <a:t>вважаю</a:t>
            </a:r>
            <a:r>
              <a:rPr lang="ru-RU" sz="2800" dirty="0">
                <a:solidFill>
                  <a:srgbClr val="002060"/>
                </a:solidFill>
              </a:rPr>
              <a:t>, </a:t>
            </a:r>
            <a:r>
              <a:rPr lang="ru-RU" sz="2800" dirty="0" err="1">
                <a:solidFill>
                  <a:srgbClr val="002060"/>
                </a:solidFill>
              </a:rPr>
              <a:t>що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проблеми</a:t>
            </a:r>
            <a:r>
              <a:rPr lang="ru-RU" sz="2800" dirty="0">
                <a:solidFill>
                  <a:srgbClr val="002060"/>
                </a:solidFill>
              </a:rPr>
              <a:t>, </a:t>
            </a:r>
            <a:r>
              <a:rPr lang="ru-RU" sz="2800" dirty="0" err="1">
                <a:solidFill>
                  <a:srgbClr val="002060"/>
                </a:solidFill>
              </a:rPr>
              <a:t>порушені</a:t>
            </a:r>
            <a:r>
              <a:rPr lang="ru-RU" sz="2800" dirty="0">
                <a:solidFill>
                  <a:srgbClr val="002060"/>
                </a:solidFill>
              </a:rPr>
              <a:t> в </a:t>
            </a:r>
            <a:r>
              <a:rPr lang="ru-RU" sz="2800" dirty="0" err="1">
                <a:solidFill>
                  <a:srgbClr val="002060"/>
                </a:solidFill>
              </a:rPr>
              <a:t>драмі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endParaRPr lang="ru-RU" sz="2800" dirty="0" smtClean="0">
              <a:solidFill>
                <a:srgbClr val="002060"/>
              </a:solidFill>
            </a:endParaRPr>
          </a:p>
          <a:p>
            <a:r>
              <a:rPr lang="ru-RU" sz="2800" dirty="0" smtClean="0">
                <a:solidFill>
                  <a:srgbClr val="002060"/>
                </a:solidFill>
              </a:rPr>
              <a:t>«</a:t>
            </a:r>
            <a:r>
              <a:rPr lang="ru-RU" sz="2800" dirty="0">
                <a:solidFill>
                  <a:srgbClr val="002060"/>
                </a:solidFill>
              </a:rPr>
              <a:t>По </a:t>
            </a:r>
            <a:r>
              <a:rPr lang="ru-RU" sz="2800" dirty="0" err="1">
                <a:solidFill>
                  <a:srgbClr val="002060"/>
                </a:solidFill>
              </a:rPr>
              <a:t>дорозі</a:t>
            </a:r>
            <a:r>
              <a:rPr lang="ru-RU" sz="2800" dirty="0">
                <a:solidFill>
                  <a:srgbClr val="002060"/>
                </a:solidFill>
              </a:rPr>
              <a:t> в Казку», </a:t>
            </a:r>
            <a:r>
              <a:rPr lang="ru-RU" sz="2800" dirty="0" err="1">
                <a:solidFill>
                  <a:srgbClr val="002060"/>
                </a:solidFill>
              </a:rPr>
              <a:t>актуальні</a:t>
            </a:r>
            <a:r>
              <a:rPr lang="ru-RU" sz="2800" dirty="0">
                <a:solidFill>
                  <a:srgbClr val="002060"/>
                </a:solidFill>
              </a:rPr>
              <a:t> (не </a:t>
            </a:r>
            <a:r>
              <a:rPr lang="ru-RU" sz="2800" dirty="0" err="1">
                <a:solidFill>
                  <a:srgbClr val="002060"/>
                </a:solidFill>
              </a:rPr>
              <a:t>актуальні</a:t>
            </a:r>
            <a:r>
              <a:rPr lang="ru-RU" sz="2800" dirty="0">
                <a:solidFill>
                  <a:srgbClr val="002060"/>
                </a:solidFill>
              </a:rPr>
              <a:t>) </a:t>
            </a:r>
            <a:r>
              <a:rPr lang="ru-RU" sz="2800" dirty="0" err="1">
                <a:solidFill>
                  <a:srgbClr val="002060"/>
                </a:solidFill>
              </a:rPr>
              <a:t>сьогодні</a:t>
            </a:r>
            <a:r>
              <a:rPr lang="ru-RU" sz="2800" dirty="0">
                <a:solidFill>
                  <a:srgbClr val="002060"/>
                </a:solidFill>
              </a:rPr>
              <a:t>, тому </a:t>
            </a:r>
            <a:r>
              <a:rPr lang="ru-RU" sz="2800" dirty="0" err="1">
                <a:solidFill>
                  <a:srgbClr val="002060"/>
                </a:solidFill>
              </a:rPr>
              <a:t>що</a:t>
            </a:r>
            <a:r>
              <a:rPr lang="ru-RU" sz="2800" dirty="0" smtClean="0">
                <a:solidFill>
                  <a:srgbClr val="002060"/>
                </a:solidFill>
              </a:rPr>
              <a:t>…</a:t>
            </a:r>
          </a:p>
          <a:p>
            <a:endParaRPr lang="ru-RU" sz="2800" dirty="0">
              <a:solidFill>
                <a:srgbClr val="002060"/>
              </a:solidFill>
            </a:endParaRPr>
          </a:p>
          <a:p>
            <a:r>
              <a:rPr lang="ru-RU" sz="2800" dirty="0" err="1">
                <a:solidFill>
                  <a:srgbClr val="002060"/>
                </a:solidFill>
              </a:rPr>
              <a:t>Щоб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досягти</a:t>
            </a:r>
            <a:r>
              <a:rPr lang="ru-RU" sz="2800" dirty="0">
                <a:solidFill>
                  <a:srgbClr val="002060"/>
                </a:solidFill>
              </a:rPr>
              <a:t> мети, </a:t>
            </a:r>
            <a:r>
              <a:rPr lang="ru-RU" sz="2800" dirty="0" err="1">
                <a:solidFill>
                  <a:srgbClr val="002060"/>
                </a:solidFill>
              </a:rPr>
              <a:t>слід</a:t>
            </a:r>
            <a:r>
              <a:rPr lang="ru-RU" sz="2800" dirty="0" smtClean="0">
                <a:solidFill>
                  <a:srgbClr val="002060"/>
                </a:solidFill>
              </a:rPr>
              <a:t>…</a:t>
            </a:r>
          </a:p>
          <a:p>
            <a:endParaRPr lang="ru-RU" sz="2800" dirty="0">
              <a:solidFill>
                <a:srgbClr val="002060"/>
              </a:solidFill>
            </a:endParaRPr>
          </a:p>
          <a:p>
            <a:r>
              <a:rPr lang="ru-RU" sz="2800" dirty="0" err="1">
                <a:solidFill>
                  <a:srgbClr val="002060"/>
                </a:solidFill>
              </a:rPr>
              <a:t>Кожна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людина</a:t>
            </a:r>
            <a:r>
              <a:rPr lang="ru-RU" sz="2800" dirty="0">
                <a:solidFill>
                  <a:srgbClr val="002060"/>
                </a:solidFill>
              </a:rPr>
              <a:t> повинна (не повинна) </a:t>
            </a:r>
            <a:r>
              <a:rPr lang="ru-RU" sz="2800" dirty="0" err="1">
                <a:solidFill>
                  <a:srgbClr val="002060"/>
                </a:solidFill>
              </a:rPr>
              <a:t>виховувати</a:t>
            </a:r>
            <a:r>
              <a:rPr lang="ru-RU" sz="2800" dirty="0">
                <a:solidFill>
                  <a:srgbClr val="002060"/>
                </a:solidFill>
              </a:rPr>
              <a:t> в </a:t>
            </a:r>
            <a:r>
              <a:rPr lang="ru-RU" sz="2800" dirty="0" err="1">
                <a:solidFill>
                  <a:srgbClr val="002060"/>
                </a:solidFill>
              </a:rPr>
              <a:t>собі</a:t>
            </a:r>
            <a:r>
              <a:rPr lang="ru-RU" sz="2800" dirty="0">
                <a:solidFill>
                  <a:srgbClr val="002060"/>
                </a:solidFill>
              </a:rPr>
              <a:t> </a:t>
            </a:r>
            <a:r>
              <a:rPr lang="ru-RU" sz="2800" dirty="0" err="1">
                <a:solidFill>
                  <a:srgbClr val="002060"/>
                </a:solidFill>
              </a:rPr>
              <a:t>лідера</a:t>
            </a:r>
            <a:r>
              <a:rPr lang="ru-RU" sz="2800" dirty="0">
                <a:solidFill>
                  <a:srgbClr val="00206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3553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ÐÐ¾Ð²âÑÐ·Ð°Ð½Ðµ Ð·Ð¾Ð±ÑÐ°Ð¶ÐµÐ½Ð½Ñ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9"/>
          <a:stretch/>
        </p:blipFill>
        <p:spPr bwMode="auto">
          <a:xfrm>
            <a:off x="0" y="0"/>
            <a:ext cx="9144000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210614" y="1944710"/>
            <a:ext cx="7933384" cy="4339819"/>
          </a:xfrm>
        </p:spPr>
        <p:txBody>
          <a:bodyPr>
            <a:noAutofit/>
          </a:bodyPr>
          <a:lstStyle/>
          <a:p>
            <a: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/>
            </a:r>
            <a:br>
              <a:rPr lang="uk-UA" sz="2400" dirty="0">
                <a:solidFill>
                  <a:srgbClr val="002060"/>
                </a:solidFill>
                <a:latin typeface="Monotype Corsiva" panose="03010101010201010101" pitchFamily="66" charset="0"/>
              </a:rPr>
            </a:br>
            <a:endParaRPr lang="uk-UA" sz="2400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8506" y="476518"/>
            <a:ext cx="5795493" cy="1292662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ru-RU" sz="4000" dirty="0" smtClean="0"/>
              <a:t>  </a:t>
            </a:r>
            <a:r>
              <a:rPr lang="ru-RU" sz="4000" dirty="0" smtClean="0">
                <a:solidFill>
                  <a:srgbClr val="002060"/>
                </a:solidFill>
              </a:rPr>
              <a:t>„</a:t>
            </a:r>
            <a:r>
              <a:rPr lang="ru-RU" sz="4000" dirty="0">
                <a:solidFill>
                  <a:srgbClr val="002060"/>
                </a:solidFill>
              </a:rPr>
              <a:t>Поет – </a:t>
            </a:r>
            <a:r>
              <a:rPr lang="ru-RU" sz="4000" dirty="0" err="1">
                <a:solidFill>
                  <a:srgbClr val="002060"/>
                </a:solidFill>
              </a:rPr>
              <a:t>завжди</a:t>
            </a:r>
            <a:r>
              <a:rPr lang="ru-RU" sz="4000" dirty="0">
                <a:solidFill>
                  <a:srgbClr val="002060"/>
                </a:solidFill>
              </a:rPr>
              <a:t> </a:t>
            </a:r>
            <a:r>
              <a:rPr lang="ru-RU" sz="4000" dirty="0" err="1">
                <a:solidFill>
                  <a:srgbClr val="002060"/>
                </a:solidFill>
              </a:rPr>
              <a:t>казкар</a:t>
            </a:r>
            <a:r>
              <a:rPr lang="ru-RU" sz="4000" dirty="0">
                <a:solidFill>
                  <a:srgbClr val="002060"/>
                </a:solidFill>
              </a:rPr>
              <a:t>”.</a:t>
            </a:r>
          </a:p>
          <a:p>
            <a:r>
              <a:rPr lang="ru-RU" dirty="0">
                <a:solidFill>
                  <a:srgbClr val="002060"/>
                </a:solidFill>
              </a:rPr>
              <a:t>                    </a:t>
            </a:r>
            <a:r>
              <a:rPr lang="ru-RU" dirty="0" smtClean="0">
                <a:solidFill>
                  <a:srgbClr val="002060"/>
                </a:solidFill>
              </a:rPr>
              <a:t>                                                                                                         </a:t>
            </a:r>
          </a:p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                                                              </a:t>
            </a:r>
            <a:r>
              <a:rPr lang="ru-RU" sz="2000" dirty="0" smtClean="0">
                <a:solidFill>
                  <a:srgbClr val="002060"/>
                </a:solidFill>
              </a:rPr>
              <a:t>Максим </a:t>
            </a:r>
            <a:r>
              <a:rPr lang="ru-RU" sz="2000" dirty="0" err="1">
                <a:solidFill>
                  <a:srgbClr val="002060"/>
                </a:solidFill>
              </a:rPr>
              <a:t>Рильський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9550" y="1944711"/>
            <a:ext cx="8384146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Вічна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казка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Країна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Казки, Земля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Обітована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з’являлися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мит­цям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, коли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передчуття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невідворотного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майбутнього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охоплювало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су­спільство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103031" y="3372822"/>
            <a:ext cx="904096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Лексема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«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казка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» є активною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і в словнику О. Олеся, 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     </a:t>
            </a:r>
            <a:r>
              <a:rPr lang="ru-RU" sz="24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який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</a:t>
            </a:r>
            <a:r>
              <a:rPr lang="ru-RU" sz="24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декларував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: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           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Я в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казку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дивную свою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Усю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фантазію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ввіллю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endParaRPr lang="ru-RU" sz="24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Зроблю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усе живим,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чудовим</a:t>
            </a:r>
            <a:endParaRPr lang="ru-RU" sz="24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       </a:t>
            </a:r>
            <a:r>
              <a:rPr lang="ru-RU" sz="2400" dirty="0" err="1" smtClean="0">
                <a:solidFill>
                  <a:srgbClr val="002060"/>
                </a:solidFill>
                <a:latin typeface="Monotype Corsiva" panose="03010101010201010101" pitchFamily="66" charset="0"/>
              </a:rPr>
              <a:t>Таємності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розкоші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повним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,—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                                                              </a:t>
            </a:r>
            <a:r>
              <a:rPr lang="ru-RU" sz="2400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І 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в 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казці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 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дійсність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Monotype Corsiva" panose="03010101010201010101" pitchFamily="66" charset="0"/>
              </a:rPr>
              <a:t>відіб'ю</a:t>
            </a:r>
            <a:r>
              <a:rPr lang="ru-RU" sz="2400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  <a:endParaRPr lang="ru-RU" sz="2400" dirty="0" smtClean="0">
              <a:solidFill>
                <a:srgbClr val="002060"/>
              </a:solidFill>
              <a:latin typeface="Monotype Corsiva" panose="03010101010201010101" pitchFamily="66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 По </a:t>
            </a:r>
            <a:r>
              <a:rPr lang="ru-RU" sz="2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дорозі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в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К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азку» - </a:t>
            </a:r>
            <a:r>
              <a:rPr lang="ru-RU" sz="2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це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драма </a:t>
            </a:r>
            <a:r>
              <a:rPr lang="ru-RU" sz="2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життя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драма </a:t>
            </a:r>
            <a:r>
              <a:rPr lang="ru-RU" sz="2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людства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у </a:t>
            </a:r>
            <a:r>
              <a:rPr lang="ru-RU" sz="2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якій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відбита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дійсність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яка </a:t>
            </a:r>
            <a:r>
              <a:rPr lang="ru-RU" sz="2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була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, є і , на жаль, буде актуальна </a:t>
            </a:r>
            <a:r>
              <a:rPr lang="ru-RU" sz="2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ще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не для одного </a:t>
            </a:r>
            <a:r>
              <a:rPr lang="ru-RU" sz="2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покоління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людей </a:t>
            </a:r>
            <a:r>
              <a:rPr lang="ru-RU" sz="2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планети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.</a:t>
            </a: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60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ÐÐ¾Ð²âÑÐ·Ð°Ð½Ðµ Ð·Ð¾Ð±ÑÐ°Ð¶ÐµÐ½Ð½Ñ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9"/>
          <a:stretch/>
        </p:blipFill>
        <p:spPr bwMode="auto">
          <a:xfrm>
            <a:off x="0" y="-19499"/>
            <a:ext cx="9144000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0006" y="1081826"/>
            <a:ext cx="7585656" cy="237212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uk-UA" sz="3000" b="1" dirty="0">
                <a:solidFill>
                  <a:srgbClr val="002060"/>
                </a:solidFill>
                <a:latin typeface="Constantia" panose="02030602050306030303" pitchFamily="18" charset="0"/>
              </a:rPr>
              <a:t>Тема: </a:t>
            </a:r>
            <a:r>
              <a:rPr lang="uk-UA" sz="2000" dirty="0">
                <a:solidFill>
                  <a:srgbClr val="002060"/>
                </a:solidFill>
                <a:latin typeface="Georgia" panose="02040502050405020303" pitchFamily="18" charset="0"/>
              </a:rPr>
              <a:t>зображення вбогого і жалюгідного життя людей, що заблукали у темному лісі; похід людей крізь хащі лісу до мрії під керівництвом лідера.</a:t>
            </a:r>
            <a:br>
              <a:rPr lang="uk-UA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uk-UA" sz="2000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uk-UA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uk-UA" sz="2000" dirty="0">
                <a:solidFill>
                  <a:srgbClr val="002060"/>
                </a:solidFill>
                <a:latin typeface="Georgia" panose="02040502050405020303" pitchFamily="18" charset="0"/>
              </a:rPr>
              <a:t>Трагічне протистояння непересічної особистості, героя-одинака й сірої, байдужої чи й озлобленої маси </a:t>
            </a:r>
            <a:br>
              <a:rPr lang="uk-UA" sz="20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uk-UA" sz="2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450" t="-10872" r="11986" b="24722"/>
          <a:stretch/>
        </p:blipFill>
        <p:spPr>
          <a:xfrm>
            <a:off x="2184533" y="3041827"/>
            <a:ext cx="4774933" cy="340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9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4670" y="1674254"/>
            <a:ext cx="4939331" cy="345154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err="1">
                <a:solidFill>
                  <a:srgbClr val="002060"/>
                </a:solidFill>
              </a:rPr>
              <a:t>Ідея</a:t>
            </a:r>
            <a:r>
              <a:rPr lang="ru-RU" sz="2800" dirty="0">
                <a:solidFill>
                  <a:srgbClr val="002060"/>
                </a:solidFill>
              </a:rPr>
              <a:t>: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заклик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народу не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зневіритись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 </a:t>
            </a:r>
            <a:r>
              <a:rPr lang="ru-RU" sz="24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перемозі,відстоювати</a:t>
            </a:r>
            <a:r>
              <a:rPr lang="ru-RU" sz="24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ідеали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свободи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боротися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за людей і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жити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в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ім`я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волі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рідного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народу</a:t>
            </a:r>
            <a:endParaRPr lang="uk-UA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1076" y="3896053"/>
            <a:ext cx="8501555" cy="1693217"/>
          </a:xfrm>
        </p:spPr>
        <p:txBody>
          <a:bodyPr/>
          <a:lstStyle/>
          <a:p>
            <a:endParaRPr lang="uk-UA" dirty="0" smtClean="0"/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7" y="1421303"/>
            <a:ext cx="4184963" cy="404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865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139" y="1893194"/>
            <a:ext cx="2558552" cy="36960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9973" y="4203480"/>
            <a:ext cx="6308177" cy="1385789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93194"/>
            <a:ext cx="6576775" cy="3696075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uk-UA" sz="2800" dirty="0">
                <a:solidFill>
                  <a:srgbClr val="002060"/>
                </a:solidFill>
                <a:latin typeface="Georgia" panose="02040502050405020303" pitchFamily="18" charset="0"/>
              </a:rPr>
              <a:t>Сюжет драматичного етюду Олександра Олеся «По дорозі в Казку» не новий; він зіставний із фабульною основою поеми «Мойсей» І. Франка, з «Легендою про Данко» М. Горького, «Сліпцями» Моріса Метерлінка, але водночас це цілком оригінальний і самобутній твір</a:t>
            </a:r>
            <a:r>
              <a:rPr lang="uk-UA" sz="2800" dirty="0">
                <a:solidFill>
                  <a:srgbClr val="002060"/>
                </a:solidFill>
                <a:latin typeface="Monotype Corsiva" panose="03010101010201010101" pitchFamily="66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3759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5517572" y="1979468"/>
            <a:ext cx="3626426" cy="529937"/>
          </a:xfrm>
        </p:spPr>
        <p:txBody>
          <a:bodyPr>
            <a:noAutofit/>
          </a:bodyPr>
          <a:lstStyle/>
          <a:p>
            <a:r>
              <a:rPr lang="uk-UA" sz="3000" b="1" dirty="0">
                <a:solidFill>
                  <a:srgbClr val="002060"/>
                </a:solidFill>
                <a:latin typeface="+mn-lt"/>
              </a:rPr>
              <a:t>Паспорт твору</a:t>
            </a:r>
          </a:p>
        </p:txBody>
      </p:sp>
      <p:pic>
        <p:nvPicPr>
          <p:cNvPr id="2056" name="Picture 8" descr="ÐÐ¾Ð²âÑÐ·Ð°Ð½Ðµ Ð·Ð¾Ð±ÑÐ°Ð¶ÐµÐ½Ð½Ñ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9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2182091" y="2822199"/>
            <a:ext cx="68268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Художній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напрям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: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модернізм</a:t>
            </a:r>
            <a:endParaRPr lang="ru-RU" sz="24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400" b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Течія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: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символізм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з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ознаками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романтизму</a:t>
            </a:r>
          </a:p>
          <a:p>
            <a:r>
              <a:rPr lang="ru-RU" sz="2400" b="1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Рід</a:t>
            </a:r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літератури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: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епос</a:t>
            </a:r>
            <a:endParaRPr lang="ru-RU" sz="24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Жанр</a:t>
            </a: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: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драматичний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етюд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18809" b="5440"/>
          <a:stretch/>
        </p:blipFill>
        <p:spPr>
          <a:xfrm>
            <a:off x="896612" y="4529019"/>
            <a:ext cx="7631330" cy="158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1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7300" y="520701"/>
            <a:ext cx="5951681" cy="977899"/>
          </a:xfrm>
        </p:spPr>
        <p:txBody>
          <a:bodyPr>
            <a:normAutofit/>
          </a:bodyPr>
          <a:lstStyle/>
          <a:p>
            <a:r>
              <a:rPr lang="uk-UA" sz="3000" b="1" dirty="0">
                <a:solidFill>
                  <a:srgbClr val="002060"/>
                </a:solidFill>
              </a:rPr>
              <a:t>Символічні образи: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566882" y="1956895"/>
            <a:ext cx="201216" cy="3632375"/>
          </a:xfrm>
        </p:spPr>
        <p:txBody>
          <a:bodyPr/>
          <a:lstStyle/>
          <a:p>
            <a:pPr marL="0" indent="0">
              <a:buNone/>
            </a:pP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300766"/>
            <a:ext cx="9143999" cy="50167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Образ Казки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у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творі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багатовимірний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  <a:r>
              <a:rPr lang="ru-RU" sz="2000" dirty="0" err="1" smtClean="0">
                <a:solidFill>
                  <a:srgbClr val="002060"/>
                </a:solidFill>
                <a:latin typeface="Georgia" panose="02040502050405020303" pitchFamily="18" charset="0"/>
              </a:rPr>
              <a:t>Він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утверджує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духовне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начало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людини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і народу, яке є гарантом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свободи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і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краси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;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символізує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щастя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якого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жадає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людина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Це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і держава, і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мрія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, і земля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обітована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–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тобто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все те,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що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манить і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тривожить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спонукає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до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руху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вперед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endParaRPr lang="uk-UA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Дорога в Казку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– символ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духовних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поривань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людини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до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кращого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життя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endParaRPr lang="ru-RU" sz="2000" b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Мак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– символ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жертовної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крові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, яку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проливає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той,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хто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прагне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покращити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життя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людей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0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Терен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(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терновий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вінок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) – символ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справжнього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вождя,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який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готовий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на жертву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заоради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інших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r>
              <a:rPr lang="ru-RU" sz="20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Квітка</a:t>
            </a:r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Georgia" panose="02040502050405020303" pitchFamily="18" charset="0"/>
              </a:rPr>
              <a:t>папороті</a:t>
            </a:r>
            <a:r>
              <a:rPr lang="ru-RU" sz="2000" b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– символ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щастя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і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безсмертя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народного </a:t>
            </a:r>
            <a:r>
              <a:rPr lang="ru-RU" sz="2000" dirty="0" err="1">
                <a:solidFill>
                  <a:srgbClr val="002060"/>
                </a:solidFill>
                <a:latin typeface="Georgia" panose="02040502050405020303" pitchFamily="18" charset="0"/>
              </a:rPr>
              <a:t>волелюбного</a:t>
            </a:r>
            <a:r>
              <a:rPr lang="ru-RU" sz="2000" dirty="0">
                <a:solidFill>
                  <a:srgbClr val="002060"/>
                </a:solidFill>
                <a:latin typeface="Georgia" panose="02040502050405020303" pitchFamily="18" charset="0"/>
              </a:rPr>
              <a:t> духу</a:t>
            </a:r>
            <a:r>
              <a:rPr lang="ru-RU" sz="20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  <a:endParaRPr lang="ru-RU" sz="2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781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588</TotalTime>
  <Words>1865</Words>
  <Application>Microsoft Office PowerPoint</Application>
  <PresentationFormat>Экран (4:3)</PresentationFormat>
  <Paragraphs>152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6" baseType="lpstr">
      <vt:lpstr>Calibri</vt:lpstr>
      <vt:lpstr>Constantia</vt:lpstr>
      <vt:lpstr>Georgia</vt:lpstr>
      <vt:lpstr>Lucida Console</vt:lpstr>
      <vt:lpstr>Monotype Corsiva</vt:lpstr>
      <vt:lpstr>Times New Roman</vt:lpstr>
      <vt:lpstr>Tw Cen MT</vt:lpstr>
      <vt:lpstr>Tw Cen MT Condensed</vt:lpstr>
      <vt:lpstr>Wingdings 3</vt:lpstr>
      <vt:lpstr>Интеграл</vt:lpstr>
      <vt:lpstr>По дорозі в Казку</vt:lpstr>
      <vt:lpstr> </vt:lpstr>
      <vt:lpstr>Історія написання </vt:lpstr>
      <vt:lpstr> </vt:lpstr>
      <vt:lpstr>Тема: зображення вбогого і жалюгідного життя людей, що заблукали у темному лісі; похід людей крізь хащі лісу до мрії під керівництвом лідера.  Трагічне протистояння непересічної особистості, героя-одинака й сірої, байдужої чи й озлобленої маси  </vt:lpstr>
      <vt:lpstr>Ідея: заклик народу не зневіритись у перемозі,відстоювати ідеали свободи, боротися за людей і жити в ім`я волі рідного народу</vt:lpstr>
      <vt:lpstr>Презентация PowerPoint</vt:lpstr>
      <vt:lpstr>Паспорт твору</vt:lpstr>
      <vt:lpstr>Символічні образи:</vt:lpstr>
      <vt:lpstr>    Символічні образи:</vt:lpstr>
      <vt:lpstr>Герої твору </vt:lpstr>
      <vt:lpstr> Юрба </vt:lpstr>
      <vt:lpstr>Презентация PowerPoint</vt:lpstr>
      <vt:lpstr>Я не боюсь небес! Мої відкриті груди!          Хлопець                 ↓ </vt:lpstr>
      <vt:lpstr>Не дано стати великим лідером тому, хто хоче зробити все сам або привласнити собі всі заслуги за зроблене.                                              Дейл Карнегі</vt:lpstr>
      <vt:lpstr>Типи лідерів: </vt:lpstr>
      <vt:lpstr>Він</vt:lpstr>
      <vt:lpstr>Презентация PowerPoint</vt:lpstr>
      <vt:lpstr>Презентация PowerPoint</vt:lpstr>
      <vt:lpstr>Презентация PowerPoint</vt:lpstr>
      <vt:lpstr>Презентация PowerPoint</vt:lpstr>
      <vt:lpstr>Дівчина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філософським оптимізм Фіналу </vt:lpstr>
      <vt:lpstr>Презентация PowerPoint</vt:lpstr>
      <vt:lpstr>Проблематика драми</vt:lpstr>
      <vt:lpstr>Проблемні  питання:</vt:lpstr>
      <vt:lpstr>Запитання для роздумів</vt:lpstr>
      <vt:lpstr>                    Рефлексія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дорозі в Казку</dc:title>
  <dc:creator>Home</dc:creator>
  <cp:lastModifiedBy>Admin_PC</cp:lastModifiedBy>
  <cp:revision>66</cp:revision>
  <dcterms:created xsi:type="dcterms:W3CDTF">2018-11-07T17:03:27Z</dcterms:created>
  <dcterms:modified xsi:type="dcterms:W3CDTF">2019-11-07T20:15:33Z</dcterms:modified>
</cp:coreProperties>
</file>