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772" autoAdjust="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3AC9F1-E6D7-46EC-B7F3-B1426364996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D799D8B-3E3B-43BE-8024-2F4E2CD5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C9F1-E6D7-46EC-B7F3-B1426364996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D8B-3E3B-43BE-8024-2F4E2CD5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C9F1-E6D7-46EC-B7F3-B1426364996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D8B-3E3B-43BE-8024-2F4E2CD5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C9F1-E6D7-46EC-B7F3-B1426364996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D8B-3E3B-43BE-8024-2F4E2CD5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C9F1-E6D7-46EC-B7F3-B1426364996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D8B-3E3B-43BE-8024-2F4E2CD5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C9F1-E6D7-46EC-B7F3-B1426364996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D8B-3E3B-43BE-8024-2F4E2CD5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3AC9F1-E6D7-46EC-B7F3-B1426364996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799D8B-3E3B-43BE-8024-2F4E2CD562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3AC9F1-E6D7-46EC-B7F3-B1426364996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D799D8B-3E3B-43BE-8024-2F4E2CD5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C9F1-E6D7-46EC-B7F3-B1426364996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D8B-3E3B-43BE-8024-2F4E2CD5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C9F1-E6D7-46EC-B7F3-B1426364996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D8B-3E3B-43BE-8024-2F4E2CD5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C9F1-E6D7-46EC-B7F3-B1426364996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9D8B-3E3B-43BE-8024-2F4E2CD5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3AC9F1-E6D7-46EC-B7F3-B14263649960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D799D8B-3E3B-43BE-8024-2F4E2CD56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МИКОЛА ВОРОНИЙ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                 </a:t>
            </a:r>
            <a:r>
              <a:rPr lang="uk-UA" sz="3600" b="1" dirty="0" smtClean="0"/>
              <a:t>1</a:t>
            </a:r>
            <a:r>
              <a:rPr lang="en-US" sz="3600" b="1" smtClean="0"/>
              <a:t>8</a:t>
            </a:r>
            <a:r>
              <a:rPr lang="uk-UA" sz="3600" b="1" smtClean="0"/>
              <a:t>71 </a:t>
            </a:r>
            <a:r>
              <a:rPr lang="uk-UA" sz="3600" b="1" dirty="0" smtClean="0"/>
              <a:t>- 1938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28614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solidFill>
                  <a:srgbClr val="0070C0"/>
                </a:solidFill>
              </a:rPr>
              <a:t>ТРЕТИНУ СВОГО ЖИТТЯ ПОЕТ ВІДДАВ ТЕАТРОВІ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2643202" cy="390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00430" y="2285992"/>
            <a:ext cx="535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СТАТТІ </a:t>
            </a:r>
          </a:p>
          <a:p>
            <a:r>
              <a:rPr lang="uk-UA" sz="2800" dirty="0" smtClean="0"/>
              <a:t>“НАШІ АРТИСТИ В СЦЕНАХ”, </a:t>
            </a:r>
          </a:p>
          <a:p>
            <a:r>
              <a:rPr lang="uk-UA" sz="2800" dirty="0" smtClean="0"/>
              <a:t>“ТЕАТРАЛЬНЕ МИСТЕЦТВО І УКРАЇНСЬКИЙ ТЕАТР”, “РЕЖИСЕР (ТЕАТРАЛЬНИЙ ПІДРУЧНИК)</a:t>
            </a:r>
            <a:endParaRPr lang="ru-RU" sz="28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1434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4" name="Picture 4" descr="C:\Documents and Settings\Loner\Local Settings\Temporary Internet Files\Content.IE5\1Z0RMT7D\MP90044887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928670"/>
            <a:ext cx="7572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</a:t>
            </a:r>
            <a:r>
              <a:rPr lang="uk-UA" sz="3200" dirty="0" smtClean="0"/>
              <a:t>У 1903 РОЦІ ВИДАВ АЛЬМАНАХ</a:t>
            </a:r>
            <a:br>
              <a:rPr lang="uk-UA" sz="3200" dirty="0" smtClean="0"/>
            </a:br>
            <a:r>
              <a:rPr lang="uk-UA" sz="3200" dirty="0" smtClean="0">
                <a:solidFill>
                  <a:srgbClr val="FF0000"/>
                </a:solidFill>
              </a:rPr>
              <a:t>“З-НАД ХМАР І ДОЛИН” </a:t>
            </a:r>
            <a:r>
              <a:rPr lang="uk-UA" sz="3200" dirty="0" smtClean="0"/>
              <a:t>– ПЕРШУ ЛАСТІВКУ   УКРАЇНСЬКОГО МОДЕРНІЗМУ.</a:t>
            </a:r>
            <a:endParaRPr lang="ru-RU" sz="32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00348" y="428604"/>
            <a:ext cx="6143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Модернізм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(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італ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modernismo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--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сучасна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течія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»;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лат.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modernus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-- «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сучасний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недавній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»)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857496"/>
            <a:ext cx="71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-- </a:t>
            </a:r>
            <a:r>
              <a:rPr lang="ru-RU" sz="2400" b="1" dirty="0" err="1" smtClean="0"/>
              <a:t>напрям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мистецтві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літературі</a:t>
            </a:r>
            <a:r>
              <a:rPr lang="ru-RU" sz="2400" b="1" dirty="0" smtClean="0"/>
              <a:t> </a:t>
            </a:r>
            <a:r>
              <a:rPr lang="en-US" sz="2400" b="1" dirty="0" smtClean="0"/>
              <a:t>XX </a:t>
            </a:r>
            <a:r>
              <a:rPr lang="ru-RU" sz="2400" b="1" dirty="0" err="1" smtClean="0"/>
              <a:t>століття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характеризується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розривом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попереднім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історичним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досвідом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художньої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творчості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прагненням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затвердити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нетрадиційні</a:t>
            </a:r>
            <a:r>
              <a:rPr lang="ru-RU" sz="2400" b="1" dirty="0" smtClean="0"/>
              <a:t> початки в </a:t>
            </a:r>
            <a:r>
              <a:rPr lang="ru-RU" sz="2400" b="1" dirty="0" err="1" smtClean="0"/>
              <a:t>мистецтві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безперервним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оновленням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художніх</a:t>
            </a:r>
            <a:r>
              <a:rPr lang="ru-RU" sz="2400" b="1" dirty="0" smtClean="0"/>
              <a:t> форм</a:t>
            </a:r>
            <a:endParaRPr lang="ru-RU" sz="2400" b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1432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Сам М. Вороний почав друкувати свої вірші ще з </a:t>
            </a:r>
            <a:r>
              <a:rPr lang="uk-UA" dirty="0" smtClean="0">
                <a:solidFill>
                  <a:srgbClr val="0070C0"/>
                </a:solidFill>
              </a:rPr>
              <a:t>1897</a:t>
            </a:r>
            <a:r>
              <a:rPr lang="uk-UA" dirty="0" smtClean="0"/>
              <a:t> року.</a:t>
            </a:r>
            <a:br>
              <a:rPr lang="uk-UA" dirty="0" smtClean="0"/>
            </a:br>
            <a:r>
              <a:rPr lang="uk-UA" dirty="0" smtClean="0"/>
              <a:t>У </a:t>
            </a:r>
            <a:r>
              <a:rPr lang="uk-UA" dirty="0" smtClean="0">
                <a:solidFill>
                  <a:srgbClr val="0070C0"/>
                </a:solidFill>
              </a:rPr>
              <a:t>1910</a:t>
            </a:r>
            <a:r>
              <a:rPr lang="uk-UA" dirty="0" smtClean="0"/>
              <a:t> році поет оселився у Києві. Тут вийшли його збірки </a:t>
            </a:r>
            <a:r>
              <a:rPr lang="uk-UA" dirty="0" err="1" smtClean="0">
                <a:solidFill>
                  <a:srgbClr val="FF0000"/>
                </a:solidFill>
              </a:rPr>
              <a:t>“Ліричні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поезії”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(</a:t>
            </a:r>
            <a:r>
              <a:rPr lang="uk-UA" dirty="0" smtClean="0">
                <a:solidFill>
                  <a:srgbClr val="0070C0"/>
                </a:solidFill>
              </a:rPr>
              <a:t>1911</a:t>
            </a:r>
            <a:r>
              <a:rPr lang="uk-UA" dirty="0" smtClean="0"/>
              <a:t>), </a:t>
            </a:r>
            <a:r>
              <a:rPr lang="uk-UA" dirty="0" smtClean="0">
                <a:solidFill>
                  <a:srgbClr val="FF0000"/>
                </a:solidFill>
              </a:rPr>
              <a:t>“В сяйві </a:t>
            </a:r>
            <a:r>
              <a:rPr lang="uk-UA" dirty="0" err="1" smtClean="0">
                <a:solidFill>
                  <a:srgbClr val="FF0000"/>
                </a:solidFill>
              </a:rPr>
              <a:t>мрій”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(</a:t>
            </a:r>
            <a:r>
              <a:rPr lang="uk-UA" dirty="0" smtClean="0">
                <a:solidFill>
                  <a:srgbClr val="0070C0"/>
                </a:solidFill>
              </a:rPr>
              <a:t>1913</a:t>
            </a:r>
            <a:r>
              <a:rPr lang="uk-UA" dirty="0" smtClean="0"/>
              <a:t>).</a:t>
            </a:r>
            <a:endParaRPr lang="ru-RU" dirty="0"/>
          </a:p>
        </p:txBody>
      </p:sp>
      <p:pic>
        <p:nvPicPr>
          <p:cNvPr id="12290" name="Picture 2" descr="C:\Documents and Settings\Loner\Local Settings\Temporary Internet Files\Content.IE5\MPYWCASG\MC90024624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572008"/>
            <a:ext cx="3429024" cy="18416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5357818" cy="43577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Пробував себе як   </a:t>
            </a:r>
            <a:r>
              <a:rPr lang="uk-UA" i="1" dirty="0" smtClean="0">
                <a:solidFill>
                  <a:srgbClr val="0070C0"/>
                </a:solidFill>
              </a:rPr>
              <a:t>критик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 Статті </a:t>
            </a:r>
            <a:br>
              <a:rPr lang="uk-UA" dirty="0" smtClean="0"/>
            </a:br>
            <a:r>
              <a:rPr lang="uk-UA" dirty="0" err="1" smtClean="0"/>
              <a:t>“Згадка</a:t>
            </a:r>
            <a:r>
              <a:rPr lang="uk-UA" dirty="0" smtClean="0"/>
              <a:t> про Тараса  </a:t>
            </a:r>
            <a:r>
              <a:rPr lang="uk-UA" dirty="0" err="1" smtClean="0"/>
              <a:t>Шевченка”</a:t>
            </a:r>
            <a:r>
              <a:rPr lang="uk-UA" dirty="0" smtClean="0"/>
              <a:t>, </a:t>
            </a:r>
            <a:br>
              <a:rPr lang="uk-UA" dirty="0" smtClean="0"/>
            </a:br>
            <a:r>
              <a:rPr lang="uk-UA" dirty="0" err="1" smtClean="0"/>
              <a:t>“На</a:t>
            </a:r>
            <a:r>
              <a:rPr lang="uk-UA" dirty="0" smtClean="0"/>
              <a:t> могилі </a:t>
            </a:r>
            <a:r>
              <a:rPr lang="uk-UA" dirty="0" err="1" smtClean="0"/>
              <a:t>генія”</a:t>
            </a:r>
            <a:r>
              <a:rPr lang="uk-UA" dirty="0" smtClean="0"/>
              <a:t>, </a:t>
            </a:r>
            <a:br>
              <a:rPr lang="uk-UA" dirty="0" smtClean="0"/>
            </a:br>
            <a:r>
              <a:rPr lang="uk-UA" dirty="0" err="1" smtClean="0"/>
              <a:t>“Твори</a:t>
            </a:r>
            <a:r>
              <a:rPr lang="uk-UA" dirty="0" smtClean="0"/>
              <a:t> Павла </a:t>
            </a:r>
            <a:r>
              <a:rPr lang="uk-UA" dirty="0" err="1" smtClean="0"/>
              <a:t>Граба”</a:t>
            </a:r>
            <a:r>
              <a:rPr lang="uk-UA" dirty="0" smtClean="0"/>
              <a:t>, </a:t>
            </a:r>
            <a:r>
              <a:rPr lang="uk-UA" dirty="0" err="1" smtClean="0"/>
              <a:t>“Пантелеймон</a:t>
            </a:r>
            <a:r>
              <a:rPr lang="uk-UA" dirty="0" smtClean="0"/>
              <a:t> </a:t>
            </a:r>
            <a:r>
              <a:rPr lang="uk-UA" dirty="0" err="1" smtClean="0"/>
              <a:t>Куліш”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9775" y="2000250"/>
            <a:ext cx="33242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Був талановитим </a:t>
            </a:r>
            <a:r>
              <a:rPr lang="uk-UA" i="1" dirty="0" smtClean="0">
                <a:solidFill>
                  <a:srgbClr val="0070C0"/>
                </a:solidFill>
              </a:rPr>
              <a:t>перекладачем</a:t>
            </a:r>
            <a:r>
              <a:rPr lang="uk-UA" dirty="0" smtClean="0"/>
              <a:t>. Особливо вдалися переклади  </a:t>
            </a:r>
            <a:r>
              <a:rPr lang="uk-UA" dirty="0" err="1" smtClean="0"/>
              <a:t>“Ромео</a:t>
            </a:r>
            <a:r>
              <a:rPr lang="uk-UA" dirty="0" smtClean="0"/>
              <a:t> і </a:t>
            </a:r>
            <a:r>
              <a:rPr lang="uk-UA" dirty="0" err="1" smtClean="0"/>
              <a:t>Джульєтти”</a:t>
            </a:r>
            <a:r>
              <a:rPr lang="uk-UA" dirty="0" smtClean="0"/>
              <a:t> Шекспіра, </a:t>
            </a:r>
            <a:r>
              <a:rPr lang="uk-UA" dirty="0" err="1" smtClean="0"/>
              <a:t>“Моцарт</a:t>
            </a:r>
            <a:r>
              <a:rPr lang="uk-UA" dirty="0" smtClean="0"/>
              <a:t> і </a:t>
            </a:r>
            <a:r>
              <a:rPr lang="uk-UA" dirty="0" err="1" smtClean="0"/>
              <a:t>Сальєрі”</a:t>
            </a:r>
            <a:r>
              <a:rPr lang="uk-UA" dirty="0" smtClean="0"/>
              <a:t> і </a:t>
            </a:r>
            <a:r>
              <a:rPr lang="uk-UA" dirty="0" err="1" smtClean="0"/>
              <a:t>“Кам</a:t>
            </a:r>
            <a:r>
              <a:rPr lang="en-US" dirty="0" smtClean="0"/>
              <a:t>’</a:t>
            </a:r>
            <a:r>
              <a:rPr lang="uk-UA" dirty="0" err="1" smtClean="0"/>
              <a:t>яний</a:t>
            </a:r>
            <a:r>
              <a:rPr lang="uk-UA" dirty="0" smtClean="0"/>
              <a:t> </a:t>
            </a:r>
            <a:r>
              <a:rPr lang="uk-UA" dirty="0" err="1" smtClean="0"/>
              <a:t>гість”</a:t>
            </a:r>
            <a:r>
              <a:rPr lang="uk-UA" dirty="0" smtClean="0"/>
              <a:t> Пушкіна, вірші </a:t>
            </a:r>
            <a:r>
              <a:rPr lang="uk-UA" dirty="0" err="1" smtClean="0"/>
              <a:t>Гумільова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14752"/>
            <a:ext cx="235745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71942"/>
            <a:ext cx="1905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643190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rgbClr val="0070C0"/>
                </a:solidFill>
              </a:rPr>
              <a:t>“…бачила поета, що совісно пройшов трудний шлях трудної школи самоосвіти українського </a:t>
            </a:r>
            <a:r>
              <a:rPr lang="uk-UA" i="1" dirty="0" err="1" smtClean="0">
                <a:solidFill>
                  <a:srgbClr val="0070C0"/>
                </a:solidFill>
              </a:rPr>
              <a:t>письменництва”</a:t>
            </a:r>
            <a:r>
              <a:rPr lang="uk-UA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86124"/>
            <a:ext cx="264320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Блок-схема: перфолента 3"/>
          <p:cNvSpPr/>
          <p:nvPr/>
        </p:nvSpPr>
        <p:spPr>
          <a:xfrm>
            <a:off x="4857752" y="1000108"/>
            <a:ext cx="3929090" cy="25191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 сприйняв більшовицької наруги над Україною.</a:t>
            </a:r>
          </a:p>
          <a:p>
            <a:pPr algn="ctr"/>
            <a:r>
              <a:rPr lang="uk-UA" dirty="0" smtClean="0"/>
              <a:t>1920 – втік до Варшави, але згодом повернувся у Львів, 1926 року – в Східну Україну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Блок-схема: ссылка на другую страницу 3"/>
          <p:cNvSpPr/>
          <p:nvPr/>
        </p:nvSpPr>
        <p:spPr>
          <a:xfrm>
            <a:off x="1000100" y="571480"/>
            <a:ext cx="3929090" cy="200026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У 1936 році був засуджений на три роки таборів як </a:t>
            </a:r>
            <a:r>
              <a:rPr lang="uk-UA" sz="2000" dirty="0" err="1" smtClean="0"/>
              <a:t>“ворог</a:t>
            </a:r>
            <a:r>
              <a:rPr lang="uk-UA" sz="2000" dirty="0" smtClean="0"/>
              <a:t> </a:t>
            </a:r>
            <a:r>
              <a:rPr lang="uk-UA" sz="2000" dirty="0" err="1" smtClean="0"/>
              <a:t>народу”</a:t>
            </a:r>
            <a:r>
              <a:rPr lang="uk-UA" sz="2000" dirty="0" smtClean="0"/>
              <a:t>, але кару замінили засланням до Казахстану</a:t>
            </a:r>
            <a:endParaRPr lang="ru-RU" sz="20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78" y="1143000"/>
            <a:ext cx="2357422" cy="1069848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МАРКО ВОРОНИЙ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10934" y="3286124"/>
            <a:ext cx="253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18.03.1904—13.11.1937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146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</a:t>
            </a:r>
            <a:r>
              <a:rPr lang="uk-UA" b="1" i="1" dirty="0" smtClean="0">
                <a:solidFill>
                  <a:schemeClr val="accent4"/>
                </a:solidFill>
              </a:rPr>
              <a:t>МОЯ ДЕВІЗА ЙТИ ЗА ВІКОМ</a:t>
            </a:r>
            <a:br>
              <a:rPr lang="uk-UA" b="1" i="1" dirty="0" smtClean="0">
                <a:solidFill>
                  <a:schemeClr val="accent4"/>
                </a:solidFill>
              </a:rPr>
            </a:br>
            <a:r>
              <a:rPr lang="uk-UA" b="1" i="1" dirty="0" smtClean="0">
                <a:solidFill>
                  <a:schemeClr val="accent4"/>
                </a:solidFill>
              </a:rPr>
              <a:t>І БУТИ ЦІЛИМ ЧОЛОВІКОМ!</a:t>
            </a:r>
            <a:endParaRPr lang="ru-RU" b="1" i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859652"/>
          </a:xfrm>
        </p:spPr>
        <p:txBody>
          <a:bodyPr/>
          <a:lstStyle/>
          <a:p>
            <a:r>
              <a:rPr lang="uk-UA" dirty="0" smtClean="0"/>
              <a:t>З вірша-присвяти  </a:t>
            </a:r>
            <a:r>
              <a:rPr lang="uk-UA" dirty="0" err="1" smtClean="0"/>
              <a:t>“Іванові</a:t>
            </a:r>
            <a:r>
              <a:rPr lang="uk-UA" dirty="0" smtClean="0"/>
              <a:t> </a:t>
            </a:r>
            <a:r>
              <a:rPr lang="uk-UA" dirty="0" err="1" smtClean="0"/>
              <a:t>Франкові”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5100" y="857232"/>
            <a:ext cx="26289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48815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72132" y="2500306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   МИКОЛУ ВОРОНОГО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    РОЗСТРІЛЯЛИ </a:t>
            </a:r>
          </a:p>
          <a:p>
            <a:r>
              <a:rPr lang="uk-UA" sz="2400" dirty="0" smtClean="0"/>
              <a:t>7 ЧЕРВНЯ 1938 РОКУ</a:t>
            </a:r>
            <a:endParaRPr lang="ru-RU" sz="24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3570" y="612845"/>
            <a:ext cx="33575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Що </a:t>
            </a:r>
            <a:r>
              <a:rPr lang="ru-RU" dirty="0" err="1" smtClean="0">
                <a:solidFill>
                  <a:srgbClr val="0070C0"/>
                </a:solidFill>
              </a:rPr>
              <a:t>є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життя</a:t>
            </a:r>
            <a:r>
              <a:rPr lang="ru-RU" dirty="0" smtClean="0">
                <a:solidFill>
                  <a:srgbClr val="0070C0"/>
                </a:solidFill>
              </a:rPr>
              <a:t>? Коротка </a:t>
            </a:r>
            <a:r>
              <a:rPr lang="ru-RU" dirty="0" err="1" smtClean="0">
                <a:solidFill>
                  <a:srgbClr val="0070C0"/>
                </a:solidFill>
              </a:rPr>
              <a:t>мить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Яке </a:t>
            </a:r>
            <a:r>
              <a:rPr lang="ru-RU" dirty="0" err="1" smtClean="0">
                <a:solidFill>
                  <a:srgbClr val="0070C0"/>
                </a:solidFill>
              </a:rPr>
              <a:t>його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надбання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Красою душу </a:t>
            </a:r>
            <a:r>
              <a:rPr lang="ru-RU" dirty="0" err="1" smtClean="0">
                <a:solidFill>
                  <a:srgbClr val="0070C0"/>
                </a:solidFill>
              </a:rPr>
              <a:t>напоїть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І, не </a:t>
            </a:r>
            <a:r>
              <a:rPr lang="ru-RU" dirty="0" err="1" smtClean="0">
                <a:solidFill>
                  <a:srgbClr val="0070C0"/>
                </a:solidFill>
              </a:rPr>
              <a:t>вагаючись</a:t>
            </a:r>
            <a:r>
              <a:rPr lang="ru-RU" dirty="0" smtClean="0">
                <a:solidFill>
                  <a:srgbClr val="0070C0"/>
                </a:solidFill>
              </a:rPr>
              <a:t>, прожить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Хвилину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раювання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Краса! На </a:t>
            </a:r>
            <a:r>
              <a:rPr lang="ru-RU" dirty="0" err="1" smtClean="0">
                <a:solidFill>
                  <a:srgbClr val="0070C0"/>
                </a:solidFill>
              </a:rPr>
              <a:t>світі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цім</a:t>
            </a:r>
            <a:r>
              <a:rPr lang="ru-RU" dirty="0" smtClean="0">
                <a:solidFill>
                  <a:srgbClr val="0070C0"/>
                </a:solidFill>
              </a:rPr>
              <a:t> Краса —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Натхненна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чарівниця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Що </a:t>
            </a:r>
            <a:r>
              <a:rPr lang="ru-RU" dirty="0" err="1" smtClean="0">
                <a:solidFill>
                  <a:srgbClr val="0070C0"/>
                </a:solidFill>
              </a:rPr>
              <a:t>відкриває</a:t>
            </a:r>
            <a:r>
              <a:rPr lang="ru-RU" dirty="0" smtClean="0">
                <a:solidFill>
                  <a:srgbClr val="0070C0"/>
                </a:solidFill>
              </a:rPr>
              <a:t> небеса,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Вершить </a:t>
            </a:r>
            <a:r>
              <a:rPr lang="ru-RU" dirty="0" err="1" smtClean="0">
                <a:solidFill>
                  <a:srgbClr val="0070C0"/>
                </a:solidFill>
              </a:rPr>
              <a:t>найбільші</a:t>
            </a:r>
            <a:r>
              <a:rPr lang="ru-RU" dirty="0" smtClean="0">
                <a:solidFill>
                  <a:srgbClr val="0070C0"/>
                </a:solidFill>
              </a:rPr>
              <a:t> чудеса,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Мов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казкова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цариця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Її</a:t>
            </a:r>
            <a:r>
              <a:rPr lang="ru-RU" dirty="0" smtClean="0">
                <a:solidFill>
                  <a:srgbClr val="0070C0"/>
                </a:solidFill>
              </a:rPr>
              <a:t> я славлю, </a:t>
            </a:r>
            <a:r>
              <a:rPr lang="ru-RU" dirty="0" err="1" smtClean="0">
                <a:solidFill>
                  <a:srgbClr val="0070C0"/>
                </a:solidFill>
              </a:rPr>
              <a:t>і</a:t>
            </a:r>
            <a:r>
              <a:rPr lang="ru-RU" dirty="0" smtClean="0">
                <a:solidFill>
                  <a:srgbClr val="0070C0"/>
                </a:solidFill>
              </a:rPr>
              <a:t> хвалю,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І </a:t>
            </a:r>
            <a:r>
              <a:rPr lang="ru-RU" dirty="0" err="1" smtClean="0">
                <a:solidFill>
                  <a:srgbClr val="0070C0"/>
                </a:solidFill>
              </a:rPr>
              <a:t>кожну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їй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хвилину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Готов </a:t>
            </a:r>
            <a:r>
              <a:rPr lang="ru-RU" dirty="0" err="1" smtClean="0">
                <a:solidFill>
                  <a:srgbClr val="0070C0"/>
                </a:solidFill>
              </a:rPr>
              <a:t>оддати</a:t>
            </a:r>
            <a:r>
              <a:rPr lang="ru-RU" dirty="0" smtClean="0">
                <a:solidFill>
                  <a:srgbClr val="0070C0"/>
                </a:solidFill>
              </a:rPr>
              <a:t> без жалю.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Мій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друже</a:t>
            </a:r>
            <a:r>
              <a:rPr lang="ru-RU" dirty="0" smtClean="0">
                <a:solidFill>
                  <a:srgbClr val="0070C0"/>
                </a:solidFill>
              </a:rPr>
              <a:t>, я Красу люблю...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Як </a:t>
            </a:r>
            <a:r>
              <a:rPr lang="ru-RU" dirty="0" err="1" smtClean="0">
                <a:solidFill>
                  <a:srgbClr val="0070C0"/>
                </a:solidFill>
              </a:rPr>
              <a:t>рідну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Україну</a:t>
            </a:r>
            <a:r>
              <a:rPr lang="ru-RU" dirty="0" smtClean="0">
                <a:solidFill>
                  <a:srgbClr val="0070C0"/>
                </a:solidFill>
              </a:rPr>
              <a:t>!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Микола</a:t>
            </a:r>
            <a:r>
              <a:rPr lang="ru-RU" dirty="0" smtClean="0">
                <a:solidFill>
                  <a:srgbClr val="0070C0"/>
                </a:solidFill>
              </a:rPr>
              <a:t> Вороний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59691357__65533_65533_65533_65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0694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право 3"/>
          <p:cNvSpPr/>
          <p:nvPr/>
        </p:nvSpPr>
        <p:spPr>
          <a:xfrm>
            <a:off x="714348" y="1000108"/>
            <a:ext cx="2286016" cy="100013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ПОЕТ</a:t>
            </a:r>
            <a:endParaRPr lang="ru-RU" b="1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714348" y="2143116"/>
            <a:ext cx="2286016" cy="114300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ПЕРЕКЛАДАЧ</a:t>
            </a:r>
            <a:endParaRPr lang="ru-RU" b="1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714348" y="3429000"/>
            <a:ext cx="2143140" cy="100013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КРИТИК</a:t>
            </a:r>
            <a:endParaRPr lang="ru-RU" b="1" dirty="0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6429388" y="1214422"/>
            <a:ext cx="2714612" cy="100013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ПУБЛІЦИСТ</a:t>
            </a:r>
            <a:endParaRPr lang="ru-RU" b="1" dirty="0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6429388" y="2357430"/>
            <a:ext cx="2500298" cy="100013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АКТОР</a:t>
            </a:r>
            <a:endParaRPr lang="ru-RU" b="1" dirty="0"/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6429388" y="3500438"/>
            <a:ext cx="2500330" cy="11430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РЕЖИСЕР</a:t>
            </a:r>
            <a:endParaRPr lang="ru-RU" b="1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500430" y="571480"/>
            <a:ext cx="2786082" cy="15716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ІСТОРИК ЛІТЕРАТУРИ</a:t>
            </a:r>
            <a:endParaRPr lang="ru-RU" b="1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3071802" y="5000636"/>
            <a:ext cx="3500462" cy="164307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ДОСЛІДНИК ТЕАТРУ,</a:t>
            </a:r>
          </a:p>
          <a:p>
            <a:pPr algn="ctr"/>
            <a:r>
              <a:rPr lang="uk-UA" b="1" dirty="0" smtClean="0"/>
              <a:t>ДРАМАТУРГІЇ</a:t>
            </a:r>
            <a:endParaRPr lang="ru-RU" b="1" dirty="0"/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500034" y="4714884"/>
            <a:ext cx="2428892" cy="114300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РЕДАКТОР</a:t>
            </a:r>
            <a:endParaRPr lang="ru-RU" b="1" dirty="0"/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6572264" y="4857760"/>
            <a:ext cx="2571736" cy="11430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ГРОМАДСЬКИЙ ДІЯЧ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85992"/>
            <a:ext cx="23812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43182"/>
            <a:ext cx="3071834" cy="1069848"/>
          </a:xfrm>
        </p:spPr>
        <p:txBody>
          <a:bodyPr>
            <a:noAutofit/>
          </a:bodyPr>
          <a:lstStyle/>
          <a:p>
            <a:r>
              <a:rPr lang="uk-UA" sz="2400" dirty="0" smtClean="0"/>
              <a:t>  </a:t>
            </a:r>
            <a:r>
              <a:rPr lang="uk-UA" sz="2400" i="1" dirty="0" smtClean="0">
                <a:solidFill>
                  <a:srgbClr val="0070C0"/>
                </a:solidFill>
              </a:rPr>
              <a:t>Народився на Катеринославщині (Дніпропетровськ)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4" y="0"/>
            <a:ext cx="5762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0070C0"/>
                </a:solidFill>
              </a:rPr>
              <a:t>“Будь</a:t>
            </a:r>
            <a:r>
              <a:rPr lang="uk-UA" b="1" dirty="0" smtClean="0">
                <a:solidFill>
                  <a:srgbClr val="0070C0"/>
                </a:solidFill>
              </a:rPr>
              <a:t> ласка, батьку, зробіть з мене людину!”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26"/>
            <a:ext cx="407193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8596" y="5286388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М. ДРАГОМАНОВ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2686040" cy="1000132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ЛЬВІВСЬКИЙ УНІВЕРСИТЕТ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342897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1429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57620" y="6215082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ВІДЕНСЬКИЙ УНІВЕРСИТЕТ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b="1" i="1" dirty="0" smtClean="0">
                <a:solidFill>
                  <a:srgbClr val="0070C0"/>
                </a:solidFill>
              </a:rPr>
              <a:t>“ЦЕ БУВ ВЕЛЕТЕНЬ, ТАКИХ ЛЮДЕЙ Я БІЛЬШЕ НЕ СТРІЧАВ.”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3116"/>
            <a:ext cx="378621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3857628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70C0"/>
                </a:solidFill>
              </a:rPr>
              <a:t>ВОРОНИЙ ПРО ФРАНКА</a:t>
            </a:r>
            <a:endParaRPr lang="ru-RU" sz="2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500042"/>
            <a:ext cx="798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СТАВ РЕЖИСЕРОМ ТЕАТРУ “РУСЬКА БЕСІДА”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143000"/>
            <a:ext cx="3714744" cy="3071818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   </a:t>
            </a:r>
            <a:r>
              <a:rPr lang="uk-UA" sz="2800" b="1" i="1" dirty="0" smtClean="0">
                <a:solidFill>
                  <a:srgbClr val="0070C0"/>
                </a:solidFill>
              </a:rPr>
              <a:t>1897-1901 Р.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ГАСТРОЛЮВАВ У    ТРУПІ КРОПИВНИЦЬКОГО ПО КРАЇНІ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28638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185</TotalTime>
  <Words>373</Words>
  <Application>Microsoft Office PowerPoint</Application>
  <PresentationFormat>Экран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МИКОЛА ВОРОНИЙ</vt:lpstr>
      <vt:lpstr>  МОЯ ДЕВІЗА ЙТИ ЗА ВІКОМ І БУТИ ЦІЛИМ ЧОЛОВІКОМ!</vt:lpstr>
      <vt:lpstr>Слайд 3</vt:lpstr>
      <vt:lpstr>  Народився на Катеринославщині (Дніпропетровськ)</vt:lpstr>
      <vt:lpstr>“Будь ласка, батьку, зробіть з мене людину!”</vt:lpstr>
      <vt:lpstr>ЛЬВІВСЬКИЙ УНІВЕРСИТЕТ</vt:lpstr>
      <vt:lpstr> “ЦЕ БУВ ВЕЛЕТЕНЬ, ТАКИХ ЛЮДЕЙ Я БІЛЬШЕ НЕ СТРІЧАВ.”</vt:lpstr>
      <vt:lpstr>Слайд 8</vt:lpstr>
      <vt:lpstr>   1897-1901 Р. ГАСТРОЛЮВАВ У    ТРУПІ КРОПИВНИЦЬКОГО ПО КРАЇНІ</vt:lpstr>
      <vt:lpstr>ТРЕТИНУ СВОГО ЖИТТЯ ПОЕТ ВІДДАВ ТЕАТРОВІ</vt:lpstr>
      <vt:lpstr>Слайд 11</vt:lpstr>
      <vt:lpstr>Слайд 12</vt:lpstr>
      <vt:lpstr>  Сам М. Вороний почав друкувати свої вірші ще з 1897 року. У 1910 році поет оселився у Києві. Тут вийшли його збірки “Ліричні поезії” (1911), “В сяйві мрій” (1913).</vt:lpstr>
      <vt:lpstr>  Пробував себе як   критик.  Статті  “Згадка про Тараса  Шевченка”,  “На могилі генія”,  “Твори Павла Граба”, “Пантелеймон Куліш”.</vt:lpstr>
      <vt:lpstr>Був талановитим перекладачем. Особливо вдалися переклади  “Ромео і Джульєтти” Шекспіра, “Моцарт і Сальєрі” і “Кам’яний гість” Пушкіна, вірші Гумільова.</vt:lpstr>
      <vt:lpstr>“…бачила поета, що совісно пройшов трудний шлях трудної школи самоосвіти українського письменництва”.</vt:lpstr>
      <vt:lpstr>Слайд 17</vt:lpstr>
      <vt:lpstr>Слайд 18</vt:lpstr>
      <vt:lpstr>МАРКО ВОРОНИЙ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ВОРОНИЙ</dc:title>
  <dc:creator>Denis Demchenko</dc:creator>
  <cp:lastModifiedBy>Denis Demchenko</cp:lastModifiedBy>
  <cp:revision>21</cp:revision>
  <dcterms:created xsi:type="dcterms:W3CDTF">2011-04-14T16:53:23Z</dcterms:created>
  <dcterms:modified xsi:type="dcterms:W3CDTF">2011-04-21T09:30:03Z</dcterms:modified>
</cp:coreProperties>
</file>