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6" d="100"/>
          <a:sy n="66" d="100"/>
        </p:scale>
        <p:origin x="14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ADEEC0-0321-48CF-97B2-5F31F69E58C1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A43CDC4-6E13-42AD-8F53-DE1579029B1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1993" TargetMode="External"/><Relationship Id="rId7" Type="http://schemas.openxmlformats.org/officeDocument/2006/relationships/hyperlink" Target="https://uk.wikipedia.org/wiki/%D0%90%D0%BD%D0%B4%D1%80%D1%96%D0%B9_%D0%9A%D0%BE%D0%BA%D0%BE%D1%82%D1%8E%D1%85%D0%B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%D0%A0%D0%BE%D0%BC%D0%B0%D0%BD_%D0%9A%D1%83%D1%85%D0%B0%D1%80%D1%83%D0%BA" TargetMode="External"/><Relationship Id="rId5" Type="http://schemas.openxmlformats.org/officeDocument/2006/relationships/hyperlink" Target="https://uk.wikipedia.org/wiki/%D0%A0%D1%83%D0%B4%D0%B5%D0%BD%D0%BA%D0%BE_%D0%A1%D0%B5%D1%80%D0%B3%D1%96%D0%B9_%D0%92%D0%B0%D0%BB%D0%B5%D1%80%D1%96%D0%B9%D0%BE%D0%B2%D0%B8%D1%87" TargetMode="External"/><Relationship Id="rId4" Type="http://schemas.openxmlformats.org/officeDocument/2006/relationships/hyperlink" Target="https://uk.wikipedia.org/wiki/%D0%9C%D0%B0%D0%BA%D1%81%D0%B8%D0%BC_%D0%A0%D0%BE%D0%B7%D1%83%D0%BC%D0%BD%D0%B8%D0%B9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6%D0%B0%D0%B4%D0%B0%D0%BD_%D0%A1%D0%B5%D1%80%D0%B3%D1%96%D0%B9_%D0%92%D1%96%D0%BA%D1%82%D0%BE%D1%80%D0%BE%D0%B2%D0%B8%D1%87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uk.wikipedia.org/wiki/%D0%91%D1%83-%D0%91%D0%B0-%D0%91%D1%83" TargetMode="External"/><Relationship Id="rId4" Type="http://schemas.openxmlformats.org/officeDocument/2006/relationships/hyperlink" Target="https://uk.wikipedia.org/wiki/199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2%D0%B0%D1%81%D0%B8%D0%BB%D1%8C_%D0%93%D0%BE%D0%BB%D0%BE%D0%B1%D0%BE%D1%80%D0%BE%D0%B4%D1%8C%D0%BA%D0%BE" TargetMode="External"/><Relationship Id="rId13" Type="http://schemas.openxmlformats.org/officeDocument/2006/relationships/hyperlink" Target="https://uk.wikipedia.org/wiki/%D0%9A%D1%80%D0%B5%D0%BC%D1%96%D0%BD%D1%8C_%D0%94%D0%BC%D0%B8%D1%82%D1%80%D0%BE_%D0%94%D0%BC%D0%B8%D1%82%D1%80%D0%BE%D0%B2%D0%B8%D1%87" TargetMode="External"/><Relationship Id="rId18" Type="http://schemas.openxmlformats.org/officeDocument/2006/relationships/hyperlink" Target="https://uk.wikipedia.org/wiki/%D0%92'%D1%8F%D1%87%D0%B5%D1%81%D0%BB%D0%B0%D0%B2_%D0%9C%D0%B5%D0%B4%D0%B2%D1%96%D0%B4%D1%8C" TargetMode="External"/><Relationship Id="rId3" Type="http://schemas.openxmlformats.org/officeDocument/2006/relationships/hyperlink" Target="https://uk.wikipedia.org/wiki/%D0%AE%D1%80%D1%96%D0%B9_%D0%90%D0%BD%D0%B4%D1%80%D1%83%D1%85%D0%BE%D0%B2%D0%B8%D1%87" TargetMode="External"/><Relationship Id="rId21" Type="http://schemas.openxmlformats.org/officeDocument/2006/relationships/hyperlink" Target="https://uk.wikipedia.org/wiki/%D0%9C%D0%BE%D1%81%D0%BA%D0%B0%D0%BB%D0%B5%D1%86%D1%8C_%D0%9A%D0%BE%D1%81%D1%82%D1%8C_%D0%92%D1%96%D0%BB%D1%96%D0%B9%D0%BE%D0%B2%D0%B8%D1%87" TargetMode="External"/><Relationship Id="rId7" Type="http://schemas.openxmlformats.org/officeDocument/2006/relationships/hyperlink" Target="https://uk.wikipedia.org/wiki/%D0%9F%D0%B0%D0%B2%D0%BB%D0%BE_%D0%93%D1%96%D1%80%D0%BD%D0%B8%D0%BA" TargetMode="External"/><Relationship Id="rId12" Type="http://schemas.openxmlformats.org/officeDocument/2006/relationships/hyperlink" Target="https://uk.wikipedia.org/wiki/%D0%9A%D0%B8%D1%87%D0%B8%D0%BD%D1%81%D1%8C%D0%BA%D0%B8%D0%B9_%D0%90%D0%BD%D0%B0%D1%82%D0%BE%D0%BB%D1%96%D0%B9_%D0%86%D0%B2%D0%B0%D0%BD%D0%BE%D0%B2%D0%B8%D1%87" TargetMode="External"/><Relationship Id="rId17" Type="http://schemas.openxmlformats.org/officeDocument/2006/relationships/hyperlink" Target="https://uk.wikipedia.org/wiki/%D0%86%D0%B2%D0%B0%D0%BD_%D0%9C%D0%B0%D0%BB%D0%BA%D0%BE%D0%B2%D0%B8%D1%87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s://uk.wikipedia.org/wiki/%D0%86%D0%B2%D0%B0%D0%BD_%D0%9B%D1%83%D1%87%D1%83%D0%BA" TargetMode="External"/><Relationship Id="rId20" Type="http://schemas.openxmlformats.org/officeDocument/2006/relationships/hyperlink" Target="https://uk.wikipedia.org/wiki/%D0%92%D0%BE%D0%BB%D0%BE%D0%B4%D0%B8%D0%BC%D0%B8%D1%80_%D0%9C%D0%BE%D1%80%D0%B5%D0%BD%D0%B5%D1%86%D1%8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%D0%92%D0%B0%D1%81%D0%B8%D0%BB%D1%8C_%D0%93%D0%B5%D1%80%D0%B0%D1%81%D0%B8%D0%BC'%D1%8E%D0%BA" TargetMode="External"/><Relationship Id="rId11" Type="http://schemas.openxmlformats.org/officeDocument/2006/relationships/hyperlink" Target="https://uk.wikipedia.org/wiki/%D0%9E%D0%BB%D0%B5%D0%BA%D1%81%D0%B0%D0%BD%D0%B4%D1%80_%D0%86%D1%80%D0%B2%D0%B0%D0%BD%D0%B5%D1%86%D1%8C" TargetMode="External"/><Relationship Id="rId24" Type="http://schemas.openxmlformats.org/officeDocument/2006/relationships/hyperlink" Target="https://uk.wikipedia.org/wiki/%D0%AE%D1%80%D0%BA%D0%BE_%D0%9F%D0%BE%D0%BA%D0%B0%D0%BB%D1%8C%D1%87%D1%83%D0%BA" TargetMode="External"/><Relationship Id="rId5" Type="http://schemas.openxmlformats.org/officeDocument/2006/relationships/hyperlink" Target="https://uk.wikipedia.org/wiki/%D0%AE%D1%80%D1%96%D0%B9_%D0%92%D0%B8%D0%BD%D0%BD%D0%B8%D1%87%D1%83%D0%BA" TargetMode="External"/><Relationship Id="rId15" Type="http://schemas.openxmlformats.org/officeDocument/2006/relationships/hyperlink" Target="https://uk.wikipedia.org/w/index.php?title=%D0%9C%D0%B8%D1%80%D0%BE%D1%81%D0%BB%D0%B0%D0%B2_%D0%9B%D0%B0%D0%B7%D0%B0%D1%80%D1%83%D0%BA&amp;action=edit&amp;redlink=1" TargetMode="External"/><Relationship Id="rId23" Type="http://schemas.openxmlformats.org/officeDocument/2006/relationships/hyperlink" Target="https://uk.wikipedia.org/wiki/%D0%9D%D0%B5%D1%87%D0%B5%D1%80%D0%B4%D0%B0_%D0%91%D0%BE%D1%80%D0%B8%D1%81_%D0%90%D0%BD%D0%B4%D1%80%D1%96%D0%B9%D0%BE%D0%B2%D0%B8%D1%87" TargetMode="External"/><Relationship Id="rId10" Type="http://schemas.openxmlformats.org/officeDocument/2006/relationships/hyperlink" Target="https://uk.wikipedia.org/wiki/%D0%9E%D0%BA%D1%81%D0%B0%D0%BD%D0%B0_%D0%97%D0%B0%D0%B1%D1%83%D0%B6%D0%BA%D0%BE" TargetMode="External"/><Relationship Id="rId19" Type="http://schemas.openxmlformats.org/officeDocument/2006/relationships/hyperlink" Target="https://uk.wikipedia.org/wiki/%D0%9F%D0%B5%D1%82%D1%80%D0%BE_%D0%9C%D1%96%D0%B4%D1%8F%D0%BD%D0%BA%D0%B0" TargetMode="External"/><Relationship Id="rId4" Type="http://schemas.openxmlformats.org/officeDocument/2006/relationships/hyperlink" Target="https://uk.wikipedia.org/wiki/%D0%9D%D0%B0%D1%82%D0%B0%D0%BB%D0%BA%D0%B0_%D0%91%D1%96%D0%BB%D0%BE%D1%86%D0%B5%D1%80%D0%BA%D1%96%D0%B2%D0%B5%D1%86%D1%8C" TargetMode="External"/><Relationship Id="rId9" Type="http://schemas.openxmlformats.org/officeDocument/2006/relationships/hyperlink" Target="https://uk.wikipedia.org/wiki/%D0%A1%D0%B5%D1%80%D0%B3%D1%96%D0%B9_%D0%96%D0%B0%D0%B4%D0%B0%D0%BD" TargetMode="External"/><Relationship Id="rId14" Type="http://schemas.openxmlformats.org/officeDocument/2006/relationships/hyperlink" Target="https://uk.wikipedia.org/wiki/%D0%9E%D0%BB%D0%B5%D0%BA%D1%81%D0%B0%D0%BD%D0%B4%D1%80_%D0%9A%D1%80%D0%B8%D0%B2%D0%B5%D0%BD%D0%BA%D0%BE" TargetMode="External"/><Relationship Id="rId22" Type="http://schemas.openxmlformats.org/officeDocument/2006/relationships/hyperlink" Target="https://uk.wikipedia.org/wiki/%D0%92%D1%96%D0%BA%D1%82%D0%BE%D1%80_%D0%9D%D0%B5%D0%B1%D0%BE%D1%80%D0%B0%D0%B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B%D1%8C%D0%B2%D1%96%D0%B2" TargetMode="External"/><Relationship Id="rId3" Type="http://schemas.openxmlformats.org/officeDocument/2006/relationships/hyperlink" Target="https://uk.wikipedia.org/wiki/%D0%91%D1%83%D1%80%D0%BB%D0%B5%D1%81%D0%BA" TargetMode="External"/><Relationship Id="rId7" Type="http://schemas.openxmlformats.org/officeDocument/2006/relationships/hyperlink" Target="https://uk.wikipedia.org/wiki/1985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17_%D0%BA%D0%B2%D1%96%D1%82%D0%BD%D1%8F" TargetMode="External"/><Relationship Id="rId11" Type="http://schemas.openxmlformats.org/officeDocument/2006/relationships/hyperlink" Target="https://uk.wikipedia.org/wiki/%D0%86%D1%80%D0%B2%D0%B0%D0%BD%D0%B5%D1%86%D1%8C_%D0%9E%D0%BB%D0%B5%D0%BA%D1%81%D0%B0%D0%BD%D0%B4%D1%80_%D0%92%D0%B0%D1%81%D0%B8%D0%BB%D1%8C%D0%BE%D0%B2%D0%B8%D1%87" TargetMode="External"/><Relationship Id="rId5" Type="http://schemas.openxmlformats.org/officeDocument/2006/relationships/hyperlink" Target="https://uk.wikipedia.org/wiki/%D0%91%D1%83%D1%84%D0%BE%D0%BD%D0%B0%D0%B4%D0%B0" TargetMode="External"/><Relationship Id="rId10" Type="http://schemas.openxmlformats.org/officeDocument/2006/relationships/hyperlink" Target="https://uk.wikipedia.org/wiki/%D0%9D%D0%B5%D0%B1%D0%BE%D1%80%D0%B0%D0%BA_%D0%92%D1%96%D0%BA%D1%82%D0%BE%D1%80_%D0%92%D0%BE%D0%BB%D0%BE%D0%B4%D0%B8%D0%BC%D0%B8%D1%80%D0%BE%D0%B2%D0%B8%D1%87" TargetMode="External"/><Relationship Id="rId4" Type="http://schemas.openxmlformats.org/officeDocument/2006/relationships/hyperlink" Target="https://uk.wikipedia.org/wiki/%D0%91%D0%B0%D0%BB%D0%B0%D0%B3%D0%B0%D0%BD" TargetMode="External"/><Relationship Id="rId9" Type="http://schemas.openxmlformats.org/officeDocument/2006/relationships/hyperlink" Target="https://uk.wikipedia.org/wiki/%D0%90%D0%BD%D0%B4%D1%80%D1%83%D1%85%D0%BE%D0%B2%D0%B8%D1%87_%D0%AE%D1%80%D1%96%D0%B9_%D0%86%D0%B3%D0%BE%D1%80%D0%BE%D0%B2%D0%B8%D1%8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E%D1%80%D0%BA%D0%BE_%D0%9F%D0%BE%D0%B7%D0%B0%D1%8F%D0%BA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%D0%90%D0%B2%D0%B0%D0%BD%D0%B3%D0%B0%D1%80%D0%B4%D0%B8%D0%B7%D0%BC" TargetMode="External"/><Relationship Id="rId5" Type="http://schemas.openxmlformats.org/officeDocument/2006/relationships/hyperlink" Target="https://uk.wikipedia.org/wiki/%D0%A1%D0%B5%D0%BC%D0%B5%D0%BD_%D0%9B%D0%B8%D0%B1%D0%BE%D0%BD%D1%8C" TargetMode="External"/><Relationship Id="rId4" Type="http://schemas.openxmlformats.org/officeDocument/2006/relationships/hyperlink" Target="https://uk.wikipedia.org/w/index.php?title=%D0%92%D1%96%D0%BA%D1%82%D0%BE%D1%80_%D0%9D%D0%B5%D0%B4%D0%BE%D1%81%D1%82%D1%83%D0%BF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/index.php?title=%D0%91%D0%B5%D0%B7%D0%BA%D0%BE%D1%80%D0%BE%D0%B2%D0%B0%D0%B9%D0%BD%D0%B8%D0%B9_%D0%93%D0%BE%D1%80%D0%B4%D1%96%D0%B9_%D0%84%D0%B2%D0%B3%D0%B5%D0%BD%D0%BE%D0%B2%D0%B8%D1%87&amp;action=edit&amp;redlink=1" TargetMode="External"/><Relationship Id="rId3" Type="http://schemas.openxmlformats.org/officeDocument/2006/relationships/hyperlink" Target="https://uk.wikipedia.org/wiki/%D0%9B%D1%96%D1%82%D0%B5%D1%80%D0%B0%D1%82%D1%83%D1%80%D0%B0" TargetMode="External"/><Relationship Id="rId7" Type="http://schemas.openxmlformats.org/officeDocument/2006/relationships/hyperlink" Target="https://uk.wikipedia.org/w/index.php?title=%D0%91%D0%BE%D1%80%D0%B8%D1%81_%D0%A9%D0%B0%D0%B2%D1%83%D1%80%D1%81%D1%8C%D0%BA%D0%B8%D0%B9&amp;action=edit&amp;redlink=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%D0%9C%D0%B0%D1%85%D0%BD%D0%BE_%D0%92%D0%B0%D1%81%D0%B8%D0%BB%D1%8C_%D0%86%D0%B2%D0%B0%D0%BD%D0%BE%D0%B2%D0%B8%D1%87" TargetMode="External"/><Relationship Id="rId5" Type="http://schemas.openxmlformats.org/officeDocument/2006/relationships/hyperlink" Target="https://uk.wikipedia.org/wiki/%D0%A2%D0%B5%D1%80%D0%BD%D0%BE%D0%BF%D1%96%D0%BB%D1%8C" TargetMode="External"/><Relationship Id="rId4" Type="http://schemas.openxmlformats.org/officeDocument/2006/relationships/hyperlink" Target="https://uk.wikipedia.org/wiki/1992" TargetMode="External"/><Relationship Id="rId9" Type="http://schemas.openxmlformats.org/officeDocument/2006/relationships/hyperlink" Target="https://uk.wikipedia.org/w/index.php?title=%D0%92%D1%96%D1%82%D0%B0%D0%BB%D1%96%D0%B9_%D0%93%D0%B0%D0%B9%D0%B4%D0%B0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86%D0%B2%D0%B0%D0%BD_%D0%9B%D1%83%D1%87%D1%83%D0%BA" TargetMode="External"/><Relationship Id="rId7" Type="http://schemas.openxmlformats.org/officeDocument/2006/relationships/hyperlink" Target="https://uk.wikipedia.org/wiki/198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19_%D1%81%D1%96%D1%87%D0%BD%D1%8F" TargetMode="External"/><Relationship Id="rId5" Type="http://schemas.openxmlformats.org/officeDocument/2006/relationships/hyperlink" Target="https://uk.wikipedia.org/wiki/%D0%A1%D0%B0%D0%B4%D0%BB%D0%BE%D0%B2%D1%81%D1%8C%D0%BA%D0%B8%D0%B9_%D0%A0%D0%BE%D0%BC%D0%B0%D0%BD_%D0%86%D0%B2%D0%B0%D0%BD%D0%BE%D0%B2%D0%B8%D1%87" TargetMode="External"/><Relationship Id="rId4" Type="http://schemas.openxmlformats.org/officeDocument/2006/relationships/hyperlink" Target="https://uk.wikipedia.org/wiki/%D0%9D%D0%B0%D0%B7%D0%B0%D1%80_%D0%93%D0%BE%D0%BD%D1%87%D0%B0%D1%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428729" y="357166"/>
            <a:ext cx="71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ітературні угрупування 80-90-х років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ХХстоліття</a:t>
            </a:r>
            <a:endParaRPr lang="uk-UA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D:\день поезії\завантаження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571612"/>
            <a:ext cx="3786214" cy="2724156"/>
          </a:xfrm>
          <a:prstGeom prst="rect">
            <a:avLst/>
          </a:prstGeom>
          <a:noFill/>
        </p:spPr>
      </p:pic>
      <p:pic>
        <p:nvPicPr>
          <p:cNvPr id="9" name="Picture 4" descr="D:\день поезії\images (18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8239" y="3607559"/>
            <a:ext cx="416572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pic>
        <p:nvPicPr>
          <p:cNvPr id="16388" name="Picture 4" descr="Ð ÐµÐ·ÑÐ»ÑÑÐ°Ñ Ð¿Ð¾ÑÑÐºÑ Ð·Ð¾Ð±ÑÐ°Ð¶ÐµÐ½Ñ Ð·Ð° Ð·Ð°Ð¿Ð¸ÑÐ¾Ð¼ &quot;Ð»ÑÑÐµÑÐ°ÑÑÑÐ½Ðµ ÑÐ³ÑÑÐ¿ÑÐ²Ð°Ð½Ð½Ñ Ð»ÑÐ³Ð¾ÑÐ°Ð´  ÐÐ°Ð·Ð°Ñ ÐÐ¾Ð½ÑÐ°Ñ ÑÐ¾ÑÐ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14290"/>
            <a:ext cx="6977060" cy="528641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56" y="557214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Іван </a:t>
            </a:r>
            <a:r>
              <a:rPr lang="uk-UA" b="1" dirty="0" err="1" smtClean="0"/>
              <a:t>Лучак</a:t>
            </a:r>
            <a:r>
              <a:rPr lang="uk-UA" b="1" dirty="0" smtClean="0"/>
              <a:t>                 Назар Гончар                 Роман </a:t>
            </a:r>
            <a:r>
              <a:rPr lang="uk-UA" b="1" dirty="0" err="1" smtClean="0"/>
              <a:t>Садловський</a:t>
            </a:r>
            <a:endParaRPr lang="uk-UA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428728" y="285728"/>
            <a:ext cx="7319736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Творча асоціація “500”</a:t>
            </a:r>
            <a:endParaRPr lang="uk-UA" sz="44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1428728" y="1214422"/>
            <a:ext cx="70723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/>
              <a:t>утворилась</a:t>
            </a:r>
            <a:r>
              <a:rPr lang="ru-RU" sz="2400" b="1" i="1" dirty="0"/>
              <a:t> в </a:t>
            </a:r>
            <a:r>
              <a:rPr lang="ru-RU" sz="2400" b="1" i="1" dirty="0">
                <a:hlinkClick r:id="rId3" tooltip="1993"/>
              </a:rPr>
              <a:t>1993</a:t>
            </a:r>
            <a:r>
              <a:rPr lang="ru-RU" sz="2400" b="1" i="1" dirty="0"/>
              <a:t> </a:t>
            </a:r>
            <a:r>
              <a:rPr lang="ru-RU" sz="2400" b="1" i="1" dirty="0" err="1"/>
              <a:t>році</a:t>
            </a:r>
            <a:r>
              <a:rPr lang="ru-RU" sz="2400" b="1" i="1" dirty="0"/>
              <a:t> в </a:t>
            </a:r>
            <a:r>
              <a:rPr lang="ru-RU" sz="2400" b="1" i="1" dirty="0" err="1"/>
              <a:t>Києві</a:t>
            </a:r>
            <a:r>
              <a:rPr lang="ru-RU" sz="2400" b="1" i="1" dirty="0"/>
              <a:t>. </a:t>
            </a:r>
            <a:r>
              <a:rPr lang="ru-RU" sz="2400" b="1" i="1" dirty="0" err="1"/>
              <a:t>Однією</a:t>
            </a:r>
            <a:r>
              <a:rPr lang="ru-RU" sz="2400" b="1" i="1" dirty="0"/>
              <a:t> </a:t>
            </a:r>
            <a:r>
              <a:rPr lang="ru-RU" sz="2400" b="1" i="1" dirty="0" err="1"/>
              <a:t>з</a:t>
            </a:r>
            <a:r>
              <a:rPr lang="ru-RU" sz="2400" b="1" i="1" dirty="0"/>
              <a:t> </a:t>
            </a:r>
            <a:r>
              <a:rPr lang="ru-RU" sz="2400" b="1" i="1" dirty="0" err="1"/>
              <a:t>цілей</a:t>
            </a:r>
            <a:r>
              <a:rPr lang="ru-RU" sz="2400" b="1" i="1" dirty="0"/>
              <a:t> </a:t>
            </a:r>
            <a:r>
              <a:rPr lang="ru-RU" sz="2400" b="1" i="1" dirty="0" err="1"/>
              <a:t>створення</a:t>
            </a:r>
            <a:r>
              <a:rPr lang="ru-RU" sz="2400" b="1" i="1" dirty="0"/>
              <a:t> </a:t>
            </a:r>
            <a:r>
              <a:rPr lang="ru-RU" sz="2400" b="1" i="1" dirty="0" err="1"/>
              <a:t>нової</a:t>
            </a:r>
            <a:r>
              <a:rPr lang="ru-RU" sz="2400" b="1" i="1" dirty="0"/>
              <a:t> </a:t>
            </a:r>
            <a:r>
              <a:rPr lang="ru-RU" sz="2400" b="1" i="1" dirty="0" err="1"/>
              <a:t>асоціації</a:t>
            </a:r>
            <a:r>
              <a:rPr lang="ru-RU" sz="2400" b="1" i="1" dirty="0"/>
              <a:t>, за С. Руденком, стало "</a:t>
            </a:r>
            <a:r>
              <a:rPr lang="ru-RU" sz="2400" b="1" i="1" dirty="0" err="1"/>
              <a:t>подолання</a:t>
            </a:r>
            <a:r>
              <a:rPr lang="ru-RU" sz="2400" b="1" i="1" dirty="0"/>
              <a:t> </a:t>
            </a:r>
            <a:r>
              <a:rPr lang="ru-RU" sz="2400" b="1" i="1" dirty="0" err="1"/>
              <a:t>неуваги</a:t>
            </a:r>
            <a:r>
              <a:rPr lang="ru-RU" sz="2400" b="1" i="1" dirty="0"/>
              <a:t>" старших </a:t>
            </a:r>
            <a:r>
              <a:rPr lang="ru-RU" sz="2400" b="1" i="1" dirty="0" err="1"/>
              <a:t>письменників</a:t>
            </a:r>
            <a:r>
              <a:rPr lang="ru-RU" sz="2400" b="1" i="1" dirty="0"/>
              <a:t> до </a:t>
            </a:r>
            <a:r>
              <a:rPr lang="ru-RU" sz="2400" b="1" i="1" dirty="0" err="1"/>
              <a:t>літературного</a:t>
            </a:r>
            <a:r>
              <a:rPr lang="ru-RU" sz="2400" b="1" i="1" dirty="0"/>
              <a:t> </a:t>
            </a:r>
            <a:r>
              <a:rPr lang="ru-RU" sz="2400" b="1" i="1" dirty="0" err="1"/>
              <a:t>покоління</a:t>
            </a:r>
            <a:r>
              <a:rPr lang="ru-RU" sz="2400" b="1" i="1" dirty="0"/>
              <a:t> 90-х </a:t>
            </a:r>
            <a:r>
              <a:rPr lang="ru-RU" sz="2400" b="1" i="1" dirty="0" err="1"/>
              <a:t>років</a:t>
            </a:r>
            <a:r>
              <a:rPr lang="ru-RU" sz="2400" b="1" i="1" dirty="0"/>
              <a:t>.</a:t>
            </a:r>
            <a:endParaRPr lang="uk-UA" sz="2400" b="1" i="1" dirty="0"/>
          </a:p>
        </p:txBody>
      </p:sp>
      <p:sp>
        <p:nvSpPr>
          <p:cNvPr id="5" name="Прямокутник 4"/>
          <p:cNvSpPr/>
          <p:nvPr/>
        </p:nvSpPr>
        <p:spPr>
          <a:xfrm>
            <a:off x="2286000" y="3286124"/>
            <a:ext cx="6215090" cy="323165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b="1" dirty="0" err="1"/>
              <a:t>Активними</a:t>
            </a:r>
            <a:r>
              <a:rPr lang="ru-RU" sz="2400" b="1" dirty="0"/>
              <a:t> </a:t>
            </a:r>
            <a:r>
              <a:rPr lang="ru-RU" sz="2400" b="1" dirty="0" err="1"/>
              <a:t>учасниками</a:t>
            </a:r>
            <a:r>
              <a:rPr lang="ru-RU" sz="2400" b="1" dirty="0"/>
              <a:t> ТА в 1993—1996 роках </a:t>
            </a:r>
            <a:r>
              <a:rPr lang="ru-RU" sz="2400" b="1" dirty="0" err="1"/>
              <a:t>були</a:t>
            </a:r>
            <a:r>
              <a:rPr lang="ru-RU" sz="2400" b="1" dirty="0"/>
              <a:t>:</a:t>
            </a:r>
          </a:p>
          <a:p>
            <a:r>
              <a:rPr lang="ru-RU" sz="2400" b="1" dirty="0">
                <a:hlinkClick r:id="rId4" tooltip="Максим Розумний"/>
              </a:rPr>
              <a:t>Максим </a:t>
            </a:r>
            <a:r>
              <a:rPr lang="ru-RU" sz="2400" b="1" dirty="0" err="1">
                <a:hlinkClick r:id="rId4" tooltip="Максим Розумний"/>
              </a:rPr>
              <a:t>Розумний</a:t>
            </a:r>
            <a:r>
              <a:rPr lang="ru-RU" sz="2400" b="1" dirty="0"/>
              <a:t>,</a:t>
            </a:r>
          </a:p>
          <a:p>
            <a:r>
              <a:rPr lang="ru-RU" sz="2400" b="1" dirty="0" err="1">
                <a:hlinkClick r:id="rId5" tooltip="Руденко Сергій Валерійович"/>
              </a:rPr>
              <a:t>Сергій</a:t>
            </a:r>
            <a:r>
              <a:rPr lang="ru-RU" sz="2400" b="1" dirty="0">
                <a:hlinkClick r:id="rId5" tooltip="Руденко Сергій Валерійович"/>
              </a:rPr>
              <a:t> Руденко</a:t>
            </a:r>
            <a:r>
              <a:rPr lang="ru-RU" sz="2400" b="1" dirty="0"/>
              <a:t>,</a:t>
            </a:r>
          </a:p>
          <a:p>
            <a:r>
              <a:rPr lang="ru-RU" sz="2400" b="1" dirty="0">
                <a:hlinkClick r:id="rId6" tooltip="Роман Кухарук"/>
              </a:rPr>
              <a:t>Роман </a:t>
            </a:r>
            <a:r>
              <a:rPr lang="ru-RU" sz="2400" b="1" dirty="0" err="1">
                <a:hlinkClick r:id="rId6" tooltip="Роман Кухарук"/>
              </a:rPr>
              <a:t>Кухарук</a:t>
            </a:r>
            <a:r>
              <a:rPr lang="ru-RU" sz="2400" b="1" dirty="0"/>
              <a:t>,</a:t>
            </a:r>
          </a:p>
          <a:p>
            <a:r>
              <a:rPr lang="ru-RU" sz="2400" b="1" dirty="0"/>
              <a:t>В. </a:t>
            </a:r>
            <a:r>
              <a:rPr lang="ru-RU" sz="2400" b="1" dirty="0" err="1"/>
              <a:t>Квітка</a:t>
            </a:r>
            <a:r>
              <a:rPr lang="ru-RU" sz="2400" b="1" dirty="0"/>
              <a:t>,</a:t>
            </a:r>
          </a:p>
          <a:p>
            <a:r>
              <a:rPr lang="ru-RU" sz="2400" b="1" dirty="0" err="1">
                <a:hlinkClick r:id="rId7" tooltip="Андрій Кокотюха"/>
              </a:rPr>
              <a:t>Андрій</a:t>
            </a:r>
            <a:r>
              <a:rPr lang="ru-RU" sz="2400" b="1" dirty="0">
                <a:hlinkClick r:id="rId7" tooltip="Андрій Кокотюха"/>
              </a:rPr>
              <a:t> </a:t>
            </a:r>
            <a:r>
              <a:rPr lang="ru-RU" sz="2400" b="1" dirty="0" err="1">
                <a:hlinkClick r:id="rId7" tooltip="Андрій Кокотюха"/>
              </a:rPr>
              <a:t>Кокотюха</a:t>
            </a:r>
            <a:r>
              <a:rPr lang="ru-RU" sz="2400" b="1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928794" y="285728"/>
            <a:ext cx="5572164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    </a:t>
            </a:r>
            <a:r>
              <a:rPr lang="uk-UA" sz="4400" b="1" dirty="0" err="1" smtClean="0"/>
              <a:t>“Червона</a:t>
            </a:r>
            <a:r>
              <a:rPr lang="uk-UA" sz="4400" b="1" dirty="0" smtClean="0"/>
              <a:t> </a:t>
            </a:r>
            <a:r>
              <a:rPr lang="uk-UA" sz="4400" b="1" dirty="0" err="1" smtClean="0"/>
              <a:t>фіра”</a:t>
            </a:r>
            <a:endParaRPr lang="uk-UA" sz="44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1500166" y="1071546"/>
            <a:ext cx="72152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літературна</a:t>
            </a:r>
            <a:r>
              <a:rPr lang="ru-RU" sz="2400" b="1" dirty="0"/>
              <a:t> </a:t>
            </a:r>
            <a:r>
              <a:rPr lang="ru-RU" sz="2400" b="1" dirty="0" err="1"/>
              <a:t>корпорація</a:t>
            </a:r>
            <a:r>
              <a:rPr lang="ru-RU" sz="2400" b="1" dirty="0"/>
              <a:t> </a:t>
            </a:r>
            <a:r>
              <a:rPr lang="ru-RU" sz="2400" b="1" dirty="0" err="1"/>
              <a:t>харківських</a:t>
            </a:r>
            <a:r>
              <a:rPr lang="ru-RU" sz="2400" b="1" dirty="0"/>
              <a:t> </a:t>
            </a:r>
            <a:r>
              <a:rPr lang="ru-RU" sz="2400" b="1" dirty="0" err="1"/>
              <a:t>поетів</a:t>
            </a:r>
            <a:r>
              <a:rPr lang="ru-RU" sz="2400" b="1" dirty="0"/>
              <a:t> </a:t>
            </a:r>
            <a:r>
              <a:rPr lang="ru-RU" sz="2400" b="1" dirty="0" err="1">
                <a:hlinkClick r:id="rId3" tooltip="Жадан Сергій Вікторович"/>
              </a:rPr>
              <a:t>Сергія</a:t>
            </a:r>
            <a:r>
              <a:rPr lang="ru-RU" sz="2400" b="1" dirty="0">
                <a:hlinkClick r:id="rId3" tooltip="Жадан Сергій Вікторович"/>
              </a:rPr>
              <a:t> </a:t>
            </a:r>
            <a:r>
              <a:rPr lang="ru-RU" sz="2400" b="1" dirty="0" err="1">
                <a:hlinkClick r:id="rId3" tooltip="Жадан Сергій Вікторович"/>
              </a:rPr>
              <a:t>Жадана</a:t>
            </a:r>
            <a:r>
              <a:rPr lang="ru-RU" sz="2400" b="1" dirty="0"/>
              <a:t>, Р. Мельникова та І. </a:t>
            </a:r>
            <a:r>
              <a:rPr lang="ru-RU" sz="2400" b="1" dirty="0" err="1"/>
              <a:t>Пилипчука</a:t>
            </a:r>
            <a:r>
              <a:rPr lang="ru-RU" sz="2400" b="1" dirty="0"/>
              <a:t>, створена у </a:t>
            </a:r>
            <a:r>
              <a:rPr lang="ru-RU" sz="2400" b="1" dirty="0">
                <a:hlinkClick r:id="rId4" tooltip="1991"/>
              </a:rPr>
              <a:t>1991</a:t>
            </a:r>
            <a:r>
              <a:rPr lang="ru-RU" sz="2400" b="1" dirty="0"/>
              <a:t> </a:t>
            </a:r>
            <a:r>
              <a:rPr lang="ru-RU" sz="2400" b="1" dirty="0" err="1"/>
              <a:t>р</a:t>
            </a:r>
            <a:endParaRPr lang="uk-UA" sz="2400" b="1" dirty="0"/>
          </a:p>
        </p:txBody>
      </p:sp>
      <p:sp>
        <p:nvSpPr>
          <p:cNvPr id="5" name="Прямокутник 4"/>
          <p:cNvSpPr/>
          <p:nvPr/>
        </p:nvSpPr>
        <p:spPr>
          <a:xfrm>
            <a:off x="1428728" y="2214554"/>
            <a:ext cx="7072362" cy="378565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/>
            <a:endParaRPr lang="uk-UA" sz="2400" b="1" dirty="0" smtClean="0"/>
          </a:p>
          <a:p>
            <a:pPr algn="just"/>
            <a:r>
              <a:rPr lang="uk-UA" sz="2400" b="1" dirty="0" smtClean="0"/>
              <a:t>Літературною </a:t>
            </a:r>
            <a:r>
              <a:rPr lang="uk-UA" sz="2400" b="1" dirty="0"/>
              <a:t>концепцією «Червоної Фіри» </a:t>
            </a:r>
            <a:r>
              <a:rPr lang="uk-UA" sz="2400" b="1" dirty="0" smtClean="0"/>
              <a:t>став </a:t>
            </a:r>
            <a:r>
              <a:rPr lang="uk-UA" sz="2400" b="1" dirty="0" err="1"/>
              <a:t>неофутуризм</a:t>
            </a:r>
            <a:r>
              <a:rPr lang="uk-UA" sz="2400" b="1" dirty="0"/>
              <a:t>. </a:t>
            </a:r>
            <a:r>
              <a:rPr lang="uk-UA" sz="2400" b="1" dirty="0" err="1"/>
              <a:t>Провокативно-епатажні</a:t>
            </a:r>
            <a:r>
              <a:rPr lang="uk-UA" sz="2400" b="1" dirty="0"/>
              <a:t> твори </a:t>
            </a:r>
            <a:r>
              <a:rPr lang="uk-UA" sz="2400" b="1" dirty="0" err="1"/>
              <a:t>червонофірівців</a:t>
            </a:r>
            <a:r>
              <a:rPr lang="uk-UA" sz="2400" b="1" dirty="0"/>
              <a:t> стали своєрідним східноукраїнським аналогом літературного карнавалу </a:t>
            </a:r>
            <a:r>
              <a:rPr lang="uk-UA" sz="2400" b="1" dirty="0" err="1">
                <a:hlinkClick r:id="rId5" tooltip="Бу-Ба-Бу"/>
              </a:rPr>
              <a:t>Бу-Ба-Бу</a:t>
            </a:r>
            <a:r>
              <a:rPr lang="uk-UA" sz="2400" b="1" dirty="0"/>
              <a:t>. Поєднання пародій на публіцистичні штампи з естетикою </a:t>
            </a:r>
            <a:r>
              <a:rPr lang="uk-UA" sz="2400" b="1" dirty="0" smtClean="0"/>
              <a:t>створило </a:t>
            </a:r>
            <a:r>
              <a:rPr lang="uk-UA" sz="2400" b="1" dirty="0"/>
              <a:t>своєрідний стиль «Червоної Фіри», у котрому гротеск здебільшого перемагає професійну роботу з текстом.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55576" y="1844824"/>
            <a:ext cx="7858180" cy="38164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uk-UA" dirty="0"/>
              <a:t>   </a:t>
            </a:r>
            <a:endParaRPr lang="uk-UA" dirty="0" smtClean="0"/>
          </a:p>
          <a:p>
            <a:r>
              <a:rPr lang="uk-UA" sz="2800" dirty="0" smtClean="0"/>
              <a:t> </a:t>
            </a:r>
            <a:r>
              <a:rPr lang="uk-UA" sz="2800" dirty="0"/>
              <a:t>У кінці 80-х — на початку 90-х </a:t>
            </a:r>
            <a:r>
              <a:rPr lang="en-US" sz="2800" dirty="0"/>
              <a:t>pp. XX </a:t>
            </a:r>
            <a:r>
              <a:rPr lang="uk-UA" sz="2800" dirty="0"/>
              <a:t>ст. процес оновлення української літератури набув значної сили. Зміни в суспільному житті країни, зокрема розпад СРСР, відбились і в розвитку літератури. Нове покоління письменників і поетів прагнуло подивитись на навколишню дійсність по-новому, а не під кутом методу «соцреалізму».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475656" y="357166"/>
            <a:ext cx="681112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/>
              <a:t>                АУП</a:t>
            </a:r>
          </a:p>
          <a:p>
            <a:r>
              <a:rPr lang="uk-UA" sz="3200" dirty="0" smtClean="0"/>
              <a:t>Асоціація українських письменників</a:t>
            </a:r>
          </a:p>
          <a:p>
            <a:r>
              <a:rPr lang="uk-UA" sz="2000" dirty="0" smtClean="0"/>
              <a:t>Організовано в 1997 році</a:t>
            </a:r>
          </a:p>
          <a:p>
            <a:r>
              <a:rPr lang="uk-UA" sz="2800" b="1" dirty="0" smtClean="0"/>
              <a:t>Мета: </a:t>
            </a:r>
            <a:r>
              <a:rPr lang="uk-UA" sz="2400" b="1" i="1" dirty="0" smtClean="0"/>
              <a:t>Подолання структурно-ідеологічного змертвіння в письменницькому середовищі України</a:t>
            </a:r>
          </a:p>
          <a:p>
            <a:r>
              <a:rPr lang="uk-UA" sz="2400" b="1" i="1" dirty="0" smtClean="0"/>
              <a:t>		Перший президент  АУП– </a:t>
            </a:r>
          </a:p>
          <a:p>
            <a:r>
              <a:rPr lang="uk-UA" sz="2400" b="1" i="1" dirty="0" smtClean="0"/>
              <a:t>               Покальчук Юрій  Володимирович</a:t>
            </a:r>
            <a:endParaRPr lang="uk-UA" sz="2400" b="1" i="1" dirty="0"/>
          </a:p>
        </p:txBody>
      </p:sp>
      <p:sp>
        <p:nvSpPr>
          <p:cNvPr id="24578" name="AutoShape 2" descr="Ð ÐµÐ·ÑÐ»ÑÑÐ°Ñ Ð¿Ð¾ÑÑÐºÑ Ð·Ð¾Ð±ÑÐ°Ð¶ÐµÐ½Ñ Ð·Ð° Ð·Ð°Ð¿Ð¸ÑÐ¾Ð¼ &quot;Ð¿Ð¾ÐºÐ°Ð»ÑÑÑÐº ÑÑÑÐ¹ ÑÐ¾ÑÐ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4580" name="AutoShape 4" descr="Ð ÐµÐ·ÑÐ»ÑÑÐ°Ñ Ð¿Ð¾ÑÑÐºÑ Ð·Ð¾Ð±ÑÐ°Ð¶ÐµÐ½Ñ Ð·Ð° Ð·Ð°Ð¿Ð¸ÑÐ¾Ð¼ &quot;Ð¿Ð¾ÐºÐ°Ð»ÑÑÑÐº ÑÑÑÐ¹ ÑÐ¾ÑÐ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4582" name="AutoShape 6" descr="Ð ÐµÐ·ÑÐ»ÑÑÐ°Ñ Ð¿Ð¾ÑÑÐºÑ Ð·Ð¾Ð±ÑÐ°Ð¶ÐµÐ½Ñ Ð·Ð° Ð·Ð°Ð¿Ð¸ÑÐ¾Ð¼ &quot;Ð¿Ð¾ÐºÐ°Ð»ÑÑÑÐº ÑÑÑÐ¹ ÑÐ¾ÑÐ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4584" name="AutoShape 8" descr="Ð ÐµÐ·ÑÐ»ÑÑÐ°Ñ Ð¿Ð¾ÑÑÐºÑ Ð·Ð¾Ð±ÑÐ°Ð¶ÐµÐ½Ñ Ð·Ð° Ð·Ð°Ð¿Ð¸ÑÐ¾Ð¼ &quot;Ð¿Ð¾ÐºÐ°Ð»ÑÑÑÐº ÑÑÑÐ¹ ÑÐ¾ÑÐ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4586" name="Picture 10" descr="Ð ÐµÐ·ÑÐ»ÑÑÐ°Ñ Ð¿Ð¾ÑÑÐºÑ Ð·Ð¾Ð±ÑÐ°Ð¶ÐµÐ½Ñ Ð·Ð° Ð·Ð°Ð¿Ð¸ÑÐ¾Ð¼ &quot;Ð¿Ð¾ÐºÐ°Ð»ÑÑÑÐº ÑÑÑÐ¹ ÑÐ¾ÑÐ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0232" y="4656225"/>
            <a:ext cx="2055156" cy="21308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3" name="Прямокутник 2"/>
          <p:cNvSpPr/>
          <p:nvPr/>
        </p:nvSpPr>
        <p:spPr>
          <a:xfrm>
            <a:off x="1428728" y="285728"/>
            <a:ext cx="721523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        До </a:t>
            </a:r>
            <a:r>
              <a:rPr lang="uk-UA" sz="2800" b="1" dirty="0"/>
              <a:t>складу АУП увійшли, зокрема</a:t>
            </a:r>
            <a:r>
              <a:rPr lang="uk-UA" dirty="0"/>
              <a:t>: </a:t>
            </a:r>
            <a:endParaRPr lang="uk-UA" dirty="0" smtClean="0"/>
          </a:p>
          <a:p>
            <a:pPr algn="just"/>
            <a:r>
              <a:rPr lang="uk-UA" sz="2400" dirty="0" smtClean="0">
                <a:hlinkClick r:id="rId3" tooltip="Юрій Андрухович"/>
              </a:rPr>
              <a:t>Юрій </a:t>
            </a:r>
            <a:r>
              <a:rPr lang="uk-UA" sz="2400" dirty="0">
                <a:hlinkClick r:id="rId3" tooltip="Юрій Андрухович"/>
              </a:rPr>
              <a:t>Андрухович</a:t>
            </a:r>
            <a:r>
              <a:rPr lang="uk-UA" sz="2400" dirty="0"/>
              <a:t>, </a:t>
            </a:r>
            <a:r>
              <a:rPr lang="uk-UA" sz="2400" dirty="0">
                <a:hlinkClick r:id="rId4" tooltip="Наталка Білоцерківець"/>
              </a:rPr>
              <a:t>Наталка </a:t>
            </a:r>
            <a:r>
              <a:rPr lang="uk-UA" sz="2400" dirty="0" err="1">
                <a:hlinkClick r:id="rId4" tooltip="Наталка Білоцерківець"/>
              </a:rPr>
              <a:t>Білоцерківець</a:t>
            </a:r>
            <a:r>
              <a:rPr lang="uk-UA" sz="2400" dirty="0"/>
              <a:t>, </a:t>
            </a:r>
            <a:r>
              <a:rPr lang="uk-UA" sz="2400" dirty="0">
                <a:hlinkClick r:id="rId5" tooltip="Юрій Винничук"/>
              </a:rPr>
              <a:t>Юрій </a:t>
            </a:r>
            <a:r>
              <a:rPr lang="uk-UA" sz="2400" dirty="0" err="1">
                <a:hlinkClick r:id="rId5" tooltip="Юрій Винничук"/>
              </a:rPr>
              <a:t>Винничук</a:t>
            </a:r>
            <a:r>
              <a:rPr lang="uk-UA" sz="2400" dirty="0"/>
              <a:t>, </a:t>
            </a:r>
            <a:r>
              <a:rPr lang="uk-UA" sz="2400" dirty="0">
                <a:hlinkClick r:id="rId6" tooltip="Василь Герасим'юк"/>
              </a:rPr>
              <a:t>Василь Герасим'юк</a:t>
            </a:r>
            <a:r>
              <a:rPr lang="uk-UA" sz="2400" dirty="0"/>
              <a:t>, </a:t>
            </a:r>
            <a:r>
              <a:rPr lang="uk-UA" sz="2400" dirty="0">
                <a:hlinkClick r:id="rId7" tooltip="Павло Гірник"/>
              </a:rPr>
              <a:t>Павло Гірник</a:t>
            </a:r>
            <a:r>
              <a:rPr lang="uk-UA" sz="2400" dirty="0"/>
              <a:t>, </a:t>
            </a:r>
            <a:r>
              <a:rPr lang="uk-UA" sz="2400" dirty="0">
                <a:hlinkClick r:id="rId8" tooltip="Василь Голобородько"/>
              </a:rPr>
              <a:t>Василь Голобородько</a:t>
            </a:r>
            <a:r>
              <a:rPr lang="uk-UA" sz="2400" dirty="0"/>
              <a:t>, </a:t>
            </a:r>
            <a:r>
              <a:rPr lang="uk-UA" sz="2400" dirty="0">
                <a:hlinkClick r:id="rId9" tooltip="Сергій Жадан"/>
              </a:rPr>
              <a:t>Сергій </a:t>
            </a:r>
            <a:r>
              <a:rPr lang="uk-UA" sz="2400" dirty="0" err="1">
                <a:hlinkClick r:id="rId9" tooltip="Сергій Жадан"/>
              </a:rPr>
              <a:t>Жадан</a:t>
            </a:r>
            <a:r>
              <a:rPr lang="uk-UA" sz="2400" dirty="0"/>
              <a:t>, </a:t>
            </a:r>
            <a:r>
              <a:rPr lang="uk-UA" sz="2400" dirty="0">
                <a:hlinkClick r:id="rId10" tooltip="Оксана Забужко"/>
              </a:rPr>
              <a:t>Оксана Забужко</a:t>
            </a:r>
            <a:r>
              <a:rPr lang="uk-UA" sz="2400" dirty="0"/>
              <a:t>, </a:t>
            </a:r>
            <a:r>
              <a:rPr lang="uk-UA" sz="2400" dirty="0">
                <a:hlinkClick r:id="rId11" tooltip="Олександр Ірванець"/>
              </a:rPr>
              <a:t>Олександр </a:t>
            </a:r>
            <a:r>
              <a:rPr lang="uk-UA" sz="2400" dirty="0" err="1">
                <a:hlinkClick r:id="rId11" tooltip="Олександр Ірванець"/>
              </a:rPr>
              <a:t>Ірванець</a:t>
            </a:r>
            <a:r>
              <a:rPr lang="uk-UA" sz="2400" dirty="0"/>
              <a:t>, </a:t>
            </a:r>
            <a:r>
              <a:rPr lang="uk-UA" sz="2400" dirty="0">
                <a:hlinkClick r:id="rId12" tooltip="Кичинський Анатолій Іванович"/>
              </a:rPr>
              <a:t>Анатолій </a:t>
            </a:r>
            <a:r>
              <a:rPr lang="uk-UA" sz="2400" dirty="0" err="1">
                <a:hlinkClick r:id="rId12" tooltip="Кичинський Анатолій Іванович"/>
              </a:rPr>
              <a:t>Кичинський</a:t>
            </a:r>
            <a:r>
              <a:rPr lang="uk-UA" sz="2400" dirty="0"/>
              <a:t>, </a:t>
            </a:r>
            <a:r>
              <a:rPr lang="uk-UA" sz="2400" dirty="0">
                <a:hlinkClick r:id="rId13" tooltip="Кремінь Дмитро Дмитрович"/>
              </a:rPr>
              <a:t>Дмитро Кремінь</a:t>
            </a:r>
            <a:r>
              <a:rPr lang="uk-UA" sz="2400" dirty="0"/>
              <a:t>, </a:t>
            </a:r>
            <a:r>
              <a:rPr lang="uk-UA" sz="2400" dirty="0">
                <a:hlinkClick r:id="rId14" tooltip="Олександр Кривенко"/>
              </a:rPr>
              <a:t>Олександр Кривенко</a:t>
            </a:r>
            <a:r>
              <a:rPr lang="uk-UA" sz="2400" dirty="0"/>
              <a:t>, </a:t>
            </a:r>
            <a:r>
              <a:rPr lang="uk-UA" sz="2400" dirty="0">
                <a:hlinkClick r:id="rId15" tooltip="Мирослав Лазарук (ще не написана)"/>
              </a:rPr>
              <a:t>Мирослав </a:t>
            </a:r>
            <a:r>
              <a:rPr lang="uk-UA" sz="2400" dirty="0" err="1">
                <a:hlinkClick r:id="rId15" tooltip="Мирослав Лазарук (ще не написана)"/>
              </a:rPr>
              <a:t>Лазарук</a:t>
            </a:r>
            <a:r>
              <a:rPr lang="uk-UA" sz="2400" dirty="0"/>
              <a:t>, </a:t>
            </a:r>
            <a:r>
              <a:rPr lang="uk-UA" sz="2400" dirty="0">
                <a:hlinkClick r:id="rId16" tooltip="Іван Лучук"/>
              </a:rPr>
              <a:t>Іван Лучук</a:t>
            </a:r>
            <a:r>
              <a:rPr lang="uk-UA" sz="2400" dirty="0"/>
              <a:t>, </a:t>
            </a:r>
            <a:r>
              <a:rPr lang="uk-UA" sz="2400" dirty="0">
                <a:hlinkClick r:id="rId17" tooltip="Іван Малкович"/>
              </a:rPr>
              <a:t>Іван Малкович</a:t>
            </a:r>
            <a:r>
              <a:rPr lang="uk-UA" sz="2400" dirty="0"/>
              <a:t>, </a:t>
            </a:r>
            <a:r>
              <a:rPr lang="uk-UA" sz="2400" dirty="0">
                <a:hlinkClick r:id="rId18" tooltip="В'ячеслав Медвідь"/>
              </a:rPr>
              <a:t>В'ячеслав </a:t>
            </a:r>
            <a:r>
              <a:rPr lang="uk-UA" sz="2400" dirty="0" err="1">
                <a:hlinkClick r:id="rId18" tooltip="В'ячеслав Медвідь"/>
              </a:rPr>
              <a:t>Медвідь</a:t>
            </a:r>
            <a:r>
              <a:rPr lang="uk-UA" sz="2400" dirty="0"/>
              <a:t>, </a:t>
            </a:r>
            <a:r>
              <a:rPr lang="uk-UA" sz="2400" dirty="0">
                <a:hlinkClick r:id="rId19" tooltip="Петро Мідянка"/>
              </a:rPr>
              <a:t>Петро Мідянка</a:t>
            </a:r>
            <a:r>
              <a:rPr lang="uk-UA" sz="2400" dirty="0"/>
              <a:t>, </a:t>
            </a:r>
            <a:r>
              <a:rPr lang="uk-UA" sz="2400" dirty="0">
                <a:hlinkClick r:id="rId20" tooltip="Володимир Моренець"/>
              </a:rPr>
              <a:t>Володимир </a:t>
            </a:r>
            <a:r>
              <a:rPr lang="uk-UA" sz="2400" dirty="0" err="1">
                <a:hlinkClick r:id="rId20" tooltip="Володимир Моренець"/>
              </a:rPr>
              <a:t>Моренець</a:t>
            </a:r>
            <a:r>
              <a:rPr lang="uk-UA" sz="2400" dirty="0"/>
              <a:t>, </a:t>
            </a:r>
            <a:r>
              <a:rPr lang="uk-UA" sz="2400" dirty="0">
                <a:hlinkClick r:id="rId21" tooltip="Москалець Кость Вілійович"/>
              </a:rPr>
              <a:t>Костянтин </a:t>
            </a:r>
            <a:r>
              <a:rPr lang="uk-UA" sz="2400" dirty="0" err="1">
                <a:hlinkClick r:id="rId21" tooltip="Москалець Кость Вілійович"/>
              </a:rPr>
              <a:t>Москалець</a:t>
            </a:r>
            <a:r>
              <a:rPr lang="uk-UA" sz="2400" dirty="0"/>
              <a:t>, </a:t>
            </a:r>
            <a:r>
              <a:rPr lang="uk-UA" sz="2400" dirty="0">
                <a:hlinkClick r:id="rId22" tooltip="Віктор Неборак"/>
              </a:rPr>
              <a:t>Віктор Неборак</a:t>
            </a:r>
            <a:r>
              <a:rPr lang="uk-UA" sz="2400" dirty="0"/>
              <a:t>, </a:t>
            </a:r>
            <a:r>
              <a:rPr lang="uk-UA" sz="2400" dirty="0">
                <a:hlinkClick r:id="rId23" tooltip="Нечерда Борис Андрійович"/>
              </a:rPr>
              <a:t>Борис </a:t>
            </a:r>
            <a:r>
              <a:rPr lang="uk-UA" sz="2400" dirty="0" err="1">
                <a:hlinkClick r:id="rId23" tooltip="Нечерда Борис Андрійович"/>
              </a:rPr>
              <a:t>Нечерда</a:t>
            </a:r>
            <a:r>
              <a:rPr lang="uk-UA" sz="2400" dirty="0"/>
              <a:t>, </a:t>
            </a:r>
            <a:r>
              <a:rPr lang="uk-UA" sz="2400" dirty="0">
                <a:hlinkClick r:id="rId24" tooltip="Юрко Покальчук"/>
              </a:rPr>
              <a:t>Юрко </a:t>
            </a:r>
            <a:r>
              <a:rPr lang="uk-UA" sz="2400" dirty="0" smtClean="0">
                <a:hlinkClick r:id="rId24" tooltip="Юрко Покальчук"/>
              </a:rPr>
              <a:t>Покальчук</a:t>
            </a:r>
            <a:r>
              <a:rPr lang="uk-UA" sz="2400" dirty="0" smtClean="0"/>
              <a:t> та інші</a:t>
            </a:r>
            <a:r>
              <a:rPr lang="uk-UA" sz="24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728" y="5143512"/>
            <a:ext cx="7464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2001 року  - Асоціація набула статусу  Всеукраїнської творчої спілки </a:t>
            </a:r>
            <a:endParaRPr lang="uk-UA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357290" y="357166"/>
            <a:ext cx="68151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 “Бу – Ба </a:t>
            </a:r>
            <a:r>
              <a:rPr lang="uk-UA" sz="4400" b="1" dirty="0" smtClean="0"/>
              <a:t>– </a:t>
            </a:r>
            <a:r>
              <a:rPr lang="uk-UA" sz="4400" b="1" dirty="0" smtClean="0"/>
              <a:t>Бу”</a:t>
            </a:r>
          </a:p>
          <a:p>
            <a:r>
              <a:rPr lang="uk-UA" sz="4400" b="1" dirty="0" smtClean="0"/>
              <a:t>      </a:t>
            </a:r>
            <a:endParaRPr lang="uk-UA" sz="44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1357290" y="1142984"/>
            <a:ext cx="7286676" cy="267765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(</a:t>
            </a:r>
            <a:r>
              <a:rPr lang="uk-UA" sz="2400" dirty="0">
                <a:hlinkClick r:id="rId3" tooltip="Бурлеск"/>
              </a:rPr>
              <a:t>Бурлеск</a:t>
            </a:r>
            <a:r>
              <a:rPr lang="uk-UA" sz="2400" dirty="0"/>
              <a:t>-</a:t>
            </a:r>
            <a:r>
              <a:rPr lang="uk-UA" sz="2400" dirty="0">
                <a:hlinkClick r:id="rId4" tooltip="Балаган"/>
              </a:rPr>
              <a:t>Балаган</a:t>
            </a:r>
            <a:r>
              <a:rPr lang="uk-UA" sz="2400" dirty="0"/>
              <a:t>-</a:t>
            </a:r>
            <a:r>
              <a:rPr lang="uk-UA" sz="2400" dirty="0">
                <a:hlinkClick r:id="rId5" tooltip="Буфонада"/>
              </a:rPr>
              <a:t>Буфонада</a:t>
            </a:r>
            <a:r>
              <a:rPr lang="uk-UA" sz="2400" dirty="0"/>
              <a:t>) — літературне угруповання, засноване </a:t>
            </a:r>
            <a:r>
              <a:rPr lang="uk-UA" sz="2400" dirty="0">
                <a:hlinkClick r:id="rId6" tooltip="17 квітня"/>
              </a:rPr>
              <a:t>17 квітня</a:t>
            </a:r>
            <a:r>
              <a:rPr lang="uk-UA" sz="2400" dirty="0"/>
              <a:t> </a:t>
            </a:r>
            <a:r>
              <a:rPr lang="uk-UA" sz="2400" dirty="0">
                <a:hlinkClick r:id="rId7" tooltip="1985"/>
              </a:rPr>
              <a:t>1985</a:t>
            </a:r>
            <a:r>
              <a:rPr lang="uk-UA" sz="2400" dirty="0"/>
              <a:t> року у </a:t>
            </a:r>
            <a:r>
              <a:rPr lang="uk-UA" sz="2400" dirty="0">
                <a:hlinkClick r:id="rId8" tooltip="Львів"/>
              </a:rPr>
              <a:t>Львові</a:t>
            </a:r>
            <a:r>
              <a:rPr lang="uk-UA" sz="2400" dirty="0"/>
              <a:t>. До його складу входять </a:t>
            </a:r>
            <a:r>
              <a:rPr lang="uk-UA" sz="2400" dirty="0">
                <a:hlinkClick r:id="rId9" tooltip="Андрухович Юрій Ігорович"/>
              </a:rPr>
              <a:t>Юрій </a:t>
            </a:r>
            <a:r>
              <a:rPr lang="uk-UA" sz="2400" dirty="0" smtClean="0">
                <a:hlinkClick r:id="rId9" tooltip="Андрухович Юрій Ігорович"/>
              </a:rPr>
              <a:t>Андрухович</a:t>
            </a:r>
            <a:r>
              <a:rPr lang="uk-UA" sz="2400" dirty="0"/>
              <a:t> </a:t>
            </a:r>
            <a:r>
              <a:rPr lang="uk-UA" sz="2400" dirty="0" smtClean="0"/>
              <a:t>),</a:t>
            </a:r>
            <a:r>
              <a:rPr lang="uk-UA" sz="2400" dirty="0"/>
              <a:t> </a:t>
            </a:r>
            <a:r>
              <a:rPr lang="uk-UA" sz="2400" dirty="0">
                <a:hlinkClick r:id="rId10" tooltip="Неборак Віктор Володимирович"/>
              </a:rPr>
              <a:t>Віктор Неборак</a:t>
            </a:r>
            <a:r>
              <a:rPr lang="uk-UA" sz="2400" dirty="0"/>
              <a:t> </a:t>
            </a:r>
            <a:r>
              <a:rPr lang="uk-UA" sz="2400" dirty="0" smtClean="0"/>
              <a:t>) та</a:t>
            </a:r>
          </a:p>
          <a:p>
            <a:pPr algn="ctr"/>
            <a:r>
              <a:rPr lang="uk-UA" sz="2400" dirty="0"/>
              <a:t> </a:t>
            </a:r>
            <a:r>
              <a:rPr lang="uk-UA" sz="2400" dirty="0">
                <a:hlinkClick r:id="rId11" tooltip="Ірванець Олександр Васильович"/>
              </a:rPr>
              <a:t>Олександр </a:t>
            </a:r>
            <a:r>
              <a:rPr lang="uk-UA" sz="2400" dirty="0" err="1">
                <a:hlinkClick r:id="rId11" tooltip="Ірванець Олександр Васильович"/>
              </a:rPr>
              <a:t>Ірванець</a:t>
            </a:r>
            <a:r>
              <a:rPr lang="uk-UA" sz="2400" dirty="0"/>
              <a:t> </a:t>
            </a:r>
          </a:p>
          <a:p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  <p:sp>
        <p:nvSpPr>
          <p:cNvPr id="6" name="Прямокутник 5"/>
          <p:cNvSpPr/>
          <p:nvPr/>
        </p:nvSpPr>
        <p:spPr>
          <a:xfrm>
            <a:off x="1500166" y="3286124"/>
            <a:ext cx="7000924" cy="3057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Учасники  цього угрупування першими</a:t>
            </a:r>
          </a:p>
          <a:p>
            <a:pPr algn="ctr"/>
            <a:r>
              <a:rPr lang="uk-UA" sz="2800" b="1" dirty="0" smtClean="0"/>
              <a:t> відчули  підсвідомий синдром зламу у</a:t>
            </a:r>
          </a:p>
          <a:p>
            <a:pPr algn="ctr"/>
            <a:r>
              <a:rPr lang="uk-UA" sz="2800" b="1" dirty="0" smtClean="0"/>
              <a:t> свідомості мас, що виник внаслідок розпаду імперії</a:t>
            </a:r>
            <a:endParaRPr lang="uk-UA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pic>
        <p:nvPicPr>
          <p:cNvPr id="21506" name="Picture 2" descr="Ð ÐµÐ·ÑÐ»ÑÑÐ°Ñ Ð¿Ð¾ÑÑÐºÑ Ð·Ð¾Ð±ÑÐ°Ð¶ÐµÐ½Ñ Ð·Ð° Ð·Ð°Ð¿Ð¸ÑÐ¾Ð¼ &quot;ÑÑÑÐ¹ Ð°Ð½Ð´ÑÑÑÐ¾Ð²Ð¸Ñ ÑÐ¾ÑÐ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14290"/>
            <a:ext cx="3214710" cy="250033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71604" y="2786058"/>
            <a:ext cx="1948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/>
              <a:t>Андрухович Юрій </a:t>
            </a:r>
          </a:p>
          <a:p>
            <a:pPr algn="ctr"/>
            <a:r>
              <a:rPr lang="uk-UA" b="1" dirty="0" smtClean="0"/>
              <a:t>Ігорович</a:t>
            </a:r>
            <a:endParaRPr lang="uk-UA" b="1" dirty="0"/>
          </a:p>
        </p:txBody>
      </p:sp>
      <p:pic>
        <p:nvPicPr>
          <p:cNvPr id="21508" name="Picture 4" descr="Ð ÐµÐ·ÑÐ»ÑÑÐ°Ñ Ð¿Ð¾ÑÑÐºÑ Ð·Ð¾Ð±ÑÐ°Ð¶ÐµÐ½Ñ Ð·Ð° Ð·Ð°Ð¿Ð¸ÑÐ¾Ð¼ &quot;ÐÐ»ÐµÐºÑÐ°Ð½Ð´Ñ ÐÑÐ²Ð°Ð½ÐµÑÑ  ÑÐ¾ÑÐ¾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857232"/>
            <a:ext cx="2514602" cy="294322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572132" y="3929066"/>
            <a:ext cx="2255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err="1" smtClean="0"/>
              <a:t>Інванець</a:t>
            </a:r>
            <a:r>
              <a:rPr lang="uk-UA" b="1" dirty="0" smtClean="0"/>
              <a:t> Олександр </a:t>
            </a:r>
          </a:p>
          <a:p>
            <a:pPr algn="ctr"/>
            <a:r>
              <a:rPr lang="uk-UA" b="1" dirty="0" smtClean="0"/>
              <a:t>Васильович</a:t>
            </a:r>
            <a:endParaRPr lang="uk-UA" b="1" dirty="0"/>
          </a:p>
        </p:txBody>
      </p:sp>
      <p:pic>
        <p:nvPicPr>
          <p:cNvPr id="21510" name="Picture 6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3411141"/>
            <a:ext cx="3071834" cy="23038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71604" y="5929330"/>
            <a:ext cx="1780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/>
              <a:t>Неборак Віктор</a:t>
            </a:r>
          </a:p>
          <a:p>
            <a:pPr algn="ctr"/>
            <a:r>
              <a:rPr lang="uk-UA" b="1" dirty="0"/>
              <a:t>В</a:t>
            </a:r>
            <a:r>
              <a:rPr lang="uk-UA" b="1" dirty="0" smtClean="0"/>
              <a:t>олодимирович</a:t>
            </a:r>
            <a:endParaRPr lang="uk-UA" b="1" dirty="0"/>
          </a:p>
        </p:txBody>
      </p:sp>
      <p:pic>
        <p:nvPicPr>
          <p:cNvPr id="12" name="Picture 3" descr="D:\день поезії\завантаження (5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4572008"/>
            <a:ext cx="2500330" cy="1798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714480" y="285728"/>
            <a:ext cx="657229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     </a:t>
            </a:r>
            <a:r>
              <a:rPr lang="uk-UA" sz="4400" b="1" dirty="0" err="1" smtClean="0"/>
              <a:t>“Нова</a:t>
            </a:r>
            <a:r>
              <a:rPr lang="uk-UA" sz="4400" b="1" dirty="0" smtClean="0"/>
              <a:t>  </a:t>
            </a:r>
            <a:r>
              <a:rPr lang="uk-UA" sz="4400" b="1" dirty="0" err="1" smtClean="0"/>
              <a:t>дегенерація”</a:t>
            </a:r>
            <a:endParaRPr lang="uk-UA" sz="4400" b="1" dirty="0" smtClean="0"/>
          </a:p>
          <a:p>
            <a:r>
              <a:rPr lang="uk-UA" sz="2400" b="1" dirty="0" smtClean="0"/>
              <a:t>                        ( 1991-1994 рр.)</a:t>
            </a:r>
            <a:endParaRPr lang="uk-UA" sz="2400" b="1" dirty="0"/>
          </a:p>
        </p:txBody>
      </p:sp>
      <p:sp>
        <p:nvSpPr>
          <p:cNvPr id="6" name="Прямокутник 5"/>
          <p:cNvSpPr/>
          <p:nvPr/>
        </p:nvSpPr>
        <p:spPr>
          <a:xfrm>
            <a:off x="1428728" y="1357298"/>
            <a:ext cx="7215238" cy="101566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/>
            <a:r>
              <a:rPr lang="uk-UA" dirty="0"/>
              <a:t> </a:t>
            </a:r>
            <a:r>
              <a:rPr lang="uk-UA" sz="2000" b="1" dirty="0" smtClean="0"/>
              <a:t> Для членів організації характерні </a:t>
            </a:r>
            <a:r>
              <a:rPr lang="uk-UA" sz="2000" b="1" dirty="0"/>
              <a:t>повстання проти колоніальної свідомості, руйнування міфів і стандартів через епатаж, іронію та самоіронію, сарказм.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9058" y="2428868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Засновники</a:t>
            </a:r>
            <a:endParaRPr lang="uk-UA" sz="2000" b="1" dirty="0"/>
          </a:p>
        </p:txBody>
      </p:sp>
      <p:pic>
        <p:nvPicPr>
          <p:cNvPr id="20482" name="Picture 2" descr="Ð ÐµÐ·ÑÐ»ÑÑÐ°Ñ Ð¿Ð¾ÑÑÐºÑ Ð·Ð¾Ð±ÑÐ°Ð¶ÐµÐ½Ñ Ð·Ð° Ð·Ð°Ð¿Ð¸ÑÐ¾Ð¼ &quot;ÐÐ²Ð°Ð½ ÐÐ½Ð´ÑÑÑÑÐº ÑÐ¾ÑÐ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071810"/>
            <a:ext cx="1714512" cy="24765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714480" y="5786454"/>
            <a:ext cx="1571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err="1" smtClean="0"/>
              <a:t>Андрусяк</a:t>
            </a:r>
            <a:r>
              <a:rPr lang="uk-UA" b="1" dirty="0" smtClean="0"/>
              <a:t> Іван</a:t>
            </a:r>
          </a:p>
          <a:p>
            <a:pPr algn="ctr"/>
            <a:r>
              <a:rPr lang="uk-UA" b="1" dirty="0" smtClean="0"/>
              <a:t>Михайлович</a:t>
            </a:r>
            <a:endParaRPr lang="uk-UA" b="1" dirty="0"/>
          </a:p>
        </p:txBody>
      </p:sp>
      <p:pic>
        <p:nvPicPr>
          <p:cNvPr id="20486" name="Picture 6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3071810"/>
            <a:ext cx="1866399" cy="250032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714744" y="5857892"/>
            <a:ext cx="1733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err="1" smtClean="0"/>
              <a:t>Процюк</a:t>
            </a:r>
            <a:r>
              <a:rPr lang="uk-UA" b="1" dirty="0" smtClean="0"/>
              <a:t> Степан</a:t>
            </a:r>
          </a:p>
          <a:p>
            <a:pPr algn="ctr"/>
            <a:r>
              <a:rPr lang="uk-UA" b="1" dirty="0" smtClean="0"/>
              <a:t>Васильович</a:t>
            </a:r>
            <a:endParaRPr lang="uk-UA" b="1" dirty="0"/>
          </a:p>
        </p:txBody>
      </p:sp>
      <p:pic>
        <p:nvPicPr>
          <p:cNvPr id="20490" name="Picture 10" descr="Ð ÐµÐ·ÑÐ»ÑÑÐ°Ñ Ð¿Ð¾ÑÑÐºÑ Ð·Ð¾Ð±ÑÐ°Ð¶ÐµÐ½Ñ Ð·Ð° Ð·Ð°Ð¿Ð¸ÑÐ¾Ð¼ &quot;ÐÐ²Ð°Ð½ Ð¦Ð¸Ð¿ÐµÑÐ´ÑÐº ÑÐ¾ÑÐ¾&quot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3071810"/>
            <a:ext cx="1730585" cy="250033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286512" y="5857892"/>
            <a:ext cx="1693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err="1" smtClean="0"/>
              <a:t>Ципердюк</a:t>
            </a:r>
            <a:r>
              <a:rPr lang="uk-UA" b="1" dirty="0" smtClean="0"/>
              <a:t> Іван</a:t>
            </a:r>
          </a:p>
          <a:p>
            <a:pPr algn="ctr"/>
            <a:r>
              <a:rPr lang="uk-UA" b="1" dirty="0" smtClean="0"/>
              <a:t>Михайлович</a:t>
            </a:r>
            <a:endParaRPr lang="uk-UA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259632" y="357166"/>
            <a:ext cx="72414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     </a:t>
            </a:r>
            <a:r>
              <a:rPr lang="uk-UA" sz="4400" b="1" dirty="0" err="1" smtClean="0"/>
              <a:t>“Пропала</a:t>
            </a:r>
            <a:r>
              <a:rPr lang="uk-UA" sz="4400" b="1" dirty="0" smtClean="0"/>
              <a:t> </a:t>
            </a:r>
            <a:r>
              <a:rPr lang="uk-UA" sz="4400" b="1" dirty="0" err="1" smtClean="0"/>
              <a:t>грамота”</a:t>
            </a:r>
            <a:endParaRPr lang="uk-UA" sz="44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1500166" y="1142984"/>
            <a:ext cx="7000924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endParaRPr lang="ru-RU" sz="2400" b="1" dirty="0" smtClean="0"/>
          </a:p>
          <a:p>
            <a:pPr algn="just"/>
            <a:endParaRPr lang="ru-RU" sz="2400" b="1" dirty="0"/>
          </a:p>
          <a:p>
            <a:pPr algn="just"/>
            <a:r>
              <a:rPr lang="ru-RU" sz="2400" b="1" dirty="0" err="1" smtClean="0"/>
              <a:t>Літературне</a:t>
            </a:r>
            <a:r>
              <a:rPr lang="ru-RU" sz="2400" b="1" dirty="0" smtClean="0"/>
              <a:t> </a:t>
            </a:r>
            <a:r>
              <a:rPr lang="ru-RU" sz="2400" b="1" dirty="0" err="1"/>
              <a:t>угрупування</a:t>
            </a:r>
            <a:r>
              <a:rPr lang="ru-RU" sz="2400" b="1" dirty="0"/>
              <a:t> </a:t>
            </a:r>
            <a:r>
              <a:rPr lang="ru-RU" sz="2400" b="1" dirty="0" err="1"/>
              <a:t>трьох</a:t>
            </a:r>
            <a:r>
              <a:rPr lang="ru-RU" sz="2400" b="1" dirty="0"/>
              <a:t> </a:t>
            </a:r>
            <a:r>
              <a:rPr lang="ru-RU" sz="2400" b="1" dirty="0" err="1"/>
              <a:t>київських</a:t>
            </a:r>
            <a:r>
              <a:rPr lang="ru-RU" sz="2400" b="1" dirty="0"/>
              <a:t> </a:t>
            </a:r>
            <a:r>
              <a:rPr lang="ru-RU" sz="2400" b="1" dirty="0" err="1"/>
              <a:t>поетів</a:t>
            </a:r>
            <a:r>
              <a:rPr lang="ru-RU" sz="2400" b="1" dirty="0"/>
              <a:t>: </a:t>
            </a:r>
            <a:r>
              <a:rPr lang="ru-RU" sz="2400" b="1" dirty="0">
                <a:hlinkClick r:id="rId3" tooltip="Юрко Позаяк"/>
              </a:rPr>
              <a:t>Юрка </a:t>
            </a:r>
            <a:r>
              <a:rPr lang="ru-RU" sz="2400" b="1" dirty="0" err="1">
                <a:hlinkClick r:id="rId3" tooltip="Юрко Позаяк"/>
              </a:rPr>
              <a:t>Позаяка</a:t>
            </a:r>
            <a:r>
              <a:rPr lang="ru-RU" sz="2400" b="1" dirty="0"/>
              <a:t>, </a:t>
            </a:r>
            <a:r>
              <a:rPr lang="ru-RU" sz="2400" b="1" dirty="0" err="1">
                <a:hlinkClick r:id="rId4" tooltip="Віктор Недоступ (ще не написана)"/>
              </a:rPr>
              <a:t>Віктора</a:t>
            </a:r>
            <a:r>
              <a:rPr lang="ru-RU" sz="2400" b="1" dirty="0">
                <a:hlinkClick r:id="rId4" tooltip="Віктор Недоступ (ще не написана)"/>
              </a:rPr>
              <a:t> </a:t>
            </a:r>
            <a:r>
              <a:rPr lang="ru-RU" sz="2400" b="1" dirty="0" err="1">
                <a:hlinkClick r:id="rId4" tooltip="Віктор Недоступ (ще не написана)"/>
              </a:rPr>
              <a:t>Недоступа</a:t>
            </a:r>
            <a:r>
              <a:rPr lang="ru-RU" sz="2400" b="1" dirty="0"/>
              <a:t> та </a:t>
            </a:r>
            <a:r>
              <a:rPr lang="ru-RU" sz="2400" b="1" dirty="0">
                <a:hlinkClick r:id="rId5" tooltip="Семен Либонь"/>
              </a:rPr>
              <a:t>Семена </a:t>
            </a:r>
            <a:r>
              <a:rPr lang="ru-RU" sz="2400" b="1" dirty="0" err="1">
                <a:hlinkClick r:id="rId5" tooltip="Семен Либонь"/>
              </a:rPr>
              <a:t>Либоня</a:t>
            </a:r>
            <a:r>
              <a:rPr lang="ru-RU" sz="2400" b="1" dirty="0"/>
              <a:t>. </a:t>
            </a:r>
            <a:r>
              <a:rPr lang="ru-RU" sz="2400" b="1" dirty="0" err="1"/>
              <a:t>Існувало</a:t>
            </a:r>
            <a:r>
              <a:rPr lang="ru-RU" sz="2400" b="1" dirty="0"/>
              <a:t> в </a:t>
            </a:r>
            <a:r>
              <a:rPr lang="ru-RU" sz="2400" b="1" dirty="0" err="1"/>
              <a:t>кінці</a:t>
            </a:r>
            <a:r>
              <a:rPr lang="ru-RU" sz="2400" b="1" dirty="0"/>
              <a:t> 80-х — на початку 90-х </a:t>
            </a:r>
            <a:r>
              <a:rPr lang="ru-RU" sz="2400" b="1" dirty="0" err="1"/>
              <a:t>рр</a:t>
            </a:r>
            <a:r>
              <a:rPr lang="ru-RU" sz="2400" b="1" dirty="0"/>
              <a:t>. «Пропала грамота» </a:t>
            </a:r>
            <a:r>
              <a:rPr lang="ru-RU" sz="2400" b="1" dirty="0" err="1"/>
              <a:t>була</a:t>
            </a:r>
            <a:r>
              <a:rPr lang="ru-RU" sz="2400" b="1" dirty="0"/>
              <a:t> заявлена як </a:t>
            </a:r>
            <a:r>
              <a:rPr lang="ru-RU" sz="2400" b="1" dirty="0" err="1">
                <a:hlinkClick r:id="rId6" tooltip="Авангардизм"/>
              </a:rPr>
              <a:t>авангардний</a:t>
            </a:r>
            <a:r>
              <a:rPr lang="ru-RU" sz="2400" b="1" dirty="0"/>
              <a:t> проект. </a:t>
            </a:r>
            <a:r>
              <a:rPr lang="ru-RU" sz="2400" b="1" dirty="0" smtClean="0"/>
              <a:t>Члени </a:t>
            </a:r>
            <a:r>
              <a:rPr lang="ru-RU" sz="2400" b="1" dirty="0" err="1" smtClean="0"/>
              <a:t>угрупування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прагнули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будь-що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порушити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літературні</a:t>
            </a:r>
            <a:r>
              <a:rPr lang="ru-RU" sz="2400" b="1" dirty="0" smtClean="0"/>
              <a:t> табу </a:t>
            </a:r>
            <a:r>
              <a:rPr lang="ru-RU" sz="2400" b="1" dirty="0" err="1" smtClean="0"/>
              <a:t>різних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рангів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заідеологізовану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милозвучність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вірша</a:t>
            </a:r>
            <a:endParaRPr lang="uk-UA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345458" y="299449"/>
            <a:ext cx="7403006" cy="76944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      </a:t>
            </a:r>
            <a:r>
              <a:rPr lang="uk-UA" sz="4400" b="1" dirty="0" err="1" smtClean="0"/>
              <a:t>“Західний</a:t>
            </a:r>
            <a:r>
              <a:rPr lang="uk-UA" sz="4400" b="1" dirty="0" smtClean="0"/>
              <a:t> </a:t>
            </a:r>
            <a:r>
              <a:rPr lang="uk-UA" sz="4400" b="1" dirty="0" err="1" smtClean="0"/>
              <a:t>вітер”</a:t>
            </a:r>
            <a:endParaRPr lang="uk-UA" sz="44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1357290" y="1785926"/>
            <a:ext cx="72866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Український</a:t>
            </a:r>
            <a:r>
              <a:rPr lang="uk-UA" sz="2400" b="1" dirty="0"/>
              <a:t> </a:t>
            </a:r>
            <a:r>
              <a:rPr lang="uk-UA" sz="2400" b="1" dirty="0">
                <a:hlinkClick r:id="rId3" tooltip="Література"/>
              </a:rPr>
              <a:t>літературний</a:t>
            </a:r>
            <a:r>
              <a:rPr lang="uk-UA" sz="2400" b="1" dirty="0"/>
              <a:t> гурт. Створений </a:t>
            </a:r>
            <a:r>
              <a:rPr lang="uk-UA" sz="2400" b="1" dirty="0">
                <a:hlinkClick r:id="rId4" tooltip="1992"/>
              </a:rPr>
              <a:t>1992</a:t>
            </a:r>
            <a:r>
              <a:rPr lang="uk-UA" sz="2400" b="1" dirty="0"/>
              <a:t> в місті </a:t>
            </a:r>
            <a:r>
              <a:rPr lang="uk-UA" sz="2400" b="1" dirty="0">
                <a:hlinkClick r:id="rId5" tooltip="Тернопіль"/>
              </a:rPr>
              <a:t>Тернопіль</a:t>
            </a:r>
            <a:r>
              <a:rPr lang="uk-UA" sz="2400" b="1" dirty="0"/>
              <a:t>.</a:t>
            </a:r>
          </a:p>
          <a:p>
            <a:pPr algn="ctr"/>
            <a:r>
              <a:rPr lang="uk-UA" sz="2800" b="1" dirty="0"/>
              <a:t>Члени: </a:t>
            </a:r>
            <a:r>
              <a:rPr lang="uk-UA" sz="2800" b="1" dirty="0">
                <a:hlinkClick r:id="rId6" tooltip="Махно Василь Іванович"/>
              </a:rPr>
              <a:t>Василь Махно</a:t>
            </a:r>
            <a:r>
              <a:rPr lang="uk-UA" sz="2800" b="1" dirty="0"/>
              <a:t>, </a:t>
            </a:r>
            <a:endParaRPr lang="uk-UA" sz="2800" b="1" dirty="0" smtClean="0"/>
          </a:p>
          <a:p>
            <a:pPr algn="ctr"/>
            <a:r>
              <a:rPr lang="uk-UA" sz="2800" b="1" dirty="0" smtClean="0">
                <a:hlinkClick r:id="rId7" tooltip="Борис Щавурський (ще не написана)"/>
              </a:rPr>
              <a:t>Борис </a:t>
            </a:r>
            <a:r>
              <a:rPr lang="uk-UA" sz="2800" b="1" dirty="0" err="1">
                <a:hlinkClick r:id="rId7" tooltip="Борис Щавурський (ще не написана)"/>
              </a:rPr>
              <a:t>Щавурський</a:t>
            </a:r>
            <a:r>
              <a:rPr lang="uk-UA" sz="2800" b="1" dirty="0"/>
              <a:t>, </a:t>
            </a:r>
            <a:r>
              <a:rPr lang="uk-UA" sz="2800" b="1" dirty="0">
                <a:hlinkClick r:id="rId8" tooltip="Безкоровайний Гордій Євгенович (ще не написана)"/>
              </a:rPr>
              <a:t>Гордій </a:t>
            </a:r>
            <a:r>
              <a:rPr lang="uk-UA" sz="2800" b="1" dirty="0" err="1">
                <a:hlinkClick r:id="rId8" tooltip="Безкоровайний Гордій Євгенович (ще не написана)"/>
              </a:rPr>
              <a:t>Безкоровайний</a:t>
            </a:r>
            <a:r>
              <a:rPr lang="uk-UA" sz="2800" b="1" dirty="0" smtClean="0"/>
              <a:t>,</a:t>
            </a:r>
          </a:p>
          <a:p>
            <a:pPr algn="ctr"/>
            <a:r>
              <a:rPr lang="uk-UA" sz="2800" b="1" dirty="0"/>
              <a:t> </a:t>
            </a:r>
            <a:r>
              <a:rPr lang="uk-UA" sz="2800" b="1" dirty="0">
                <a:hlinkClick r:id="rId9" tooltip="Віталій Гайда (ще не написана)"/>
              </a:rPr>
              <a:t>Віталій Гайда</a:t>
            </a:r>
            <a:r>
              <a:rPr lang="uk-UA" sz="2800" b="1" dirty="0"/>
              <a:t>.</a:t>
            </a:r>
          </a:p>
          <a:p>
            <a:pPr algn="just"/>
            <a:r>
              <a:rPr lang="uk-UA" sz="2400" b="1" dirty="0"/>
              <a:t>1994 видав однойменну збірку, куди як розділи увійшли поезії його членів Г. </a:t>
            </a:r>
            <a:r>
              <a:rPr lang="uk-UA" sz="2400" b="1" dirty="0" err="1"/>
              <a:t>Безкоровайного</a:t>
            </a:r>
            <a:r>
              <a:rPr lang="uk-UA" sz="2400" b="1" dirty="0"/>
              <a:t> «Місцевість принагідної зорі», В. Махна «Самотність Цезаря», Б. </a:t>
            </a:r>
            <a:r>
              <a:rPr lang="uk-UA" sz="2400" b="1" dirty="0" err="1"/>
              <a:t>Щавурського</a:t>
            </a:r>
            <a:r>
              <a:rPr lang="uk-UA" sz="2400" b="1" dirty="0"/>
              <a:t> «…Правий берег сумної ріки».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ÑÐ°Ð¼ÐºÐ¸ Ð² ÑÐºÑÐ°ÑÐ½ÑÑÐºÐ¾Ð¼Ñ ÑÑÐ¸Ð»Ñ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714480" y="285729"/>
            <a:ext cx="5715040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uk-UA" sz="4400" b="1" dirty="0"/>
              <a:t> </a:t>
            </a:r>
            <a:r>
              <a:rPr lang="uk-UA" sz="4400" b="1" dirty="0" smtClean="0"/>
              <a:t>         </a:t>
            </a:r>
            <a:r>
              <a:rPr lang="uk-UA" sz="4400" b="1" dirty="0" err="1" smtClean="0"/>
              <a:t>“ЛуГоСад”</a:t>
            </a:r>
            <a:endParaRPr lang="uk-UA" sz="44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1428728" y="1071546"/>
            <a:ext cx="7143800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/>
              <a:t>Літературна</a:t>
            </a:r>
            <a:r>
              <a:rPr lang="ru-RU" sz="2400" b="1" dirty="0" smtClean="0"/>
              <a:t> </a:t>
            </a:r>
            <a:r>
              <a:rPr lang="ru-RU" sz="2400" b="1" dirty="0" err="1"/>
              <a:t>група</a:t>
            </a:r>
            <a:r>
              <a:rPr lang="ru-RU" sz="2400" b="1" dirty="0"/>
              <a:t>, яку </a:t>
            </a:r>
            <a:r>
              <a:rPr lang="ru-RU" sz="2400" b="1" dirty="0" err="1"/>
              <a:t>складали</a:t>
            </a:r>
            <a:r>
              <a:rPr lang="ru-RU" sz="2400" b="1" dirty="0"/>
              <a:t> </a:t>
            </a:r>
            <a:r>
              <a:rPr lang="ru-RU" sz="2400" b="1" dirty="0" err="1">
                <a:hlinkClick r:id="rId3" tooltip="Іван Лучук"/>
              </a:rPr>
              <a:t>Іван</a:t>
            </a:r>
            <a:r>
              <a:rPr lang="ru-RU" sz="2400" b="1" dirty="0">
                <a:hlinkClick r:id="rId3" tooltip="Іван Лучук"/>
              </a:rPr>
              <a:t> </a:t>
            </a:r>
            <a:r>
              <a:rPr lang="ru-RU" sz="2400" b="1" dirty="0" err="1">
                <a:hlinkClick r:id="rId3" tooltip="Іван Лучук"/>
              </a:rPr>
              <a:t>Лучук</a:t>
            </a:r>
            <a:r>
              <a:rPr lang="ru-RU" sz="2400" b="1" dirty="0"/>
              <a:t>, </a:t>
            </a:r>
            <a:r>
              <a:rPr lang="ru-RU" sz="2400" b="1" dirty="0" err="1">
                <a:hlinkClick r:id="rId4" tooltip="Назар Гончар"/>
              </a:rPr>
              <a:t>Назар</a:t>
            </a:r>
            <a:r>
              <a:rPr lang="ru-RU" sz="2400" b="1" dirty="0">
                <a:hlinkClick r:id="rId4" tooltip="Назар Гончар"/>
              </a:rPr>
              <a:t> Гончар</a:t>
            </a:r>
            <a:r>
              <a:rPr lang="ru-RU" sz="2400" b="1" dirty="0"/>
              <a:t>, </a:t>
            </a:r>
            <a:r>
              <a:rPr lang="ru-RU" sz="2400" b="1" dirty="0">
                <a:hlinkClick r:id="rId5" tooltip="Садловський Роман Іванович"/>
              </a:rPr>
              <a:t>Роман </a:t>
            </a:r>
            <a:r>
              <a:rPr lang="ru-RU" sz="2400" b="1" dirty="0" err="1">
                <a:hlinkClick r:id="rId5" tooltip="Садловський Роман Іванович"/>
              </a:rPr>
              <a:t>Садловський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algn="just"/>
            <a:r>
              <a:rPr lang="ru-RU" sz="2400" b="1" dirty="0" smtClean="0"/>
              <a:t>Створена</a:t>
            </a:r>
            <a:r>
              <a:rPr lang="ru-RU" sz="2400" b="1" dirty="0"/>
              <a:t> </a:t>
            </a:r>
            <a:r>
              <a:rPr lang="ru-RU" sz="2400" b="1" dirty="0">
                <a:hlinkClick r:id="rId6" tooltip="19 січня"/>
              </a:rPr>
              <a:t>19 </a:t>
            </a:r>
            <a:r>
              <a:rPr lang="ru-RU" sz="2400" b="1" dirty="0" err="1">
                <a:hlinkClick r:id="rId6" tooltip="19 січня"/>
              </a:rPr>
              <a:t>січня</a:t>
            </a:r>
            <a:r>
              <a:rPr lang="ru-RU" sz="2400" b="1" dirty="0"/>
              <a:t> </a:t>
            </a:r>
            <a:r>
              <a:rPr lang="ru-RU" sz="2400" b="1" dirty="0">
                <a:hlinkClick r:id="rId7" tooltip="1984"/>
              </a:rPr>
              <a:t>1984</a:t>
            </a:r>
            <a:r>
              <a:rPr lang="ru-RU" sz="2400" b="1" dirty="0"/>
              <a:t> р. у </a:t>
            </a:r>
            <a:r>
              <a:rPr lang="ru-RU" sz="2400" b="1" dirty="0" err="1"/>
              <a:t>Львові</a:t>
            </a:r>
            <a:r>
              <a:rPr lang="ru-RU" sz="2400" b="1" dirty="0"/>
              <a:t>. </a:t>
            </a:r>
            <a:endParaRPr lang="uk-UA" sz="2400" b="1" dirty="0"/>
          </a:p>
        </p:txBody>
      </p:sp>
      <p:sp>
        <p:nvSpPr>
          <p:cNvPr id="5" name="Прямокутник 4"/>
          <p:cNvSpPr/>
          <p:nvPr/>
        </p:nvSpPr>
        <p:spPr>
          <a:xfrm>
            <a:off x="1428728" y="2285993"/>
            <a:ext cx="7215238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r>
              <a:rPr lang="ru-RU" sz="2400" b="1" dirty="0" err="1" smtClean="0"/>
              <a:t>Існують</a:t>
            </a:r>
            <a:r>
              <a:rPr lang="ru-RU" sz="2400" b="1" dirty="0" smtClean="0"/>
              <a:t> </a:t>
            </a:r>
            <a:r>
              <a:rPr lang="ru-RU" sz="2400" b="1" dirty="0" err="1"/>
              <a:t>різні</a:t>
            </a:r>
            <a:r>
              <a:rPr lang="ru-RU" sz="2400" b="1" dirty="0"/>
              <a:t> </a:t>
            </a:r>
            <a:r>
              <a:rPr lang="ru-RU" sz="2400" b="1" dirty="0" err="1"/>
              <a:t>варіанти</a:t>
            </a:r>
            <a:r>
              <a:rPr lang="ru-RU" sz="2400" b="1" dirty="0"/>
              <a:t> </a:t>
            </a:r>
            <a:r>
              <a:rPr lang="ru-RU" sz="2400" b="1" dirty="0" err="1"/>
              <a:t>написання</a:t>
            </a:r>
            <a:r>
              <a:rPr lang="ru-RU" sz="2400" b="1" dirty="0"/>
              <a:t> </a:t>
            </a:r>
            <a:r>
              <a:rPr lang="ru-RU" sz="2400" b="1" dirty="0" err="1"/>
              <a:t>назви</a:t>
            </a:r>
            <a:r>
              <a:rPr lang="ru-RU" sz="2400" b="1" dirty="0"/>
              <a:t>: ЛУГОСАД, </a:t>
            </a:r>
            <a:r>
              <a:rPr lang="ru-RU" sz="2400" b="1" dirty="0" err="1"/>
              <a:t>Лугосад</a:t>
            </a:r>
            <a:r>
              <a:rPr lang="ru-RU" sz="2400" b="1" dirty="0"/>
              <a:t>, </a:t>
            </a:r>
            <a:r>
              <a:rPr lang="ru-RU" sz="2400" b="1" dirty="0" err="1"/>
              <a:t>ЛуГоСад</a:t>
            </a:r>
            <a:r>
              <a:rPr lang="ru-RU" sz="2400" b="1" dirty="0"/>
              <a:t>, Лу-Го-Сад. </a:t>
            </a:r>
            <a:endParaRPr lang="uk-UA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28728" y="3643314"/>
            <a:ext cx="7319736" cy="258532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</a:p>
          <a:p>
            <a:r>
              <a:rPr lang="uk-UA" sz="2400" b="1" dirty="0" smtClean="0"/>
              <a:t>Члени </a:t>
            </a:r>
            <a:r>
              <a:rPr lang="uk-UA" sz="2400" b="1" dirty="0" smtClean="0"/>
              <a:t>угрупування - постмодерністи. Вважали, що всі надбання культури минулого треба переосмислити. Використовували методи</a:t>
            </a:r>
          </a:p>
          <a:p>
            <a:r>
              <a:rPr lang="uk-UA" sz="2400" b="1" dirty="0" smtClean="0"/>
              <a:t> візуальної поезії , де слова, фрази і речення можна читати зліва направо і навпаки.</a:t>
            </a:r>
            <a:endParaRPr lang="uk-UA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275</TotalTime>
  <Words>239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Franklin Gothic Book</vt:lpstr>
      <vt:lpstr>Franklin Gothic Medium</vt:lpstr>
      <vt:lpstr>Times New Roman</vt:lpstr>
      <vt:lpstr>Wingdings 2</vt:lpstr>
      <vt:lpstr>Валка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Microsoft</cp:lastModifiedBy>
  <cp:revision>27</cp:revision>
  <dcterms:created xsi:type="dcterms:W3CDTF">2018-07-09T14:01:46Z</dcterms:created>
  <dcterms:modified xsi:type="dcterms:W3CDTF">2020-05-14T17:23:32Z</dcterms:modified>
</cp:coreProperties>
</file>