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01" r:id="rId3"/>
    <p:sldId id="305" r:id="rId4"/>
    <p:sldId id="307" r:id="rId5"/>
    <p:sldId id="281" r:id="rId6"/>
    <p:sldId id="283" r:id="rId7"/>
    <p:sldId id="302" r:id="rId8"/>
    <p:sldId id="310" r:id="rId9"/>
    <p:sldId id="258" r:id="rId10"/>
    <p:sldId id="298" r:id="rId11"/>
    <p:sldId id="259" r:id="rId12"/>
    <p:sldId id="299" r:id="rId13"/>
    <p:sldId id="262" r:id="rId14"/>
    <p:sldId id="265" r:id="rId15"/>
    <p:sldId id="300" r:id="rId16"/>
    <p:sldId id="267" r:id="rId17"/>
    <p:sldId id="309" r:id="rId18"/>
    <p:sldId id="292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800000"/>
    <a:srgbClr val="FFCC66"/>
    <a:srgbClr val="000099"/>
    <a:srgbClr val="223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3" autoAdjust="0"/>
    <p:restoredTop sz="94660"/>
  </p:normalViewPr>
  <p:slideViewPr>
    <p:cSldViewPr>
      <p:cViewPr varScale="1">
        <p:scale>
          <a:sx n="101" d="100"/>
          <a:sy n="101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41ADA0-C144-418A-ABEC-CDC99C9784F4}" type="datetimeFigureOut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79B5FD-218D-438A-B0CA-60BB1AF9AC1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94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B9D59-E91A-4843-BE65-505D1A186A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9B5FD-218D-438A-B0CA-60BB1AF9AC1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C4470D-752A-45A9-961C-54CEC9B016E1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017127-B9FB-4037-BF46-AECAA7B3239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DE950-021D-4AD0-9E5E-3CE49C72FC1E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AB9D-FE2F-4F44-9218-8DCAB3499A7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0E4D-1532-400C-9494-21B050968B91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7813-B806-49FC-9994-898D6F970B6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0DFCF-64CA-4769-9AE9-C800ADDC6402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3ECC5-3157-4617-8FE9-D8E96D7FC27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D32C6-3463-47BA-AE6B-2A47D3FFC00D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E165-C0BE-4A10-A59D-C18FE86A4A4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4F961-B21A-4411-B314-CAA80FDF7CAA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1CE88-2A10-4CC8-A28D-F69A7D0C86D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D1514-3714-4E7F-B65B-A1A3D6ED40F0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DE6C-0386-49C7-8570-F435FF4BCF1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C140F-002F-441D-A8A8-8818F6086F0A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C0518-1571-47BA-868E-3B86C7B259E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015F3-3A54-49BB-9E00-80868DC6DF6C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0BFC-B93F-4783-8B9F-43DC114E2D9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DCB6F9C1-8E4C-4003-A7AC-A4FC5F9B7AB1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9F51-ACC8-40D7-AA8D-925CDA6E3BD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32EE8B-B4D2-46C4-A526-6A5F3F7A6617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4BB2AD-64D0-4C03-B5C6-229F4D3366A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67C758-123C-4A70-BF44-821F36B4BE5E}" type="datetimeFigureOut">
              <a:rPr lang="ru-RU" smtClean="0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408B83-D3AE-441E-BB06-5DB1B637A0D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rchi.narod.ru/poeziya/praga-livizzka-holodna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poetryclub.com.ua/metrs.php?id=132&amp;type=tvorc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D%D1%86%D0%BE%D0%B2,_%D0%94%D0%BC%D0%B8%D1%82%D1%80%D0%B8%D0%B9_%D0%98%D0%B2%D0%B0%D0%BD%D0%BE%D0%B2%D0%B8%D1%8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etryclub.com.ua/metrs.php?id=325&amp;type=biogr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etryclub.com.ua/metrs.php?id=324&amp;type=biog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oetryclub.com.ua/metrs.php?id=138&amp;type=tvo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club.com.ua/metrs.php?id=139&amp;type=tvorch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club.com.ua/metrs.php?id=322&amp;type=biog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A1%D1%82%D0%B5%D1%84%D0%B0%D0%BD%D0%BE%D0%B2%D0%B8%D1%87_%D0%9E%D0%BB%D0%B5%D0%BA%D1%81%D0%B0_%D0%9A%D0%BE%D1%80%D0%BE%D0%BD%D0%B0%D1%82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3%D0%BA%D1%80%D0%B0%D1%97%D0%BD%D1%86%D1%96_%D0%B2_%D0%A7%D0%B5%D1%85%D1%96%D1%9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lib.com.ua/encycl/group/printout.php?number=2" TargetMode="External"/><Relationship Id="rId2" Type="http://schemas.openxmlformats.org/officeDocument/2006/relationships/hyperlink" Target="http://pidruchniki.com/15890315/literatura/neoromantiz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club.com.ua/metrs.php?id=119&amp;type=tvorch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etryclub.com.ua/metrs.php?id=320&amp;type=biogr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47056" y="32791"/>
            <a:ext cx="8496944" cy="1930615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“Празька поетична школа ” </a:t>
            </a:r>
            <a:br>
              <a:rPr lang="uk-UA" sz="4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української поезії </a:t>
            </a:r>
            <a:b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3124" y="2078288"/>
            <a:ext cx="3379479" cy="47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04664"/>
            <a:ext cx="360040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Олександр Олесь –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000240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 журбою радість обнялась…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 сльозах, як в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жемчугах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мій сміх.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 з дивним ранком ніч злилась,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 як мені розняти їх?! 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 обіймах з радістю журба.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Одна летить, друга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спиня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 йде між ними боротьба, 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 дужчий хто — не знаю я…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1906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2-ге старше покоління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лів сім2.JPG"/>
          <p:cNvPicPr>
            <a:picLocks noChangeAspect="1"/>
          </p:cNvPicPr>
          <p:nvPr/>
        </p:nvPicPr>
        <p:blipFill>
          <a:blip r:embed="rId2" cstate="print"/>
          <a:srcRect b="6065"/>
          <a:stretch>
            <a:fillRect/>
          </a:stretch>
        </p:blipFill>
        <p:spPr bwMode="auto">
          <a:xfrm>
            <a:off x="179512" y="764704"/>
            <a:ext cx="50101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293096"/>
            <a:ext cx="5148262" cy="1295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Наталя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Лівицька-Холодна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дочка Президента УНР в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екзилі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(за кордоном)</a:t>
            </a: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813" y="5949280"/>
            <a:ext cx="3024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Євген Маланюк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836712"/>
            <a:ext cx="3267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6" y="331038"/>
            <a:ext cx="8954137" cy="63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05273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 в країні вишневій зросла -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дівча з золотою косою,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повне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ніжности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 тепла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несвідомости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спокою.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052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 були коло хати грядки,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а на них чорнобривці й айстри,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а ввечері батькові казки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з водяником і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чугайстром</a:t>
            </a:r>
            <a:endParaRPr lang="ru-RU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2520280" cy="33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6093296"/>
            <a:ext cx="29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Наталя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Лівицька-Холодна</a:t>
            </a:r>
            <a:endParaRPr lang="ru-R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lum bright="-1000" contrast="-1000"/>
          </a:blip>
          <a:srcRect/>
          <a:stretch>
            <a:fillRect/>
          </a:stretch>
        </p:blipFill>
        <p:spPr bwMode="auto">
          <a:xfrm>
            <a:off x="5292080" y="2780928"/>
            <a:ext cx="2554320" cy="33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3960813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900" y="5300663"/>
            <a:ext cx="37449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5517232"/>
            <a:ext cx="3960440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Дмитро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Донцов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“злий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геній”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ідеолог тероризму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Липа Юрій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765175"/>
            <a:ext cx="4032250" cy="553243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60032" y="5517232"/>
            <a:ext cx="4032448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5"/>
              </a:rPr>
              <a:t>Юрій Липа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поет, противник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“донцовізму”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1560" y="11663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2-ге старше покоління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09975"/>
            <a:ext cx="6096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4176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Юрій Липа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  степу,  де  миються  ховрашки,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На  небесах,  де  спокій  ліг,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Куди  зирну,  там  легкі  пташки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Грайливих  усміхів  твоїх,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Бо  нині  в  зелені  гайовій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Серед  дубів,  що  —  нарівні,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Я  з  дивним  птахом  на  розмові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Пізнав  закони  чарівні,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Що  ти  є  скрізь,  що  дише  злотом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Твого  імення  вся  земля,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смужок  рожі  попід  плотом,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марш  оружний  короля.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Що  світ  —  жіночість  незрівняна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У  вірності,  що  світлом  є,—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в  серце  глянув  він  моє,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очі  мав,  як  ти,  кохана.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404664"/>
            <a:ext cx="29576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42210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Юрій Липа - прихильник реформ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2810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Оксана_Лятуринсь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92150"/>
            <a:ext cx="4032250" cy="6049963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3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517232"/>
            <a:ext cx="3995936" cy="1196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4"/>
              </a:rPr>
              <a:t>Оксана Лятуринська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67175" y="3429000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432" y="463828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День догоряв так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світозарно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Душа просила корабля.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Десь біля голосила Карна,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тужила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Жля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Оксана Лятуринська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“Жилились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стязі, пнулись вгору…”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4" y="5805264"/>
            <a:ext cx="3817119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Олена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Теліга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Подєбради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1920р</a:t>
            </a:r>
            <a:endParaRPr lang="ru-RU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Людмилочка\ЛІТЕРАТУРА\олена шовгеніва подєбради 20 рі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162880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Гойдайте ж кличний дзвін!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Крешіть вогонь із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кремнів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Ми ж, радістю життя вас напоївши вщерть,—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Без металевих слів і без зітхань даремних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 ваших же слідах підемо хоч на смерть!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(«Мужчинам»)</a:t>
            </a:r>
          </a:p>
        </p:txBody>
      </p:sp>
      <p:pic>
        <p:nvPicPr>
          <p:cNvPr id="6" name="Picture 9" descr="D:\Людмилочка\желя кар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368682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67175" y="981075"/>
            <a:ext cx="4846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9" descr="D:\Людмилочка\ukr уроки\ukr lit\ПРАЗЬКА ШКОЛА\ольжич олег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836712"/>
            <a:ext cx="3925507" cy="5426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5805264"/>
            <a:ext cx="396044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Олег Ольжич</a:t>
            </a:r>
            <a:endParaRPr lang="ru-RU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928670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ясні зорі і за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тихії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води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Твоїх степів, спустошених огнем,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Світи запалим, стопчемо народи!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 Україно! Слухай, ми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ідем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(“О, Україно! Хай нас</a:t>
            </a: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	 людство  судить…”)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Нам дано відрізнити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зле й добре,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 прославити вірність,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невинність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і  жертву героя.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Хто  має  уші  -  хай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Хто  має  серце  -  люби!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Встає 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цитаделя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духа  -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Десятки  літ  боротьби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bytovych_html_4cd541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55576" y="620688"/>
            <a:ext cx="2592288" cy="371288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4-те наймолодше покоління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717032"/>
            <a:ext cx="40338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Леонід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Мосендз</a:t>
            </a: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татарви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шукали  оборони,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людьми  татарськими  воліли  бути,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бо  ханські  вже  миліші  були  пута,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аніж  свої, 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князівськії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 закони.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Ставали  в  Посполитій 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Кисілями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(В  гостині  більш  подобалось,  ніж  вдома.)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Від  справ  чужих  не  відчувалась  втома,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хоч  душі  й  руки  крились  мозолями.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  Палаті  Грановитій  розбивали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собі  лоби,  чолом  цареві  б’ючи.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За  ранги  та  за  цяточки  блискучі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вольності,  і  звичаї  міняли.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Імперіям  були  все  вірні  слуги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 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ширили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до  безтяму  простори...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Раби-Баярди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вірністію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хворі,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 честь  чужу  —  свою  дали  в  наругу...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293096"/>
            <a:ext cx="3872241" cy="21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ефанович_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81031"/>
            <a:ext cx="3816424" cy="5356281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4-те наймолодше покоління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53175"/>
            <a:ext cx="3835127" cy="28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83671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Хвилюють,  ходять,  шумлять  жита,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Злотисто-жовті,  украй  налиті,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Над  ними  неба  блакить  свята,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Ані  хмаринки  у  тій  блакиті.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Співає  срібна  в  душі  труба.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Душа  квітками,  як  клумби,  квітне,</a:t>
            </a:r>
          </a:p>
          <a:p>
            <a:r>
              <a:rPr lang="uk-UA" b="1" dirty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Хліба  і  небо,  </a:t>
            </a:r>
            <a:r>
              <a:rPr lang="uk-UA" b="1" dirty="0" err="1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uk-UA" b="1" dirty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 й  хліба,—</a:t>
            </a:r>
          </a:p>
          <a:p>
            <a:r>
              <a:rPr lang="uk-UA" b="1" dirty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Куди  не  глянеш,  жовто-блакитні...    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 Прага, 1923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5517232"/>
            <a:ext cx="3816424" cy="11247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Олекса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Стефанович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український Єсенін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57364"/>
            <a:ext cx="8208912" cy="136815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Неокласики ;     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неоромантики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   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екзил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;</a:t>
            </a:r>
          </a:p>
          <a:p>
            <a:pPr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історіософія ;     Празька    літературна   школа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857496"/>
            <a:ext cx="8807450" cy="1284736"/>
          </a:xfrm>
        </p:spPr>
        <p:txBody>
          <a:bodyPr/>
          <a:lstStyle/>
          <a:p>
            <a:pPr algn="l" eaLnBrk="1" hangingPunct="1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Історіософія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uk-UA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(мудрість історії), осмислення історії 	                   нащадками на дійсних фактах, інколи всупереч офіційним джерелам.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3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223CA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Словникова</a:t>
            </a:r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223CA8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робота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9552" y="836712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23CA8"/>
                </a:solidFill>
                <a:latin typeface="Monotype Corsiva" pitchFamily="66" charset="0"/>
              </a:rPr>
              <a:t>Мозковий штурм: </a:t>
            </a:r>
            <a:r>
              <a:rPr lang="uk-UA" sz="3600" b="1" dirty="0">
                <a:latin typeface="Monotype Corsiva" pitchFamily="66" charset="0"/>
              </a:rPr>
              <a:t>знайомі терміни поясніть, </a:t>
            </a:r>
          </a:p>
          <a:p>
            <a:pPr algn="r"/>
            <a:r>
              <a:rPr lang="uk-UA" sz="3600" b="1" dirty="0">
                <a:latin typeface="Monotype Corsiva" pitchFamily="66" charset="0"/>
              </a:rPr>
              <a:t>над невідомими поміркуйте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92906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Літературна школа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 саме, що й літературні течії. Цей  термін виявляє  особливості творчості будь-якого великого письменника (ідейно-художні  образи), які стали для інших письменників школою художнього слова.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54" y="542926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Екзил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exsilium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книжн.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1506" grpId="0"/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32656"/>
            <a:ext cx="8424936" cy="4801314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- 1914-1920 р. Початок Першої світової війни. Економічна, психологічна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криза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Поразка визвольного  руху   українського народу в       1917-1920 рр. </a:t>
            </a: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Встановлення  в Україні радянської влади –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несприйняття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нових порядків. </a:t>
            </a:r>
          </a:p>
          <a:p>
            <a:pPr algn="just"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Українські емігранти - втікачі з більшовицької України - зайві роти в Європі. </a:t>
            </a:r>
          </a:p>
          <a:p>
            <a:pPr algn="just">
              <a:buFontTx/>
              <a:buChar char="-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Перебування в Польщі  (м.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Каліш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) у таборах для інтернованих десятків тисяч вояків УНР,  що чекали скорого повернення додому, бажали бачити рідну землю незалежною. Але чи потрібні вони полякам?</a:t>
            </a:r>
          </a:p>
          <a:p>
            <a:pPr>
              <a:buFontTx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1317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Жодна держава не наважувалася надати їм 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притулок і громадянство.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20799982">
            <a:off x="353623" y="4076382"/>
            <a:ext cx="5197185" cy="1384995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Момент  взаєморозуміння 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: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пригадайте з історії, чому Чехія допомогла українцям в </a:t>
            </a:r>
            <a:r>
              <a:rPr lang="uk-UA" sz="2800" b="1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екзилі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" descr="Томаш Г. Маса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19953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472" y="642918"/>
            <a:ext cx="5214974" cy="33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Лише Президент Чехословаччини  </a:t>
            </a:r>
            <a:r>
              <a:rPr kumimoji="0" lang="uk-UA" sz="22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kumimoji="0" lang="uk-UA" sz="2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Масарик</a:t>
            </a:r>
            <a:r>
              <a:rPr lang="uk-UA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запропонував українській інтелігенції притулок у</a:t>
            </a:r>
            <a:r>
              <a:rPr kumimoji="0" lang="uk-UA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його державі.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	Чехія 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створила умови для здобуття українцями освіти в</a:t>
            </a:r>
            <a:r>
              <a:rPr kumimoji="0" lang="uk-UA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українських</a:t>
            </a: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вільних навчальних закладах </a:t>
            </a:r>
            <a:r>
              <a:rPr kumimoji="0" lang="uk-UA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Празі й </a:t>
            </a:r>
            <a:r>
              <a:rPr kumimoji="0" lang="uk-UA" sz="2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kumimoji="0" lang="uk-UA" sz="2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985" y="188640"/>
            <a:ext cx="2975015" cy="19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одєбрад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600450"/>
            <a:ext cx="4865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Подєбр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3463"/>
            <a:ext cx="4506944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aga-foto"/>
          <p:cNvPicPr>
            <a:picLocks noChangeAspect="1" noChangeArrowheads="1"/>
          </p:cNvPicPr>
          <p:nvPr/>
        </p:nvPicPr>
        <p:blipFill>
          <a:blip r:embed="rId4" cstate="print"/>
          <a:srcRect l="4500" r="3252" b="6697"/>
          <a:stretch>
            <a:fillRect/>
          </a:stretch>
        </p:blipFill>
        <p:spPr bwMode="auto">
          <a:xfrm>
            <a:off x="4610100" y="188913"/>
            <a:ext cx="4425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:\Презентайія 13.12.2011\ире прага\прага 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8913"/>
            <a:ext cx="478951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8538" y="2636838"/>
            <a:ext cx="5256212" cy="708025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latin typeface="Monotype Corsiva" pitchFamily="66" charset="0"/>
              </a:rPr>
              <a:t>Прага </a:t>
            </a:r>
            <a:r>
              <a:rPr lang="uk-UA" sz="2400" dirty="0">
                <a:solidFill>
                  <a:srgbClr val="FFFF00"/>
                </a:solidFill>
                <a:latin typeface="Monotype Corsiva" pitchFamily="66" charset="0"/>
              </a:rPr>
              <a:t>початку 20 століття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3573463"/>
            <a:ext cx="525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Подєбради</a:t>
            </a:r>
            <a:r>
              <a:rPr lang="uk-UA" sz="40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початку 20 століття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866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Карлов університет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20" y="0"/>
            <a:ext cx="371348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Міжвоєнна  Прага  перетворилася на один  із найбільших осередків  українського наукового, літературного та політичного життя в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  <a:hlinkClick r:id="rId3"/>
              </a:rPr>
              <a:t>еміграції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fakty.ictv.ua/public/images/gallery/2013/03/14/thumbnail-2013031419230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42918"/>
            <a:ext cx="2857500" cy="2286001"/>
          </a:xfrm>
          <a:prstGeom prst="rect">
            <a:avLst/>
          </a:prstGeom>
          <a:noFill/>
        </p:spPr>
      </p:pic>
      <p:pic>
        <p:nvPicPr>
          <p:cNvPr id="2050" name="Picture 2" descr="C:\Users\user\AppData\Local\Microsoft\Windows\Temporary Internet Files\Content.IE5\B996R39B\Lesser_Coat_of_Arms_of_Ukrain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80962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1534E-6 C 0.13473 0.21698 0.26945 0.43419 0.27136 0.52093 C 0.27327 0.60768 0.00122 0.56026 0.01199 0.52093 C 0.02275 0.48161 0.17918 0.38307 0.33577 0.2847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211960" y="0"/>
            <a:ext cx="4932040" cy="5589240"/>
          </a:xfrm>
          <a:solidFill>
            <a:srgbClr val="FFE1FF"/>
          </a:solidFill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Склалося так,  що наділені поетичним даром українці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стали збиратися у відомого поета Олександра Олеся вдома. Пізніше їх стали називати  поетами “празької школи”.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Але як школу вони себе  ніде не зареєстрували, не склали  офіційного статуту, тому цей термін існує  тільки серед критиків. «Празька школа» українських  поетів —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феномен, що не має аналогів  у світовій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літературі  XX століття</a:t>
            </a:r>
          </a:p>
          <a:p>
            <a:pPr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813690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Художні особливості творчості «пражан»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14847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785794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За стилем поети були </a:t>
            </a:r>
            <a:r>
              <a:rPr lang="uk-UA" sz="36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неоромантиками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але за філософською  заглибленістю і любов’ю до класичних форм  (особливо сонетів) споріднювалися з київськими </a:t>
            </a:r>
            <a:r>
              <a:rPr lang="uk-UA" sz="3600" b="1" u="sng" dirty="0">
                <a:latin typeface="Times New Roman" pitchFamily="18" charset="0"/>
                <a:cs typeface="Times New Roman" pitchFamily="18" charset="0"/>
                <a:hlinkClick r:id="rId3"/>
              </a:rPr>
              <a:t>неокласиками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авчальний матеріал\блонд\52281889_06_KnightsTreasure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90266"/>
            <a:ext cx="2260074" cy="2776285"/>
          </a:xfrm>
          <a:prstGeom prst="rect">
            <a:avLst/>
          </a:prstGeom>
          <a:noFill/>
        </p:spPr>
      </p:pic>
      <p:pic>
        <p:nvPicPr>
          <p:cNvPr id="1029" name="Picture 5" descr="D:\навчальний матеріал\1 курс ХУД КУЛЬТ\античне причорномор я\античн театр причорномор\ант AlmaTadema_Coliseum1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4193" y="3190266"/>
            <a:ext cx="2016224" cy="27427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949280"/>
            <a:ext cx="533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Назвіть ознаки неоромантизму й неокласицизму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юдмилочка\ukr уроки\ukr lit\О Олесь\Олександр Оле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5341"/>
            <a:ext cx="4104456" cy="5802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 празької школи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1-ше найстарше покоління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33256"/>
            <a:ext cx="410445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Засновник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len_yuri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052513"/>
            <a:ext cx="37449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5733256"/>
            <a:ext cx="374441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Юрій Клен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поет-неокласик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3254</TotalTime>
  <Words>855</Words>
  <Application>Microsoft Office PowerPoint</Application>
  <PresentationFormat>Екран (4:3)</PresentationFormat>
  <Paragraphs>163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Calibri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 “Празька поетична школа ”   української поезії  </vt:lpstr>
      <vt:lpstr> Історіософія − (мудрість історії), осмислення історії                     нащадками на дійсних фактах, інколи всупереч офіційним джерелам.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Представники празької школи 1-ше найстарше покоління</vt:lpstr>
      <vt:lpstr>Презентація PowerPoint</vt:lpstr>
      <vt:lpstr>2-ге старше покоління</vt:lpstr>
      <vt:lpstr>Презентація PowerPoint</vt:lpstr>
      <vt:lpstr>Презентація PowerPoint</vt:lpstr>
      <vt:lpstr>Презентація PowerPoint</vt:lpstr>
      <vt:lpstr>3-тє молодше покоління</vt:lpstr>
      <vt:lpstr>3-тє молодше покоління</vt:lpstr>
      <vt:lpstr>3-тє молодше покоління</vt:lpstr>
      <vt:lpstr>4-те наймолодше покоління</vt:lpstr>
      <vt:lpstr>4-те наймолодше покоління</vt:lpstr>
    </vt:vector>
  </TitlesOfParts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празька школа</dc:title>
  <dc:creator>бондаренко</dc:creator>
  <cp:lastModifiedBy>teacher</cp:lastModifiedBy>
  <cp:revision>314</cp:revision>
  <dcterms:created xsi:type="dcterms:W3CDTF">2011-11-29T13:00:12Z</dcterms:created>
  <dcterms:modified xsi:type="dcterms:W3CDTF">2020-12-21T07:15:07Z</dcterms:modified>
</cp:coreProperties>
</file>